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3"/>
  </p:notesMasterIdLst>
  <p:sldIdLst>
    <p:sldId id="256" r:id="rId2"/>
    <p:sldId id="259" r:id="rId3"/>
    <p:sldId id="258" r:id="rId4"/>
    <p:sldId id="262" r:id="rId5"/>
    <p:sldId id="264" r:id="rId6"/>
    <p:sldId id="266" r:id="rId7"/>
    <p:sldId id="278" r:id="rId8"/>
    <p:sldId id="279" r:id="rId9"/>
    <p:sldId id="280" r:id="rId10"/>
    <p:sldId id="277" r:id="rId11"/>
    <p:sldId id="281" r:id="rId12"/>
  </p:sldIdLst>
  <p:sldSz cx="9144000" cy="5143500" type="screen16x9"/>
  <p:notesSz cx="6858000" cy="9144000"/>
  <p:embeddedFontLst>
    <p:embeddedFont>
      <p:font typeface="Albert Sans" panose="020B0604020202020204" charset="0"/>
      <p:regular r:id="rId14"/>
      <p:bold r:id="rId15"/>
      <p:italic r:id="rId16"/>
      <p:boldItalic r:id="rId17"/>
    </p:embeddedFont>
    <p:embeddedFont>
      <p:font typeface="Alexandria Medium" panose="020B0604020202020204" charset="-78"/>
      <p:regular r:id="rId18"/>
      <p:bold r:id="rId19"/>
    </p:embeddedFont>
    <p:embeddedFont>
      <p:font typeface="Raleway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A81F225-0FDB-45FA-BCFB-9FA6B8A57975}">
  <a:tblStyle styleId="{6A81F225-0FDB-45FA-BCFB-9FA6B8A579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F8D0E85-0BF1-4AEC-966F-01D8B28CC38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67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54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58abb5f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558abb5f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>
          <a:extLst>
            <a:ext uri="{FF2B5EF4-FFF2-40B4-BE49-F238E27FC236}">
              <a16:creationId xmlns:a16="http://schemas.microsoft.com/office/drawing/2014/main" id="{EE717BFB-8C42-DA1B-4210-2DF925CF2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703cb3a7b_0_64:notes">
            <a:extLst>
              <a:ext uri="{FF2B5EF4-FFF2-40B4-BE49-F238E27FC236}">
                <a16:creationId xmlns:a16="http://schemas.microsoft.com/office/drawing/2014/main" id="{757D209A-D6FB-9EE5-DA9B-2FF935F989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703cb3a7b_0_64:notes">
            <a:extLst>
              <a:ext uri="{FF2B5EF4-FFF2-40B4-BE49-F238E27FC236}">
                <a16:creationId xmlns:a16="http://schemas.microsoft.com/office/drawing/2014/main" id="{CF751DE0-EA87-B9CB-FF1A-33E5B28700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93808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>
          <a:extLst>
            <a:ext uri="{FF2B5EF4-FFF2-40B4-BE49-F238E27FC236}">
              <a16:creationId xmlns:a16="http://schemas.microsoft.com/office/drawing/2014/main" id="{349D76BD-24E5-52DE-8172-F553F0A80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703cb3a7b_0_64:notes">
            <a:extLst>
              <a:ext uri="{FF2B5EF4-FFF2-40B4-BE49-F238E27FC236}">
                <a16:creationId xmlns:a16="http://schemas.microsoft.com/office/drawing/2014/main" id="{E5630EE2-73E4-5BB2-89F1-60FE0A172D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703cb3a7b_0_64:notes">
            <a:extLst>
              <a:ext uri="{FF2B5EF4-FFF2-40B4-BE49-F238E27FC236}">
                <a16:creationId xmlns:a16="http://schemas.microsoft.com/office/drawing/2014/main" id="{7BACB21C-0AD9-9D9F-D988-FC88453246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5042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703cb3a7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5703cb3a7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553b51d4ff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553b51d4ff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558abb5fb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558abb5fb3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703cb3a7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703cb3a7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5703cb3a7b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5703cb3a7b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>
          <a:extLst>
            <a:ext uri="{FF2B5EF4-FFF2-40B4-BE49-F238E27FC236}">
              <a16:creationId xmlns:a16="http://schemas.microsoft.com/office/drawing/2014/main" id="{EDAC78CB-1B6E-D867-8068-789CD50E6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5703cb3a7b_0_90:notes">
            <a:extLst>
              <a:ext uri="{FF2B5EF4-FFF2-40B4-BE49-F238E27FC236}">
                <a16:creationId xmlns:a16="http://schemas.microsoft.com/office/drawing/2014/main" id="{048DA5A6-BB46-F4BC-9DEF-862E175AAC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5703cb3a7b_0_90:notes">
            <a:extLst>
              <a:ext uri="{FF2B5EF4-FFF2-40B4-BE49-F238E27FC236}">
                <a16:creationId xmlns:a16="http://schemas.microsoft.com/office/drawing/2014/main" id="{348D4557-68D7-4DF9-D0E6-779921F4DE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240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>
          <a:extLst>
            <a:ext uri="{FF2B5EF4-FFF2-40B4-BE49-F238E27FC236}">
              <a16:creationId xmlns:a16="http://schemas.microsoft.com/office/drawing/2014/main" id="{D765C332-B873-90AC-E13F-4FA5B8B4B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5703cb3a7b_0_90:notes">
            <a:extLst>
              <a:ext uri="{FF2B5EF4-FFF2-40B4-BE49-F238E27FC236}">
                <a16:creationId xmlns:a16="http://schemas.microsoft.com/office/drawing/2014/main" id="{AD7F2066-90FB-37D9-ABBF-1066169192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5703cb3a7b_0_90:notes">
            <a:extLst>
              <a:ext uri="{FF2B5EF4-FFF2-40B4-BE49-F238E27FC236}">
                <a16:creationId xmlns:a16="http://schemas.microsoft.com/office/drawing/2014/main" id="{D2863BE0-5C7E-12F2-A545-549FB58032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3985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>
          <a:extLst>
            <a:ext uri="{FF2B5EF4-FFF2-40B4-BE49-F238E27FC236}">
              <a16:creationId xmlns:a16="http://schemas.microsoft.com/office/drawing/2014/main" id="{5C17780F-082A-8B21-E465-C3A32E8D4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5703cb3a7b_0_90:notes">
            <a:extLst>
              <a:ext uri="{FF2B5EF4-FFF2-40B4-BE49-F238E27FC236}">
                <a16:creationId xmlns:a16="http://schemas.microsoft.com/office/drawing/2014/main" id="{7C2EEE0D-2E16-50B7-9D54-6BCA5E08C5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5703cb3a7b_0_90:notes">
            <a:extLst>
              <a:ext uri="{FF2B5EF4-FFF2-40B4-BE49-F238E27FC236}">
                <a16:creationId xmlns:a16="http://schemas.microsoft.com/office/drawing/2014/main" id="{0A5CCA55-B885-964E-AC4B-A48F700C71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2147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-19689" t="41478" r="19690" b="227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1750" y="1958600"/>
            <a:ext cx="4280100" cy="26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572000" y="535000"/>
            <a:ext cx="38604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1189750" y="1742900"/>
            <a:ext cx="2907600" cy="21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5046650" y="1742900"/>
            <a:ext cx="2907600" cy="21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title" hasCustomPrompt="1"/>
          </p:nvPr>
        </p:nvSpPr>
        <p:spPr>
          <a:xfrm>
            <a:off x="1070650" y="1367325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1609075" y="1367325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3" hasCustomPrompt="1"/>
          </p:nvPr>
        </p:nvSpPr>
        <p:spPr>
          <a:xfrm>
            <a:off x="1070650" y="2103525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4"/>
          </p:nvPr>
        </p:nvSpPr>
        <p:spPr>
          <a:xfrm>
            <a:off x="1609075" y="2103524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5" hasCustomPrompt="1"/>
          </p:nvPr>
        </p:nvSpPr>
        <p:spPr>
          <a:xfrm>
            <a:off x="1070650" y="2839750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6"/>
          </p:nvPr>
        </p:nvSpPr>
        <p:spPr>
          <a:xfrm>
            <a:off x="1609075" y="2839748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7" hasCustomPrompt="1"/>
          </p:nvPr>
        </p:nvSpPr>
        <p:spPr>
          <a:xfrm>
            <a:off x="1070650" y="3575950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8"/>
          </p:nvPr>
        </p:nvSpPr>
        <p:spPr>
          <a:xfrm>
            <a:off x="1609075" y="3575948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9" hasCustomPrompt="1"/>
          </p:nvPr>
        </p:nvSpPr>
        <p:spPr>
          <a:xfrm>
            <a:off x="4927449" y="1367325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3"/>
          </p:nvPr>
        </p:nvSpPr>
        <p:spPr>
          <a:xfrm>
            <a:off x="5465950" y="1367325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14" hasCustomPrompt="1"/>
          </p:nvPr>
        </p:nvSpPr>
        <p:spPr>
          <a:xfrm>
            <a:off x="4927449" y="2103522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5"/>
          </p:nvPr>
        </p:nvSpPr>
        <p:spPr>
          <a:xfrm>
            <a:off x="5465950" y="2103519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16" hasCustomPrompt="1"/>
          </p:nvPr>
        </p:nvSpPr>
        <p:spPr>
          <a:xfrm>
            <a:off x="4927449" y="2839728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7"/>
          </p:nvPr>
        </p:nvSpPr>
        <p:spPr>
          <a:xfrm>
            <a:off x="5465950" y="2839721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18" hasCustomPrompt="1"/>
          </p:nvPr>
        </p:nvSpPr>
        <p:spPr>
          <a:xfrm>
            <a:off x="4927449" y="3575925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9"/>
          </p:nvPr>
        </p:nvSpPr>
        <p:spPr>
          <a:xfrm>
            <a:off x="5465950" y="3575916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 rotWithShape="1">
          <a:blip r:embed="rId2">
            <a:alphaModFix/>
          </a:blip>
          <a:srcRect l="-19689" t="41478" r="19690" b="2272"/>
          <a:stretch/>
        </p:blipFill>
        <p:spPr>
          <a:xfrm rot="10800000" flipH="1">
            <a:off x="0" y="-2285"/>
            <a:ext cx="9144000" cy="514807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715100" y="2259575"/>
            <a:ext cx="4276800" cy="231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7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4572000" y="535000"/>
            <a:ext cx="3856500" cy="80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 rotWithShape="1">
          <a:blip r:embed="rId2">
            <a:alphaModFix/>
          </a:blip>
          <a:srcRect l="-50000" t="49600" r="50000" b="-584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>
            <a:spLocks noGrp="1"/>
          </p:cNvSpPr>
          <p:nvPr>
            <p:ph type="subTitle" idx="1"/>
          </p:nvPr>
        </p:nvSpPr>
        <p:spPr>
          <a:xfrm>
            <a:off x="715100" y="2046500"/>
            <a:ext cx="59301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ubTitle" idx="2"/>
          </p:nvPr>
        </p:nvSpPr>
        <p:spPr>
          <a:xfrm>
            <a:off x="715100" y="3299000"/>
            <a:ext cx="59301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3"/>
          </p:nvPr>
        </p:nvSpPr>
        <p:spPr>
          <a:xfrm>
            <a:off x="715100" y="1666700"/>
            <a:ext cx="59301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ubTitle" idx="4"/>
          </p:nvPr>
        </p:nvSpPr>
        <p:spPr>
          <a:xfrm>
            <a:off x="715100" y="2919200"/>
            <a:ext cx="59301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 flipH="1">
            <a:off x="-4572" y="-2437"/>
            <a:ext cx="9153145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>
            <a:spLocks noGrp="1"/>
          </p:cNvSpPr>
          <p:nvPr>
            <p:ph type="subTitle" idx="1"/>
          </p:nvPr>
        </p:nvSpPr>
        <p:spPr>
          <a:xfrm>
            <a:off x="715100" y="2328775"/>
            <a:ext cx="2131800" cy="14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ubTitle" idx="2"/>
          </p:nvPr>
        </p:nvSpPr>
        <p:spPr>
          <a:xfrm>
            <a:off x="715100" y="1666700"/>
            <a:ext cx="2131800" cy="73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3"/>
          </p:nvPr>
        </p:nvSpPr>
        <p:spPr>
          <a:xfrm>
            <a:off x="3506100" y="2328775"/>
            <a:ext cx="2131800" cy="14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subTitle" idx="4"/>
          </p:nvPr>
        </p:nvSpPr>
        <p:spPr>
          <a:xfrm>
            <a:off x="3506099" y="1666700"/>
            <a:ext cx="2131800" cy="73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5"/>
          </p:nvPr>
        </p:nvSpPr>
        <p:spPr>
          <a:xfrm>
            <a:off x="6297202" y="2328775"/>
            <a:ext cx="2131800" cy="14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ubTitle" idx="6"/>
          </p:nvPr>
        </p:nvSpPr>
        <p:spPr>
          <a:xfrm>
            <a:off x="6297200" y="1666700"/>
            <a:ext cx="2131800" cy="73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0"/>
          <p:cNvPicPr preferRelativeResize="0"/>
          <p:nvPr/>
        </p:nvPicPr>
        <p:blipFill rotWithShape="1">
          <a:blip r:embed="rId2">
            <a:alphaModFix/>
          </a:blip>
          <a:srcRect l="-6643" t="13471" r="27548" b="-35825"/>
          <a:stretch/>
        </p:blipFill>
        <p:spPr>
          <a:xfrm flipH="1">
            <a:off x="-10680" y="-2437"/>
            <a:ext cx="33212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0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 flipH="1">
            <a:off x="-10680" y="-2437"/>
            <a:ext cx="9144080" cy="51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1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1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083700"/>
            <a:ext cx="7713900" cy="3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59" r:id="rId4"/>
    <p:sldLayoutId id="2147483661" r:id="rId5"/>
    <p:sldLayoutId id="2147483665" r:id="rId6"/>
    <p:sldLayoutId id="2147483666" r:id="rId7"/>
    <p:sldLayoutId id="2147483676" r:id="rId8"/>
    <p:sldLayoutId id="214748367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replit.com/" TargetMode="External"/><Relationship Id="rId5" Type="http://schemas.openxmlformats.org/officeDocument/2006/relationships/hyperlink" Target="https://www.programiz.com/cpp-programming/online-compiler/" TargetMode="External"/><Relationship Id="rId4" Type="http://schemas.openxmlformats.org/officeDocument/2006/relationships/hyperlink" Target="https://www.jetbrains.com/pycharm/download/download-thanks.html?platform=windows&amp;code=PCC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>
            <a:spLocks noGrp="1"/>
          </p:cNvSpPr>
          <p:nvPr>
            <p:ph type="ctrTitle"/>
          </p:nvPr>
        </p:nvSpPr>
        <p:spPr>
          <a:xfrm>
            <a:off x="715100" y="1470460"/>
            <a:ext cx="4280100" cy="31380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Curs I Python OOP</a:t>
            </a:r>
            <a:endParaRPr sz="7200" dirty="0"/>
          </a:p>
        </p:txBody>
      </p:sp>
      <p:sp>
        <p:nvSpPr>
          <p:cNvPr id="191" name="Google Shape;191;p35"/>
          <p:cNvSpPr txBox="1">
            <a:spLocks noGrp="1"/>
          </p:cNvSpPr>
          <p:nvPr>
            <p:ph type="subTitle" idx="1"/>
          </p:nvPr>
        </p:nvSpPr>
        <p:spPr>
          <a:xfrm>
            <a:off x="4572000" y="535000"/>
            <a:ext cx="38604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Mentor : Pirjoleanu Mihai Flavius </a:t>
            </a:r>
            <a:endParaRPr b="1" dirty="0"/>
          </a:p>
        </p:txBody>
      </p:sp>
      <p:cxnSp>
        <p:nvCxnSpPr>
          <p:cNvPr id="192" name="Google Shape;192;p35">
            <a:hlinkClick r:id="" action="ppaction://hlinkshowjump?jump=nextslide"/>
          </p:cNvPr>
          <p:cNvCxnSpPr/>
          <p:nvPr/>
        </p:nvCxnSpPr>
        <p:spPr>
          <a:xfrm>
            <a:off x="715100" y="729100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>
          <a:extLst>
            <a:ext uri="{FF2B5EF4-FFF2-40B4-BE49-F238E27FC236}">
              <a16:creationId xmlns:a16="http://schemas.microsoft.com/office/drawing/2014/main" id="{BAA5AB20-E05A-26C1-02B6-BA6EFD4EB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3">
            <a:extLst>
              <a:ext uri="{FF2B5EF4-FFF2-40B4-BE49-F238E27FC236}">
                <a16:creationId xmlns:a16="http://schemas.microsoft.com/office/drawing/2014/main" id="{DFA09372-BA36-1FA7-28CB-8CE9C870CB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8455" y="441483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rtl="0"/>
            <a:r>
              <a:rPr lang="fr-FR" sz="1800" b="1" dirty="0" err="1">
                <a:solidFill>
                  <a:srgbClr val="000000"/>
                </a:solidFill>
                <a:effectLst/>
                <a:latin typeface="Raleway" pitchFamily="2" charset="0"/>
              </a:rPr>
              <a:t>Unde</a:t>
            </a:r>
            <a:r>
              <a:rPr lang="fr-FR" sz="1800" b="1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effectLst/>
                <a:latin typeface="Raleway" pitchFamily="2" charset="0"/>
              </a:rPr>
              <a:t>putem</a:t>
            </a:r>
            <a:r>
              <a:rPr lang="fr-FR" sz="1800" b="1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effectLst/>
                <a:latin typeface="Raleway" pitchFamily="2" charset="0"/>
              </a:rPr>
              <a:t>rula</a:t>
            </a:r>
            <a:r>
              <a:rPr lang="fr-FR" sz="1800" b="1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effectLst/>
                <a:latin typeface="Raleway" pitchFamily="2" charset="0"/>
              </a:rPr>
              <a:t>codul</a:t>
            </a:r>
            <a:r>
              <a:rPr lang="fr-FR" sz="1800" b="1" dirty="0">
                <a:solidFill>
                  <a:srgbClr val="000000"/>
                </a:solidFill>
                <a:effectLst/>
                <a:latin typeface="Raleway" pitchFamily="2" charset="0"/>
              </a:rPr>
              <a:t> ?</a:t>
            </a:r>
            <a:endParaRPr lang="fr-FR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701A0E-FB4A-11A4-8705-1A675DB14051}"/>
              </a:ext>
            </a:extLst>
          </p:cNvPr>
          <p:cNvSpPr txBox="1"/>
          <p:nvPr/>
        </p:nvSpPr>
        <p:spPr>
          <a:xfrm>
            <a:off x="1510992" y="1448365"/>
            <a:ext cx="57688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VSC (Visual Studio Code )  </a:t>
            </a:r>
            <a:r>
              <a:rPr lang="en-US" dirty="0">
                <a:hlinkClick r:id="rId3"/>
              </a:rPr>
              <a:t>https://code.visualstudio.com/</a:t>
            </a:r>
            <a:endParaRPr lang="en-US" dirty="0"/>
          </a:p>
          <a:p>
            <a:endParaRPr lang="en-US" dirty="0"/>
          </a:p>
          <a:p>
            <a:r>
              <a:rPr lang="en-US" dirty="0"/>
              <a:t>PyCharm  </a:t>
            </a:r>
            <a:r>
              <a:rPr lang="en-US" dirty="0">
                <a:hlinkClick r:id="rId4"/>
              </a:rPr>
              <a:t>https://www.jetbrains.com/pycharm/download/download-thanks.html?platform=windows&amp;code=PCC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Programiz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https://www.programiz.com/cpp-programming/online-compiler/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Replit</a:t>
            </a:r>
            <a:r>
              <a:rPr lang="en-US" dirty="0"/>
              <a:t> </a:t>
            </a:r>
            <a:r>
              <a:rPr lang="en-US" dirty="0">
                <a:hlinkClick r:id="rId6"/>
              </a:rPr>
              <a:t>https://replit.com/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19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>
          <a:extLst>
            <a:ext uri="{FF2B5EF4-FFF2-40B4-BE49-F238E27FC236}">
              <a16:creationId xmlns:a16="http://schemas.microsoft.com/office/drawing/2014/main" id="{B8D24AA2-34D2-6572-6B8F-1298FC33F2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3">
            <a:extLst>
              <a:ext uri="{FF2B5EF4-FFF2-40B4-BE49-F238E27FC236}">
                <a16:creationId xmlns:a16="http://schemas.microsoft.com/office/drawing/2014/main" id="{12AE070D-5D5E-F33E-AEB5-5C2B4C71EE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098" y="202305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dirty="0" err="1"/>
              <a:t>Multumesc</a:t>
            </a:r>
            <a:r>
              <a:rPr lang="en-US" sz="2800" dirty="0"/>
              <a:t> </a:t>
            </a:r>
            <a:r>
              <a:rPr lang="en-US" sz="2800" dirty="0" err="1"/>
              <a:t>frumos</a:t>
            </a:r>
            <a:r>
              <a:rPr lang="en-US" sz="2800" dirty="0"/>
              <a:t> </a:t>
            </a:r>
            <a:r>
              <a:rPr lang="en-US" sz="2800" dirty="0" err="1"/>
              <a:t>pentru</a:t>
            </a:r>
            <a:r>
              <a:rPr lang="en-US" sz="2800" dirty="0"/>
              <a:t> </a:t>
            </a:r>
            <a:r>
              <a:rPr lang="en-US" sz="2800" dirty="0" err="1"/>
              <a:t>atentie</a:t>
            </a:r>
            <a:r>
              <a:rPr lang="en-US" sz="2800" dirty="0"/>
              <a:t> ! </a:t>
            </a:r>
          </a:p>
        </p:txBody>
      </p:sp>
    </p:spTree>
    <p:extLst>
      <p:ext uri="{BB962C8B-B14F-4D97-AF65-F5344CB8AC3E}">
        <p14:creationId xmlns:p14="http://schemas.microsoft.com/office/powerpoint/2010/main" val="427253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38">
            <a:hlinkClick r:id="" action="ppaction://hlinkshowjump?jump=nextslide"/>
          </p:cNvPr>
          <p:cNvCxnSpPr/>
          <p:nvPr/>
        </p:nvCxnSpPr>
        <p:spPr>
          <a:xfrm>
            <a:off x="517673" y="602572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B8D1B4D-6E36-E5E9-69E3-6E144830ADE8}"/>
              </a:ext>
            </a:extLst>
          </p:cNvPr>
          <p:cNvSpPr txBox="1"/>
          <p:nvPr/>
        </p:nvSpPr>
        <p:spPr>
          <a:xfrm>
            <a:off x="2873086" y="891731"/>
            <a:ext cx="3397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aleway" pitchFamily="2" charset="0"/>
              </a:rPr>
              <a:t>Ce </a:t>
            </a:r>
            <a:r>
              <a:rPr lang="en-US" b="1" dirty="0" err="1">
                <a:latin typeface="Raleway" pitchFamily="2" charset="0"/>
              </a:rPr>
              <a:t>vom</a:t>
            </a:r>
            <a:r>
              <a:rPr lang="en-US" b="1" dirty="0">
                <a:latin typeface="Raleway" pitchFamily="2" charset="0"/>
              </a:rPr>
              <a:t> face la </a:t>
            </a:r>
            <a:r>
              <a:rPr lang="en-US" b="1" dirty="0" err="1">
                <a:latin typeface="Raleway" pitchFamily="2" charset="0"/>
              </a:rPr>
              <a:t>acest</a:t>
            </a:r>
            <a:r>
              <a:rPr lang="en-US" b="1" dirty="0">
                <a:latin typeface="Raleway" pitchFamily="2" charset="0"/>
              </a:rPr>
              <a:t> curs ?</a:t>
            </a:r>
          </a:p>
          <a:p>
            <a:pPr algn="ctr"/>
            <a:endParaRPr lang="en-US" b="1" dirty="0">
              <a:latin typeface="Raleway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AEF1E0-9204-A0FF-243D-7D83C3BA6101}"/>
              </a:ext>
            </a:extLst>
          </p:cNvPr>
          <p:cNvSpPr txBox="1"/>
          <p:nvPr/>
        </p:nvSpPr>
        <p:spPr>
          <a:xfrm>
            <a:off x="517673" y="1704108"/>
            <a:ext cx="83439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leway" pitchFamily="2" charset="0"/>
              </a:rPr>
              <a:t>In </a:t>
            </a:r>
            <a:r>
              <a:rPr lang="en-US" dirty="0" err="1">
                <a:latin typeface="Raleway" pitchFamily="2" charset="0"/>
              </a:rPr>
              <a:t>acest</a:t>
            </a:r>
            <a:r>
              <a:rPr lang="en-US" dirty="0">
                <a:latin typeface="Raleway" pitchFamily="2" charset="0"/>
              </a:rPr>
              <a:t> curs, </a:t>
            </a:r>
            <a:r>
              <a:rPr lang="en-US" dirty="0" err="1">
                <a:latin typeface="Raleway" pitchFamily="2" charset="0"/>
              </a:rPr>
              <a:t>vom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ilustra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concepte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avansate</a:t>
            </a:r>
            <a:r>
              <a:rPr lang="en-US" dirty="0">
                <a:latin typeface="Raleway" pitchFamily="2" charset="0"/>
              </a:rPr>
              <a:t> de </a:t>
            </a:r>
            <a:r>
              <a:rPr lang="en-US" dirty="0" err="1">
                <a:latin typeface="Raleway" pitchFamily="2" charset="0"/>
              </a:rPr>
              <a:t>programare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orientata</a:t>
            </a:r>
            <a:r>
              <a:rPr lang="en-US" dirty="0">
                <a:latin typeface="Raleway" pitchFamily="2" charset="0"/>
              </a:rPr>
              <a:t> pe </a:t>
            </a:r>
            <a:r>
              <a:rPr lang="en-US" dirty="0" err="1">
                <a:latin typeface="Raleway" pitchFamily="2" charset="0"/>
              </a:rPr>
              <a:t>obiecte</a:t>
            </a:r>
            <a:r>
              <a:rPr lang="en-US" dirty="0">
                <a:latin typeface="Raleway" pitchFamily="2" charset="0"/>
              </a:rPr>
              <a:t> (OOP) in Python. </a:t>
            </a:r>
            <a:r>
              <a:rPr lang="en-US" dirty="0" err="1">
                <a:latin typeface="Raleway" pitchFamily="2" charset="0"/>
              </a:rPr>
              <a:t>Vom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invata</a:t>
            </a:r>
            <a:r>
              <a:rPr lang="en-US" dirty="0">
                <a:latin typeface="Raleway" pitchFamily="2" charset="0"/>
              </a:rPr>
              <a:t> cum </a:t>
            </a:r>
            <a:r>
              <a:rPr lang="en-US" dirty="0" err="1">
                <a:latin typeface="Raleway" pitchFamily="2" charset="0"/>
              </a:rPr>
              <a:t>sa</a:t>
            </a:r>
            <a:r>
              <a:rPr lang="en-US" dirty="0">
                <a:latin typeface="Raleway" pitchFamily="2" charset="0"/>
              </a:rPr>
              <a:t> cream </a:t>
            </a:r>
            <a:r>
              <a:rPr lang="en-US" dirty="0" err="1">
                <a:latin typeface="Raleway" pitchFamily="2" charset="0"/>
              </a:rPr>
              <a:t>clase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si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obiecte</a:t>
            </a:r>
            <a:r>
              <a:rPr lang="en-US" dirty="0">
                <a:latin typeface="Raleway" pitchFamily="2" charset="0"/>
              </a:rPr>
              <a:t>, </a:t>
            </a:r>
            <a:r>
              <a:rPr lang="en-US" dirty="0" err="1">
                <a:latin typeface="Raleway" pitchFamily="2" charset="0"/>
              </a:rPr>
              <a:t>sa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gestionam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mostenirea</a:t>
            </a:r>
            <a:r>
              <a:rPr lang="en-US" dirty="0">
                <a:latin typeface="Raleway" pitchFamily="2" charset="0"/>
              </a:rPr>
              <a:t>, </a:t>
            </a:r>
            <a:r>
              <a:rPr lang="en-US" dirty="0" err="1">
                <a:latin typeface="Raleway" pitchFamily="2" charset="0"/>
              </a:rPr>
              <a:t>polimorfismul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si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incapsularea</a:t>
            </a:r>
            <a:r>
              <a:rPr lang="en-US" dirty="0">
                <a:latin typeface="Raleway" pitchFamily="2" charset="0"/>
              </a:rPr>
              <a:t>, </a:t>
            </a:r>
            <a:r>
              <a:rPr lang="en-US" dirty="0" err="1">
                <a:latin typeface="Raleway" pitchFamily="2" charset="0"/>
              </a:rPr>
              <a:t>toate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aceste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tehnici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fiind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esentiale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pentru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dezvoltarea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unor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aplicatii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scalabile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si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usor</a:t>
            </a:r>
            <a:r>
              <a:rPr lang="en-US" dirty="0">
                <a:latin typeface="Raleway" pitchFamily="2" charset="0"/>
              </a:rPr>
              <a:t> de </a:t>
            </a:r>
            <a:r>
              <a:rPr lang="en-US" dirty="0" err="1">
                <a:latin typeface="Raleway" pitchFamily="2" charset="0"/>
              </a:rPr>
              <a:t>intretinut</a:t>
            </a:r>
            <a:r>
              <a:rPr lang="en-US" dirty="0">
                <a:latin typeface="Raleway" pitchFamily="2" charset="0"/>
              </a:rPr>
              <a:t>.</a:t>
            </a:r>
          </a:p>
          <a:p>
            <a:endParaRPr lang="en-US" dirty="0">
              <a:latin typeface="Raleway" pitchFamily="2" charset="0"/>
            </a:endParaRPr>
          </a:p>
          <a:p>
            <a:r>
              <a:rPr lang="en-US" dirty="0" err="1">
                <a:latin typeface="Raleway" pitchFamily="2" charset="0"/>
              </a:rPr>
              <a:t>Vom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lucra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si</a:t>
            </a:r>
            <a:r>
              <a:rPr lang="en-US" dirty="0">
                <a:latin typeface="Raleway" pitchFamily="2" charset="0"/>
              </a:rPr>
              <a:t> cu </a:t>
            </a:r>
            <a:r>
              <a:rPr lang="en-US" dirty="0" err="1">
                <a:latin typeface="Raleway" pitchFamily="2" charset="0"/>
              </a:rPr>
              <a:t>fisiere</a:t>
            </a:r>
            <a:r>
              <a:rPr lang="en-US" dirty="0">
                <a:latin typeface="Raleway" pitchFamily="2" charset="0"/>
              </a:rPr>
              <a:t> JSON </a:t>
            </a:r>
            <a:r>
              <a:rPr lang="en-US" dirty="0" err="1">
                <a:latin typeface="Raleway" pitchFamily="2" charset="0"/>
              </a:rPr>
              <a:t>pentru</a:t>
            </a:r>
            <a:r>
              <a:rPr lang="en-US" dirty="0">
                <a:latin typeface="Raleway" pitchFamily="2" charset="0"/>
              </a:rPr>
              <a:t> a </a:t>
            </a:r>
            <a:r>
              <a:rPr lang="en-US" dirty="0" err="1">
                <a:latin typeface="Raleway" pitchFamily="2" charset="0"/>
              </a:rPr>
              <a:t>invata</a:t>
            </a:r>
            <a:r>
              <a:rPr lang="en-US" dirty="0">
                <a:latin typeface="Raleway" pitchFamily="2" charset="0"/>
              </a:rPr>
              <a:t> cum </a:t>
            </a:r>
            <a:r>
              <a:rPr lang="en-US" dirty="0" err="1">
                <a:latin typeface="Raleway" pitchFamily="2" charset="0"/>
              </a:rPr>
              <a:t>sa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salvam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si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sa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manipulam</a:t>
            </a:r>
            <a:r>
              <a:rPr lang="en-US" dirty="0">
                <a:latin typeface="Raleway" pitchFamily="2" charset="0"/>
              </a:rPr>
              <a:t> date </a:t>
            </a:r>
            <a:r>
              <a:rPr lang="en-US" dirty="0" err="1">
                <a:latin typeface="Raleway" pitchFamily="2" charset="0"/>
              </a:rPr>
              <a:t>intr</a:t>
            </a:r>
            <a:r>
              <a:rPr lang="en-US" dirty="0">
                <a:latin typeface="Raleway" pitchFamily="2" charset="0"/>
              </a:rPr>
              <a:t>-un format </a:t>
            </a:r>
            <a:r>
              <a:rPr lang="en-US" dirty="0" err="1">
                <a:latin typeface="Raleway" pitchFamily="2" charset="0"/>
              </a:rPr>
              <a:t>structurat</a:t>
            </a:r>
            <a:r>
              <a:rPr lang="en-US" dirty="0">
                <a:latin typeface="Raleway" pitchFamily="2" charset="0"/>
              </a:rPr>
              <a:t>. De </a:t>
            </a:r>
            <a:r>
              <a:rPr lang="en-US" dirty="0" err="1">
                <a:latin typeface="Raleway" pitchFamily="2" charset="0"/>
              </a:rPr>
              <a:t>asemenea</a:t>
            </a:r>
            <a:r>
              <a:rPr lang="en-US" dirty="0">
                <a:latin typeface="Raleway" pitchFamily="2" charset="0"/>
              </a:rPr>
              <a:t>, </a:t>
            </a:r>
            <a:r>
              <a:rPr lang="en-US" dirty="0" err="1">
                <a:latin typeface="Raleway" pitchFamily="2" charset="0"/>
              </a:rPr>
              <a:t>vom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explora</a:t>
            </a:r>
            <a:r>
              <a:rPr lang="en-US" dirty="0">
                <a:latin typeface="Raleway" pitchFamily="2" charset="0"/>
              </a:rPr>
              <a:t> module externe precum turtle, care ne </a:t>
            </a:r>
            <a:r>
              <a:rPr lang="en-US" dirty="0" err="1">
                <a:latin typeface="Raleway" pitchFamily="2" charset="0"/>
              </a:rPr>
              <a:t>va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permite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sa</a:t>
            </a:r>
            <a:r>
              <a:rPr lang="en-US" dirty="0">
                <a:latin typeface="Raleway" pitchFamily="2" charset="0"/>
              </a:rPr>
              <a:t> cream </a:t>
            </a:r>
            <a:r>
              <a:rPr lang="en-US" dirty="0" err="1">
                <a:latin typeface="Raleway" pitchFamily="2" charset="0"/>
              </a:rPr>
              <a:t>grafica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si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sa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invatam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prin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vizualizare</a:t>
            </a:r>
            <a:r>
              <a:rPr lang="en-US" dirty="0">
                <a:latin typeface="Raleway" pitchFamily="2" charset="0"/>
              </a:rPr>
              <a:t>. </a:t>
            </a:r>
            <a:r>
              <a:rPr lang="en-US" dirty="0" err="1">
                <a:latin typeface="Raleway" pitchFamily="2" charset="0"/>
              </a:rPr>
              <a:t>Vom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utiliza</a:t>
            </a:r>
            <a:r>
              <a:rPr lang="en-US" dirty="0">
                <a:latin typeface="Raleway" pitchFamily="2" charset="0"/>
              </a:rPr>
              <a:t> diverse </a:t>
            </a:r>
            <a:r>
              <a:rPr lang="en-US" dirty="0" err="1">
                <a:latin typeface="Raleway" pitchFamily="2" charset="0"/>
              </a:rPr>
              <a:t>librarii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si</a:t>
            </a:r>
            <a:r>
              <a:rPr lang="en-US" dirty="0">
                <a:latin typeface="Raleway" pitchFamily="2" charset="0"/>
              </a:rPr>
              <a:t> module Python </a:t>
            </a:r>
            <a:r>
              <a:rPr lang="en-US" dirty="0" err="1">
                <a:latin typeface="Raleway" pitchFamily="2" charset="0"/>
              </a:rPr>
              <a:t>pentru</a:t>
            </a:r>
            <a:r>
              <a:rPr lang="en-US" dirty="0">
                <a:latin typeface="Raleway" pitchFamily="2" charset="0"/>
              </a:rPr>
              <a:t> a </a:t>
            </a:r>
            <a:r>
              <a:rPr lang="en-US" dirty="0" err="1">
                <a:latin typeface="Raleway" pitchFamily="2" charset="0"/>
              </a:rPr>
              <a:t>dezvolta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proiecte</a:t>
            </a:r>
            <a:r>
              <a:rPr lang="en-US" dirty="0">
                <a:latin typeface="Raleway" pitchFamily="2" charset="0"/>
              </a:rPr>
              <a:t> interactive </a:t>
            </a:r>
            <a:r>
              <a:rPr lang="en-US" dirty="0" err="1">
                <a:latin typeface="Raleway" pitchFamily="2" charset="0"/>
              </a:rPr>
              <a:t>si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pentru</a:t>
            </a:r>
            <a:r>
              <a:rPr lang="en-US" dirty="0">
                <a:latin typeface="Raleway" pitchFamily="2" charset="0"/>
              </a:rPr>
              <a:t> a </a:t>
            </a:r>
            <a:r>
              <a:rPr lang="en-US" dirty="0" err="1">
                <a:latin typeface="Raleway" pitchFamily="2" charset="0"/>
              </a:rPr>
              <a:t>intelege</a:t>
            </a:r>
            <a:r>
              <a:rPr lang="en-US" dirty="0">
                <a:latin typeface="Raleway" pitchFamily="2" charset="0"/>
              </a:rPr>
              <a:t> cum </a:t>
            </a:r>
            <a:r>
              <a:rPr lang="en-US" dirty="0" err="1">
                <a:latin typeface="Raleway" pitchFamily="2" charset="0"/>
              </a:rPr>
              <a:t>sa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integram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diferite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functionalitati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intr</a:t>
            </a:r>
            <a:r>
              <a:rPr lang="en-US" dirty="0">
                <a:latin typeface="Raleway" pitchFamily="2" charset="0"/>
              </a:rPr>
              <a:t>-o </a:t>
            </a:r>
            <a:r>
              <a:rPr lang="en-US" dirty="0" err="1">
                <a:latin typeface="Raleway" pitchFamily="2" charset="0"/>
              </a:rPr>
              <a:t>aplicatie</a:t>
            </a:r>
            <a:r>
              <a:rPr lang="en-US" dirty="0">
                <a:latin typeface="Raleway" pitchFamily="2" charset="0"/>
              </a:rPr>
              <a:t> Python.</a:t>
            </a:r>
          </a:p>
          <a:p>
            <a:endParaRPr lang="en-US" dirty="0">
              <a:latin typeface="Ralew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>
            <a:spLocks noGrp="1"/>
          </p:cNvSpPr>
          <p:nvPr>
            <p:ph type="title"/>
          </p:nvPr>
        </p:nvSpPr>
        <p:spPr>
          <a:xfrm>
            <a:off x="1070650" y="1367325"/>
            <a:ext cx="5385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07" name="Google Shape;207;p37"/>
          <p:cNvSpPr txBox="1">
            <a:spLocks noGrp="1"/>
          </p:cNvSpPr>
          <p:nvPr>
            <p:ph type="subTitle" idx="1"/>
          </p:nvPr>
        </p:nvSpPr>
        <p:spPr>
          <a:xfrm>
            <a:off x="1609075" y="1367324"/>
            <a:ext cx="2607300" cy="1019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Curs </a:t>
            </a:r>
            <a:r>
              <a:rPr lang="en-US" dirty="0" err="1"/>
              <a:t>Introductiv</a:t>
            </a:r>
            <a:r>
              <a:rPr lang="en-US" dirty="0"/>
              <a:t> </a:t>
            </a:r>
          </a:p>
        </p:txBody>
      </p:sp>
      <p:sp>
        <p:nvSpPr>
          <p:cNvPr id="208" name="Google Shape;208;p37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Continut</a:t>
            </a:r>
            <a:br>
              <a:rPr lang="en" dirty="0"/>
            </a:br>
            <a:endParaRPr dirty="0"/>
          </a:p>
        </p:txBody>
      </p:sp>
      <p:sp>
        <p:nvSpPr>
          <p:cNvPr id="209" name="Google Shape;209;p37"/>
          <p:cNvSpPr txBox="1">
            <a:spLocks noGrp="1"/>
          </p:cNvSpPr>
          <p:nvPr>
            <p:ph type="title" idx="3"/>
          </p:nvPr>
        </p:nvSpPr>
        <p:spPr>
          <a:xfrm>
            <a:off x="1070574" y="2029697"/>
            <a:ext cx="5385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10" name="Google Shape;210;p37"/>
          <p:cNvSpPr txBox="1">
            <a:spLocks noGrp="1"/>
          </p:cNvSpPr>
          <p:nvPr>
            <p:ph type="subTitle" idx="4"/>
          </p:nvPr>
        </p:nvSpPr>
        <p:spPr>
          <a:xfrm>
            <a:off x="1609037" y="2009592"/>
            <a:ext cx="2607300" cy="9958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Clase, </a:t>
            </a:r>
            <a:r>
              <a:rPr lang="en-US" dirty="0" err="1"/>
              <a:t>metode</a:t>
            </a:r>
            <a:r>
              <a:rPr lang="en-US" dirty="0"/>
              <a:t>, </a:t>
            </a:r>
            <a:r>
              <a:rPr lang="en-US" dirty="0" err="1"/>
              <a:t>atribute</a:t>
            </a:r>
            <a:r>
              <a:rPr lang="en-US" dirty="0"/>
              <a:t>, </a:t>
            </a:r>
            <a:r>
              <a:rPr lang="en-US" dirty="0" err="1"/>
              <a:t>obiecte</a:t>
            </a:r>
            <a:r>
              <a:rPr lang="en-US" dirty="0"/>
              <a:t> + JSON</a:t>
            </a:r>
          </a:p>
        </p:txBody>
      </p:sp>
      <p:sp>
        <p:nvSpPr>
          <p:cNvPr id="211" name="Google Shape;211;p37"/>
          <p:cNvSpPr txBox="1">
            <a:spLocks noGrp="1"/>
          </p:cNvSpPr>
          <p:nvPr>
            <p:ph type="title" idx="5"/>
          </p:nvPr>
        </p:nvSpPr>
        <p:spPr>
          <a:xfrm>
            <a:off x="1070574" y="3123358"/>
            <a:ext cx="5385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12" name="Google Shape;212;p37"/>
          <p:cNvSpPr txBox="1">
            <a:spLocks noGrp="1"/>
          </p:cNvSpPr>
          <p:nvPr>
            <p:ph type="subTitle" idx="6"/>
          </p:nvPr>
        </p:nvSpPr>
        <p:spPr>
          <a:xfrm>
            <a:off x="1609074" y="3064384"/>
            <a:ext cx="2607300" cy="8870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Pixeli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imagini</a:t>
            </a:r>
            <a:r>
              <a:rPr lang="en-US" dirty="0"/>
              <a:t> + PIL (python image library) </a:t>
            </a:r>
          </a:p>
        </p:txBody>
      </p:sp>
      <p:sp>
        <p:nvSpPr>
          <p:cNvPr id="215" name="Google Shape;215;p37"/>
          <p:cNvSpPr txBox="1">
            <a:spLocks noGrp="1"/>
          </p:cNvSpPr>
          <p:nvPr>
            <p:ph type="title" idx="9"/>
          </p:nvPr>
        </p:nvSpPr>
        <p:spPr>
          <a:xfrm>
            <a:off x="4927449" y="1377716"/>
            <a:ext cx="5385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16" name="Google Shape;216;p37"/>
          <p:cNvSpPr txBox="1">
            <a:spLocks noGrp="1"/>
          </p:cNvSpPr>
          <p:nvPr>
            <p:ph type="subTitle" idx="13"/>
          </p:nvPr>
        </p:nvSpPr>
        <p:spPr>
          <a:xfrm>
            <a:off x="5465950" y="1367325"/>
            <a:ext cx="26073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PIL (python image library) + Turtle</a:t>
            </a:r>
            <a:endParaRPr dirty="0"/>
          </a:p>
        </p:txBody>
      </p:sp>
      <p:sp>
        <p:nvSpPr>
          <p:cNvPr id="217" name="Google Shape;217;p37"/>
          <p:cNvSpPr txBox="1">
            <a:spLocks noGrp="1"/>
          </p:cNvSpPr>
          <p:nvPr>
            <p:ph type="title" idx="14"/>
          </p:nvPr>
        </p:nvSpPr>
        <p:spPr>
          <a:xfrm>
            <a:off x="4927449" y="2103522"/>
            <a:ext cx="5385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218" name="Google Shape;218;p37"/>
          <p:cNvSpPr txBox="1">
            <a:spLocks noGrp="1"/>
          </p:cNvSpPr>
          <p:nvPr>
            <p:ph type="subTitle" idx="15"/>
          </p:nvPr>
        </p:nvSpPr>
        <p:spPr>
          <a:xfrm>
            <a:off x="5465950" y="2103519"/>
            <a:ext cx="26073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Forme Geometrice</a:t>
            </a:r>
            <a:endParaRPr dirty="0"/>
          </a:p>
        </p:txBody>
      </p:sp>
      <p:sp>
        <p:nvSpPr>
          <p:cNvPr id="219" name="Google Shape;219;p37"/>
          <p:cNvSpPr txBox="1">
            <a:spLocks noGrp="1"/>
          </p:cNvSpPr>
          <p:nvPr>
            <p:ph type="title" idx="16"/>
          </p:nvPr>
        </p:nvSpPr>
        <p:spPr>
          <a:xfrm>
            <a:off x="4927449" y="2811526"/>
            <a:ext cx="5385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220" name="Google Shape;220;p37"/>
          <p:cNvSpPr txBox="1">
            <a:spLocks noGrp="1"/>
          </p:cNvSpPr>
          <p:nvPr>
            <p:ph type="subTitle" idx="17"/>
          </p:nvPr>
        </p:nvSpPr>
        <p:spPr>
          <a:xfrm>
            <a:off x="5465949" y="2770834"/>
            <a:ext cx="2607300" cy="7258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Turtle </a:t>
            </a:r>
            <a:r>
              <a:rPr lang="en-US" dirty="0" err="1"/>
              <a:t>metode</a:t>
            </a:r>
            <a:r>
              <a:rPr lang="en-US" dirty="0"/>
              <a:t> 1 + Turtle </a:t>
            </a:r>
            <a:r>
              <a:rPr lang="en-US" dirty="0" err="1"/>
              <a:t>metode</a:t>
            </a:r>
            <a:r>
              <a:rPr lang="en-US" dirty="0"/>
              <a:t> 2</a:t>
            </a:r>
          </a:p>
        </p:txBody>
      </p:sp>
      <p:sp>
        <p:nvSpPr>
          <p:cNvPr id="221" name="Google Shape;221;p37"/>
          <p:cNvSpPr txBox="1">
            <a:spLocks noGrp="1"/>
          </p:cNvSpPr>
          <p:nvPr>
            <p:ph type="title" idx="18"/>
          </p:nvPr>
        </p:nvSpPr>
        <p:spPr>
          <a:xfrm>
            <a:off x="4927449" y="3575925"/>
            <a:ext cx="5385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222" name="Google Shape;222;p37"/>
          <p:cNvSpPr txBox="1">
            <a:spLocks noGrp="1"/>
          </p:cNvSpPr>
          <p:nvPr>
            <p:ph type="subTitle" idx="19"/>
          </p:nvPr>
        </p:nvSpPr>
        <p:spPr>
          <a:xfrm>
            <a:off x="5465950" y="3575916"/>
            <a:ext cx="2607300" cy="7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Hackathon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/>
      <p:bldP spid="207" grpId="0" build="p"/>
      <p:bldP spid="208" grpId="0"/>
      <p:bldP spid="209" grpId="0"/>
      <p:bldP spid="210" grpId="0" build="p"/>
      <p:bldP spid="211" grpId="0"/>
      <p:bldP spid="212" grpId="0" build="p"/>
      <p:bldP spid="215" grpId="0"/>
      <p:bldP spid="216" grpId="0" build="p"/>
      <p:bldP spid="217" grpId="0"/>
      <p:bldP spid="218" grpId="0" build="p"/>
      <p:bldP spid="219" grpId="0"/>
      <p:bldP spid="220" grpId="0" build="p"/>
      <p:bldP spid="221" grpId="0"/>
      <p:bldP spid="22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1"/>
          <p:cNvSpPr txBox="1">
            <a:spLocks noGrp="1"/>
          </p:cNvSpPr>
          <p:nvPr>
            <p:ph type="title"/>
          </p:nvPr>
        </p:nvSpPr>
        <p:spPr>
          <a:xfrm>
            <a:off x="715000" y="560845"/>
            <a:ext cx="2287873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Raleway" panose="020F0502020204030204" pitchFamily="2" charset="0"/>
              </a:rPr>
              <a:t>Ce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Raleway" panose="020F0502020204030204" pitchFamily="2" charset="0"/>
              </a:rPr>
              <a:t>este</a:t>
            </a:r>
            <a:r>
              <a:rPr lang="en-US" sz="1800" b="1" dirty="0">
                <a:solidFill>
                  <a:srgbClr val="000000"/>
                </a:solidFill>
                <a:effectLst/>
                <a:latin typeface="Raleway" panose="020F0502020204030204" pitchFamily="2" charset="0"/>
              </a:rPr>
              <a:t> Python ?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15EF6-D9B9-2FA1-2757-A0BAE84A2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5000" y="1083700"/>
            <a:ext cx="2907600" cy="2179800"/>
          </a:xfrm>
        </p:spPr>
        <p:txBody>
          <a:bodyPr/>
          <a:lstStyle/>
          <a:p>
            <a:pPr marL="0" indent="0" rtl="0"/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Python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este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limbajul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de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programare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cu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cea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mai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rapidă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creștere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și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cel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mai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popular din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lume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, nu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doar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printre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inginerii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de software,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dar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și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printre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matematicieni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analiști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de date,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oameni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de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știință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contabili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ingineri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de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rețele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si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chiar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si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copii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! </a:t>
            </a:r>
            <a:endParaRPr lang="en-US" dirty="0">
              <a:effectLst/>
            </a:endParaRPr>
          </a:p>
          <a:p>
            <a:pPr marL="0" indent="0" rtl="0"/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Pentru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că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este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un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limbaj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de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programare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prietenos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pentru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începători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.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6" name="Google Shape;250;p41">
            <a:extLst>
              <a:ext uri="{FF2B5EF4-FFF2-40B4-BE49-F238E27FC236}">
                <a16:creationId xmlns:a16="http://schemas.microsoft.com/office/drawing/2014/main" id="{6F59A34D-5316-C56B-9847-9B93C0E45FB2}"/>
              </a:ext>
            </a:extLst>
          </p:cNvPr>
          <p:cNvSpPr txBox="1">
            <a:spLocks/>
          </p:cNvSpPr>
          <p:nvPr/>
        </p:nvSpPr>
        <p:spPr>
          <a:xfrm>
            <a:off x="5221291" y="535000"/>
            <a:ext cx="29076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r>
              <a:rPr lang="en-US" sz="1800" b="1" dirty="0">
                <a:solidFill>
                  <a:srgbClr val="000000"/>
                </a:solidFill>
                <a:latin typeface="Raleway" panose="020F0502020204030204" pitchFamily="2" charset="0"/>
              </a:rPr>
              <a:t>Cine a </a:t>
            </a:r>
            <a:r>
              <a:rPr lang="en-US" sz="1800" b="1" dirty="0" err="1">
                <a:solidFill>
                  <a:srgbClr val="000000"/>
                </a:solidFill>
                <a:latin typeface="Raleway" panose="020F0502020204030204" pitchFamily="2" charset="0"/>
              </a:rPr>
              <a:t>creat</a:t>
            </a:r>
            <a:r>
              <a:rPr lang="en-US" sz="1800" b="1" dirty="0">
                <a:solidFill>
                  <a:srgbClr val="000000"/>
                </a:solidFill>
                <a:latin typeface="Raleway" panose="020F0502020204030204" pitchFamily="2" charset="0"/>
              </a:rPr>
              <a:t> Python ?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C1D9D1-3EC6-F897-E2D2-0258603E3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842" y="1083700"/>
            <a:ext cx="3471058" cy="23769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3"/>
          <p:cNvSpPr txBox="1">
            <a:spLocks noGrp="1"/>
          </p:cNvSpPr>
          <p:nvPr>
            <p:ph type="title"/>
          </p:nvPr>
        </p:nvSpPr>
        <p:spPr>
          <a:xfrm>
            <a:off x="538455" y="212882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r>
              <a:rPr lang="fr-FR" sz="1800" b="1" dirty="0">
                <a:solidFill>
                  <a:srgbClr val="000000"/>
                </a:solidFill>
                <a:effectLst/>
                <a:latin typeface="Raleway" pitchFamily="2" charset="0"/>
              </a:rPr>
              <a:t>Ce </a:t>
            </a:r>
            <a:r>
              <a:rPr lang="fr-FR" sz="1800" b="1" dirty="0" err="1">
                <a:solidFill>
                  <a:srgbClr val="000000"/>
                </a:solidFill>
                <a:effectLst/>
                <a:latin typeface="Raleway" pitchFamily="2" charset="0"/>
              </a:rPr>
              <a:t>putem</a:t>
            </a:r>
            <a:r>
              <a:rPr lang="fr-FR" sz="1800" b="1" dirty="0">
                <a:solidFill>
                  <a:srgbClr val="000000"/>
                </a:solidFill>
                <a:effectLst/>
                <a:latin typeface="Raleway" pitchFamily="2" charset="0"/>
              </a:rPr>
              <a:t> face </a:t>
            </a:r>
            <a:r>
              <a:rPr lang="fr-FR" sz="1800" b="1" dirty="0" err="1">
                <a:solidFill>
                  <a:srgbClr val="000000"/>
                </a:solidFill>
                <a:effectLst/>
                <a:latin typeface="Raleway" pitchFamily="2" charset="0"/>
              </a:rPr>
              <a:t>cu</a:t>
            </a:r>
            <a:r>
              <a:rPr lang="fr-FR" sz="1800" b="1" dirty="0">
                <a:solidFill>
                  <a:srgbClr val="000000"/>
                </a:solidFill>
                <a:effectLst/>
                <a:latin typeface="Raleway" pitchFamily="2" charset="0"/>
              </a:rPr>
              <a:t> Python ?</a:t>
            </a:r>
            <a:endParaRPr lang="fr-FR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764932-9603-4643-021B-7F9DAB24CFA8}"/>
              </a:ext>
            </a:extLst>
          </p:cNvPr>
          <p:cNvSpPr txBox="1"/>
          <p:nvPr/>
        </p:nvSpPr>
        <p:spPr>
          <a:xfrm>
            <a:off x="538455" y="761582"/>
            <a:ext cx="8252255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rtl="0"/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Oameni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din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diferite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discipline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folosesc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Python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pentru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o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varietate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de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sarcini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diferite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, cum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ar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fi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analiza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și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vizualizarea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datelor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inteligență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artificială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și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învățare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automată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automatizare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de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sarcini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cea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din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urmă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fiind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una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dintre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cele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mai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dese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utilizări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ale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limbajului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în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rândul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oamenilor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care nu sunt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dezvoltatori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software. </a:t>
            </a:r>
            <a:endParaRPr lang="en-US" dirty="0">
              <a:effectLst/>
            </a:endParaRPr>
          </a:p>
          <a:p>
            <a:pPr marL="0" indent="0" rtl="0"/>
            <a:br>
              <a:rPr lang="en-US" dirty="0"/>
            </a:b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Dacă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trebuie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să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faci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în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mod constant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plictisitor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sarcini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repetitive, cum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ar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fi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copierea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fișierelor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și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folderelor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redenumirea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acestora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încărcarea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pe un server,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puteți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scrie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cu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ușurință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un script Python care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automatizează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toate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acestea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și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economisește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timp.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 </a:t>
            </a:r>
            <a:endParaRPr lang="en-US" dirty="0">
              <a:effectLst/>
            </a:endParaRPr>
          </a:p>
          <a:p>
            <a:pPr marL="0" indent="0" rtl="0"/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Acesta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este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doar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un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exemplu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dacă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trebuie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să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lucrați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continuu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cu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foi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de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calcul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Excel, PDF-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uri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să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vizualizați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fișiere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să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descărcați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site-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uri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web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și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să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le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analizați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, le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puteți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automatiza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pe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toate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folosind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Python. </a:t>
            </a:r>
            <a:endParaRPr lang="en-US" dirty="0">
              <a:effectLst/>
            </a:endParaRPr>
          </a:p>
          <a:p>
            <a:pPr marL="0" indent="0" rtl="0"/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Nu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trebuie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să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fiți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un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dezvoltator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de software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pentru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a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utiliza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Python. Ai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putea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fi un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contabil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, un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matematician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sau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un om de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știință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și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să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folosești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Python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pentru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a-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ți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face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viața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mai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ușoară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. De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asemenea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puteți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utiliza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Python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pentru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a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construi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aplicații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web, mobile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și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desktop, precum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și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pentru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a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testa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software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sau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chiar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hacking.</a:t>
            </a:r>
            <a:endParaRPr lang="en-US" dirty="0">
              <a:effectLst/>
            </a:endParaRPr>
          </a:p>
          <a:p>
            <a:pPr marL="0" indent="0" rtl="0"/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Python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este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un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limbaj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Raleway" pitchFamily="2" charset="0"/>
              </a:rPr>
              <a:t>multifuncțional</a:t>
            </a:r>
            <a:r>
              <a:rPr lang="en-US" b="0" dirty="0">
                <a:solidFill>
                  <a:srgbClr val="000000"/>
                </a:solidFill>
                <a:effectLst/>
                <a:latin typeface="Raleway" pitchFamily="2" charset="0"/>
              </a:rPr>
              <a:t>.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5"/>
          <p:cNvSpPr txBox="1">
            <a:spLocks noGrp="1"/>
          </p:cNvSpPr>
          <p:nvPr>
            <p:ph type="title"/>
          </p:nvPr>
        </p:nvSpPr>
        <p:spPr>
          <a:xfrm>
            <a:off x="611972" y="231484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C++/Python</a:t>
            </a:r>
            <a:endParaRPr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29191A-BAE4-C4DC-D859-B80ADF65E757}"/>
              </a:ext>
            </a:extLst>
          </p:cNvPr>
          <p:cNvSpPr txBox="1"/>
          <p:nvPr/>
        </p:nvSpPr>
        <p:spPr>
          <a:xfrm>
            <a:off x="818128" y="780184"/>
            <a:ext cx="789084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#include&lt;iostream&gt;</a:t>
            </a:r>
          </a:p>
          <a:p>
            <a:r>
              <a:rPr lang="en-US" dirty="0"/>
              <a:t>#include&lt;cstring&gt; </a:t>
            </a:r>
          </a:p>
          <a:p>
            <a:r>
              <a:rPr lang="en-US" dirty="0"/>
              <a:t>using namespace std;</a:t>
            </a:r>
          </a:p>
          <a:p>
            <a:endParaRPr lang="en-US" dirty="0"/>
          </a:p>
          <a:p>
            <a:r>
              <a:rPr lang="en-US" dirty="0"/>
              <a:t>class Student {</a:t>
            </a:r>
          </a:p>
          <a:p>
            <a:r>
              <a:rPr lang="en-US" dirty="0"/>
              <a:t>private:</a:t>
            </a:r>
          </a:p>
          <a:p>
            <a:r>
              <a:rPr lang="en-US" dirty="0"/>
              <a:t>    char* </a:t>
            </a:r>
            <a:r>
              <a:rPr lang="en-US" dirty="0" err="1"/>
              <a:t>nume</a:t>
            </a:r>
            <a:r>
              <a:rPr lang="en-US" dirty="0"/>
              <a:t>;</a:t>
            </a:r>
          </a:p>
          <a:p>
            <a:r>
              <a:rPr lang="en-US" dirty="0"/>
              <a:t>    int </a:t>
            </a:r>
            <a:r>
              <a:rPr lang="en-US" dirty="0" err="1"/>
              <a:t>varsta</a:t>
            </a:r>
            <a:r>
              <a:rPr lang="en-US" dirty="0"/>
              <a:t>;</a:t>
            </a:r>
          </a:p>
          <a:p>
            <a:r>
              <a:rPr lang="en-US" dirty="0"/>
              <a:t>    double </a:t>
            </a:r>
            <a:r>
              <a:rPr lang="en-US" dirty="0" err="1"/>
              <a:t>medie</a:t>
            </a:r>
            <a:r>
              <a:rPr lang="en-US" dirty="0"/>
              <a:t>;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Student(const char* n, int v, double m) {</a:t>
            </a:r>
          </a:p>
          <a:p>
            <a:r>
              <a:rPr lang="en-US" dirty="0"/>
              <a:t>        </a:t>
            </a:r>
            <a:r>
              <a:rPr lang="en-US" dirty="0" err="1"/>
              <a:t>nume</a:t>
            </a:r>
            <a:r>
              <a:rPr lang="en-US" dirty="0"/>
              <a:t> = new char[</a:t>
            </a:r>
            <a:r>
              <a:rPr lang="en-US" dirty="0" err="1"/>
              <a:t>strlen</a:t>
            </a:r>
            <a:r>
              <a:rPr lang="en-US" dirty="0"/>
              <a:t>(n) + 1]; </a:t>
            </a:r>
          </a:p>
          <a:p>
            <a:r>
              <a:rPr lang="en-US" dirty="0"/>
              <a:t>        </a:t>
            </a:r>
            <a:r>
              <a:rPr lang="en-US" dirty="0" err="1"/>
              <a:t>strcpy</a:t>
            </a:r>
            <a:r>
              <a:rPr lang="en-US" dirty="0"/>
              <a:t>(</a:t>
            </a:r>
            <a:r>
              <a:rPr lang="en-US" dirty="0" err="1"/>
              <a:t>nume</a:t>
            </a:r>
            <a:r>
              <a:rPr lang="en-US" dirty="0"/>
              <a:t>, n);  </a:t>
            </a:r>
          </a:p>
          <a:p>
            <a:r>
              <a:rPr lang="en-US" dirty="0"/>
              <a:t>        </a:t>
            </a:r>
            <a:r>
              <a:rPr lang="en-US" dirty="0" err="1"/>
              <a:t>varsta</a:t>
            </a:r>
            <a:r>
              <a:rPr lang="en-US" dirty="0"/>
              <a:t> = v;</a:t>
            </a:r>
          </a:p>
          <a:p>
            <a:r>
              <a:rPr lang="en-US" dirty="0"/>
              <a:t>        </a:t>
            </a:r>
            <a:r>
              <a:rPr lang="en-US" dirty="0" err="1"/>
              <a:t>medie</a:t>
            </a:r>
            <a:r>
              <a:rPr lang="en-US" dirty="0"/>
              <a:t> = m;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"Constructor: " &lt;&lt; </a:t>
            </a:r>
            <a:r>
              <a:rPr lang="en-US" dirty="0" err="1"/>
              <a:t>nume</a:t>
            </a:r>
            <a:r>
              <a:rPr lang="en-US" dirty="0"/>
              <a:t> &lt;&lt; ", " &lt;&lt; </a:t>
            </a:r>
            <a:r>
              <a:rPr lang="en-US" dirty="0" err="1"/>
              <a:t>varsta</a:t>
            </a:r>
            <a:r>
              <a:rPr lang="en-US" dirty="0"/>
              <a:t> &lt;&lt; " ani, </a:t>
            </a:r>
            <a:r>
              <a:rPr lang="en-US" dirty="0" err="1"/>
              <a:t>Medie</a:t>
            </a:r>
            <a:r>
              <a:rPr lang="en-US" dirty="0"/>
              <a:t>: " &lt;&lt; </a:t>
            </a:r>
            <a:r>
              <a:rPr lang="en-US" dirty="0" err="1"/>
              <a:t>medie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>
          <a:extLst>
            <a:ext uri="{FF2B5EF4-FFF2-40B4-BE49-F238E27FC236}">
              <a16:creationId xmlns:a16="http://schemas.microsoft.com/office/drawing/2014/main" id="{AB04BE30-4250-E787-8C5F-B81FCCB2C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5">
            <a:extLst>
              <a:ext uri="{FF2B5EF4-FFF2-40B4-BE49-F238E27FC236}">
                <a16:creationId xmlns:a16="http://schemas.microsoft.com/office/drawing/2014/main" id="{C2BEBF4C-72C2-20FF-1F33-262620B427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3843" y="225616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C++/Python</a:t>
            </a:r>
            <a:endParaRPr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9ABF55-8A94-3BBA-F838-BE82255C911B}"/>
              </a:ext>
            </a:extLst>
          </p:cNvPr>
          <p:cNvSpPr txBox="1"/>
          <p:nvPr/>
        </p:nvSpPr>
        <p:spPr>
          <a:xfrm>
            <a:off x="634392" y="774316"/>
            <a:ext cx="82896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Student(const Student&amp; other) {</a:t>
            </a:r>
          </a:p>
          <a:p>
            <a:r>
              <a:rPr lang="en-US" dirty="0"/>
              <a:t>        </a:t>
            </a:r>
            <a:r>
              <a:rPr lang="en-US" dirty="0" err="1"/>
              <a:t>nume</a:t>
            </a:r>
            <a:r>
              <a:rPr lang="en-US" dirty="0"/>
              <a:t> = new char[</a:t>
            </a:r>
            <a:r>
              <a:rPr lang="en-US" dirty="0" err="1"/>
              <a:t>strlen</a:t>
            </a:r>
            <a:r>
              <a:rPr lang="en-US" dirty="0"/>
              <a:t>(</a:t>
            </a:r>
            <a:r>
              <a:rPr lang="en-US" dirty="0" err="1"/>
              <a:t>other.nume</a:t>
            </a:r>
            <a:r>
              <a:rPr lang="en-US" dirty="0"/>
              <a:t>) + 1];</a:t>
            </a:r>
          </a:p>
          <a:p>
            <a:r>
              <a:rPr lang="en-US" dirty="0"/>
              <a:t>        </a:t>
            </a:r>
            <a:r>
              <a:rPr lang="en-US" dirty="0" err="1"/>
              <a:t>strcpy</a:t>
            </a:r>
            <a:r>
              <a:rPr lang="en-US" dirty="0"/>
              <a:t>(</a:t>
            </a:r>
            <a:r>
              <a:rPr lang="en-US" dirty="0" err="1"/>
              <a:t>nume</a:t>
            </a:r>
            <a:r>
              <a:rPr lang="en-US" dirty="0"/>
              <a:t>, </a:t>
            </a:r>
            <a:r>
              <a:rPr lang="en-US" dirty="0" err="1"/>
              <a:t>other.nume</a:t>
            </a:r>
            <a:r>
              <a:rPr lang="en-US" dirty="0"/>
              <a:t>);</a:t>
            </a:r>
          </a:p>
          <a:p>
            <a:r>
              <a:rPr lang="en-US" dirty="0"/>
              <a:t>        </a:t>
            </a:r>
            <a:r>
              <a:rPr lang="en-US" dirty="0" err="1"/>
              <a:t>varsta</a:t>
            </a:r>
            <a:r>
              <a:rPr lang="en-US" dirty="0"/>
              <a:t> = </a:t>
            </a:r>
            <a:r>
              <a:rPr lang="en-US" dirty="0" err="1"/>
              <a:t>other.varsta</a:t>
            </a:r>
            <a:r>
              <a:rPr lang="en-US" dirty="0"/>
              <a:t>;</a:t>
            </a:r>
          </a:p>
          <a:p>
            <a:r>
              <a:rPr lang="en-US" dirty="0"/>
              <a:t>        </a:t>
            </a:r>
            <a:r>
              <a:rPr lang="en-US" dirty="0" err="1"/>
              <a:t>medie</a:t>
            </a:r>
            <a:r>
              <a:rPr lang="en-US" dirty="0"/>
              <a:t> = </a:t>
            </a:r>
            <a:r>
              <a:rPr lang="en-US" dirty="0" err="1"/>
              <a:t>other.medie</a:t>
            </a:r>
            <a:r>
              <a:rPr lang="en-US" dirty="0"/>
              <a:t>;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"Copy Constructor: " &lt;&lt; </a:t>
            </a:r>
            <a:r>
              <a:rPr lang="en-US" dirty="0" err="1"/>
              <a:t>nume</a:t>
            </a:r>
            <a:r>
              <a:rPr lang="en-US" dirty="0"/>
              <a:t> &lt;&lt; ", " &lt;&lt; </a:t>
            </a:r>
            <a:r>
              <a:rPr lang="en-US" dirty="0" err="1"/>
              <a:t>varsta</a:t>
            </a:r>
            <a:r>
              <a:rPr lang="en-US" dirty="0"/>
              <a:t> &lt;&lt; " ani, </a:t>
            </a:r>
            <a:r>
              <a:rPr lang="en-US" dirty="0" err="1"/>
              <a:t>Medie</a:t>
            </a:r>
            <a:r>
              <a:rPr lang="en-US" dirty="0"/>
              <a:t>: " &lt;&lt; </a:t>
            </a:r>
            <a:r>
              <a:rPr lang="en-US" dirty="0" err="1"/>
              <a:t>medie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Student&amp; operator=(const Student&amp; other) {</a:t>
            </a:r>
          </a:p>
          <a:p>
            <a:r>
              <a:rPr lang="en-US" dirty="0"/>
              <a:t>        if (this != &amp;other) {delete[] </a:t>
            </a:r>
            <a:r>
              <a:rPr lang="en-US" dirty="0" err="1"/>
              <a:t>nume</a:t>
            </a:r>
            <a:r>
              <a:rPr lang="en-US" dirty="0"/>
              <a:t>; </a:t>
            </a:r>
          </a:p>
          <a:p>
            <a:r>
              <a:rPr lang="en-US" dirty="0" err="1"/>
              <a:t>nume</a:t>
            </a:r>
            <a:r>
              <a:rPr lang="en-US" dirty="0"/>
              <a:t> = new char[</a:t>
            </a:r>
            <a:r>
              <a:rPr lang="en-US" dirty="0" err="1"/>
              <a:t>strlen</a:t>
            </a:r>
            <a:r>
              <a:rPr lang="en-US" dirty="0"/>
              <a:t>(</a:t>
            </a:r>
            <a:r>
              <a:rPr lang="en-US" dirty="0" err="1"/>
              <a:t>other.nume</a:t>
            </a:r>
            <a:r>
              <a:rPr lang="en-US" dirty="0"/>
              <a:t>) + 1];</a:t>
            </a:r>
          </a:p>
          <a:p>
            <a:r>
              <a:rPr lang="en-US" dirty="0"/>
              <a:t>            </a:t>
            </a:r>
            <a:r>
              <a:rPr lang="en-US" dirty="0" err="1"/>
              <a:t>strcpy</a:t>
            </a:r>
            <a:r>
              <a:rPr lang="en-US" dirty="0"/>
              <a:t>(</a:t>
            </a:r>
            <a:r>
              <a:rPr lang="en-US" dirty="0" err="1"/>
              <a:t>nume</a:t>
            </a:r>
            <a:r>
              <a:rPr lang="en-US" dirty="0"/>
              <a:t>, </a:t>
            </a:r>
            <a:r>
              <a:rPr lang="en-US" dirty="0" err="1"/>
              <a:t>other.nume</a:t>
            </a:r>
            <a:r>
              <a:rPr lang="en-US" dirty="0"/>
              <a:t>);</a:t>
            </a:r>
          </a:p>
          <a:p>
            <a:r>
              <a:rPr lang="en-US" dirty="0"/>
              <a:t>            </a:t>
            </a:r>
            <a:r>
              <a:rPr lang="en-US" dirty="0" err="1"/>
              <a:t>varsta</a:t>
            </a:r>
            <a:r>
              <a:rPr lang="en-US" dirty="0"/>
              <a:t> = </a:t>
            </a:r>
            <a:r>
              <a:rPr lang="en-US" dirty="0" err="1"/>
              <a:t>other.varsta</a:t>
            </a:r>
            <a:r>
              <a:rPr lang="en-US" dirty="0"/>
              <a:t>;</a:t>
            </a:r>
          </a:p>
          <a:p>
            <a:r>
              <a:rPr lang="en-US" dirty="0"/>
              <a:t>            </a:t>
            </a:r>
            <a:r>
              <a:rPr lang="en-US" dirty="0" err="1"/>
              <a:t>medie</a:t>
            </a:r>
            <a:r>
              <a:rPr lang="en-US" dirty="0"/>
              <a:t> = </a:t>
            </a:r>
            <a:r>
              <a:rPr lang="en-US" dirty="0" err="1"/>
              <a:t>other.medie</a:t>
            </a:r>
            <a:r>
              <a:rPr lang="en-US" dirty="0"/>
              <a:t>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"Copy Assignment Operator: " &lt;&lt; </a:t>
            </a:r>
            <a:r>
              <a:rPr lang="en-US" dirty="0" err="1"/>
              <a:t>nume</a:t>
            </a:r>
            <a:r>
              <a:rPr lang="en-US" dirty="0"/>
              <a:t> &lt;&lt; ", " &lt;&lt; </a:t>
            </a:r>
            <a:r>
              <a:rPr lang="en-US" dirty="0" err="1"/>
              <a:t>varsta</a:t>
            </a:r>
            <a:r>
              <a:rPr lang="en-US" dirty="0"/>
              <a:t> &lt;&lt; " ani, </a:t>
            </a:r>
            <a:r>
              <a:rPr lang="en-US" dirty="0" err="1"/>
              <a:t>Medie</a:t>
            </a:r>
            <a:r>
              <a:rPr lang="en-US" dirty="0"/>
              <a:t>: " &lt;&lt; </a:t>
            </a:r>
            <a:r>
              <a:rPr lang="en-US" dirty="0" err="1"/>
              <a:t>medie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    return *this;</a:t>
            </a:r>
          </a:p>
          <a:p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20952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>
          <a:extLst>
            <a:ext uri="{FF2B5EF4-FFF2-40B4-BE49-F238E27FC236}">
              <a16:creationId xmlns:a16="http://schemas.microsoft.com/office/drawing/2014/main" id="{25DA4FDF-5F8C-2426-6911-8B94A339A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5">
            <a:extLst>
              <a:ext uri="{FF2B5EF4-FFF2-40B4-BE49-F238E27FC236}">
                <a16:creationId xmlns:a16="http://schemas.microsoft.com/office/drawing/2014/main" id="{C6203893-BF05-B886-D570-FDFB524602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3843" y="225616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C++/Python</a:t>
            </a:r>
            <a:endParaRPr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51F44D-60D0-FC48-733D-E8582795124F}"/>
              </a:ext>
            </a:extLst>
          </p:cNvPr>
          <p:cNvSpPr txBox="1"/>
          <p:nvPr/>
        </p:nvSpPr>
        <p:spPr>
          <a:xfrm>
            <a:off x="634392" y="774316"/>
            <a:ext cx="82896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~Student() {</a:t>
            </a:r>
          </a:p>
          <a:p>
            <a:r>
              <a:rPr lang="en-US" dirty="0"/>
              <a:t>        delete[] </a:t>
            </a:r>
            <a:r>
              <a:rPr lang="en-US" dirty="0" err="1"/>
              <a:t>nume</a:t>
            </a:r>
            <a:r>
              <a:rPr lang="en-US" dirty="0"/>
              <a:t>; </a:t>
            </a:r>
          </a:p>
          <a:p>
            <a:r>
              <a:rPr lang="en-US" dirty="0" err="1"/>
              <a:t>cout</a:t>
            </a:r>
            <a:r>
              <a:rPr lang="en-US" dirty="0"/>
              <a:t> &lt;&lt; "Destructor: " &lt;&lt; </a:t>
            </a:r>
            <a:r>
              <a:rPr lang="en-US" dirty="0" err="1"/>
              <a:t>nume</a:t>
            </a:r>
            <a:r>
              <a:rPr lang="en-US" dirty="0"/>
              <a:t> &lt;&lt; " is being destroyed.\n";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void print() {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"Student: " &lt;&lt; </a:t>
            </a:r>
            <a:r>
              <a:rPr lang="en-US" dirty="0" err="1"/>
              <a:t>nume</a:t>
            </a:r>
            <a:r>
              <a:rPr lang="en-US" dirty="0"/>
              <a:t> &lt;&lt; ", " &lt;&lt; </a:t>
            </a:r>
            <a:r>
              <a:rPr lang="en-US" dirty="0" err="1"/>
              <a:t>varsta</a:t>
            </a:r>
            <a:r>
              <a:rPr lang="en-US" dirty="0"/>
              <a:t> &lt;&lt; " ani, </a:t>
            </a:r>
            <a:r>
              <a:rPr lang="en-US" dirty="0" err="1"/>
              <a:t>Medie</a:t>
            </a:r>
            <a:r>
              <a:rPr lang="en-US" dirty="0"/>
              <a:t>: " &lt;&lt; </a:t>
            </a:r>
            <a:r>
              <a:rPr lang="en-US" dirty="0" err="1"/>
              <a:t>medie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int main() {</a:t>
            </a:r>
          </a:p>
          <a:p>
            <a:r>
              <a:rPr lang="en-US" dirty="0"/>
              <a:t>    Student </a:t>
            </a:r>
            <a:r>
              <a:rPr lang="en-US" dirty="0">
                <a:solidFill>
                  <a:srgbClr val="FF0000"/>
                </a:solidFill>
              </a:rPr>
              <a:t>s1</a:t>
            </a:r>
            <a:r>
              <a:rPr lang="en-US" dirty="0"/>
              <a:t>("Ion", 20, 9.5); </a:t>
            </a:r>
          </a:p>
          <a:p>
            <a:r>
              <a:rPr lang="en-US" dirty="0"/>
              <a:t>    Student s2("Alex", 22, 8.5); </a:t>
            </a:r>
          </a:p>
          <a:p>
            <a:r>
              <a:rPr lang="en-US" dirty="0"/>
              <a:t>    s2 = s1; </a:t>
            </a:r>
          </a:p>
          <a:p>
            <a:r>
              <a:rPr lang="en-US" dirty="0"/>
              <a:t>    s1.print();</a:t>
            </a:r>
          </a:p>
          <a:p>
            <a:r>
              <a:rPr lang="en-US" dirty="0"/>
              <a:t>    s2.print(); 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04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>
          <a:extLst>
            <a:ext uri="{FF2B5EF4-FFF2-40B4-BE49-F238E27FC236}">
              <a16:creationId xmlns:a16="http://schemas.microsoft.com/office/drawing/2014/main" id="{CC2C924D-5642-E7C0-2D76-48EB987C77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5">
            <a:extLst>
              <a:ext uri="{FF2B5EF4-FFF2-40B4-BE49-F238E27FC236}">
                <a16:creationId xmlns:a16="http://schemas.microsoft.com/office/drawing/2014/main" id="{AFBABD17-9C04-0E3A-9079-B8C8EAC764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3843" y="225616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C++/Python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08EF66-B008-560E-63F0-403091E9110C}"/>
              </a:ext>
            </a:extLst>
          </p:cNvPr>
          <p:cNvSpPr txBox="1"/>
          <p:nvPr/>
        </p:nvSpPr>
        <p:spPr>
          <a:xfrm>
            <a:off x="1120656" y="1134406"/>
            <a:ext cx="539014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Student: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n, v, m):</a:t>
            </a:r>
          </a:p>
          <a:p>
            <a:r>
              <a:rPr lang="en-US" dirty="0"/>
              <a:t>        </a:t>
            </a:r>
            <a:r>
              <a:rPr lang="en-US" dirty="0" err="1"/>
              <a:t>self.nume</a:t>
            </a:r>
            <a:r>
              <a:rPr lang="en-US" dirty="0"/>
              <a:t> = n</a:t>
            </a:r>
          </a:p>
          <a:p>
            <a:r>
              <a:rPr lang="en-US" dirty="0"/>
              <a:t>        </a:t>
            </a:r>
            <a:r>
              <a:rPr lang="en-US" dirty="0" err="1"/>
              <a:t>self.varsta</a:t>
            </a:r>
            <a:r>
              <a:rPr lang="en-US" dirty="0"/>
              <a:t> = v</a:t>
            </a:r>
          </a:p>
          <a:p>
            <a:r>
              <a:rPr lang="en-US" dirty="0"/>
              <a:t>        </a:t>
            </a:r>
            <a:r>
              <a:rPr lang="en-US" dirty="0" err="1"/>
              <a:t>self.medie</a:t>
            </a:r>
            <a:r>
              <a:rPr lang="en-US" dirty="0"/>
              <a:t> = m</a:t>
            </a:r>
          </a:p>
          <a:p>
            <a:r>
              <a:rPr lang="en-US" dirty="0"/>
              <a:t>        print(</a:t>
            </a:r>
            <a:r>
              <a:rPr lang="en-US" dirty="0" err="1"/>
              <a:t>f"Constructor</a:t>
            </a:r>
            <a:r>
              <a:rPr lang="en-US" dirty="0"/>
              <a:t>: {</a:t>
            </a:r>
            <a:r>
              <a:rPr lang="en-US" dirty="0" err="1"/>
              <a:t>self.nume</a:t>
            </a:r>
            <a:r>
              <a:rPr lang="en-US" dirty="0"/>
              <a:t>}, {</a:t>
            </a:r>
            <a:r>
              <a:rPr lang="en-US" dirty="0" err="1"/>
              <a:t>self.varsta</a:t>
            </a:r>
            <a:r>
              <a:rPr lang="en-US" dirty="0"/>
              <a:t>} ani, </a:t>
            </a:r>
            <a:r>
              <a:rPr lang="en-US" dirty="0" err="1"/>
              <a:t>Medie</a:t>
            </a:r>
            <a:r>
              <a:rPr lang="en-US" dirty="0"/>
              <a:t>: {</a:t>
            </a:r>
            <a:r>
              <a:rPr lang="en-US" dirty="0" err="1"/>
              <a:t>self.medie</a:t>
            </a:r>
            <a:r>
              <a:rPr lang="en-US" dirty="0"/>
              <a:t>}")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def print(self):</a:t>
            </a:r>
          </a:p>
          <a:p>
            <a:r>
              <a:rPr lang="en-US" dirty="0"/>
              <a:t>        print(</a:t>
            </a:r>
            <a:r>
              <a:rPr lang="en-US" dirty="0" err="1"/>
              <a:t>f"Student</a:t>
            </a:r>
            <a:r>
              <a:rPr lang="en-US" dirty="0"/>
              <a:t>: {</a:t>
            </a:r>
            <a:r>
              <a:rPr lang="en-US" dirty="0" err="1"/>
              <a:t>self.nume</a:t>
            </a:r>
            <a:r>
              <a:rPr lang="en-US" dirty="0"/>
              <a:t>}, {</a:t>
            </a:r>
            <a:r>
              <a:rPr lang="en-US" dirty="0" err="1"/>
              <a:t>self.varsta</a:t>
            </a:r>
            <a:r>
              <a:rPr lang="en-US" dirty="0"/>
              <a:t>} ani, </a:t>
            </a:r>
            <a:r>
              <a:rPr lang="en-US" dirty="0" err="1"/>
              <a:t>Medie</a:t>
            </a:r>
            <a:r>
              <a:rPr lang="en-US" dirty="0"/>
              <a:t>: {</a:t>
            </a:r>
            <a:r>
              <a:rPr lang="en-US" dirty="0" err="1"/>
              <a:t>self.medie</a:t>
            </a:r>
            <a:r>
              <a:rPr lang="en-US" dirty="0"/>
              <a:t>}")</a:t>
            </a:r>
          </a:p>
          <a:p>
            <a:endParaRPr lang="en-US" dirty="0"/>
          </a:p>
          <a:p>
            <a:r>
              <a:rPr lang="en-US" dirty="0"/>
              <a:t>s1 = Student("Ion", 20, 9.5)</a:t>
            </a:r>
          </a:p>
          <a:p>
            <a:r>
              <a:rPr lang="en-US" dirty="0"/>
              <a:t>s1.print()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17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" grpId="0"/>
    </p:bldLst>
  </p:timing>
</p:sld>
</file>

<file path=ppt/theme/theme1.xml><?xml version="1.0" encoding="utf-8"?>
<a:theme xmlns:a="http://schemas.openxmlformats.org/drawingml/2006/main" name="Lead Funnel by Slidesgo">
  <a:themeElements>
    <a:clrScheme name="Simple Light">
      <a:dk1>
        <a:srgbClr val="15110E"/>
      </a:dk1>
      <a:lt1>
        <a:srgbClr val="FFFAF6"/>
      </a:lt1>
      <a:dk2>
        <a:srgbClr val="C2E5F5"/>
      </a:dk2>
      <a:lt2>
        <a:srgbClr val="5296B8"/>
      </a:lt2>
      <a:accent1>
        <a:srgbClr val="13566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5110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1034</Words>
  <Application>Microsoft Office PowerPoint</Application>
  <PresentationFormat>On-screen Show (16:9)</PresentationFormat>
  <Paragraphs>109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Raleway</vt:lpstr>
      <vt:lpstr>Alexandria Medium</vt:lpstr>
      <vt:lpstr>Albert Sans</vt:lpstr>
      <vt:lpstr>Lead Funnel by Slidesgo</vt:lpstr>
      <vt:lpstr>Curs I Python OOP</vt:lpstr>
      <vt:lpstr>PowerPoint Presentation</vt:lpstr>
      <vt:lpstr>01</vt:lpstr>
      <vt:lpstr>Ce este Python ?</vt:lpstr>
      <vt:lpstr>Ce putem face cu Python ?</vt:lpstr>
      <vt:lpstr>C++/Python</vt:lpstr>
      <vt:lpstr>C++/Python</vt:lpstr>
      <vt:lpstr>C++/Python</vt:lpstr>
      <vt:lpstr>C++/Python</vt:lpstr>
      <vt:lpstr>Unde putem rula codul ?</vt:lpstr>
      <vt:lpstr>Multumesc frumos pentru atentie 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Flavius</cp:lastModifiedBy>
  <cp:revision>33</cp:revision>
  <dcterms:modified xsi:type="dcterms:W3CDTF">2025-03-08T20:17:07Z</dcterms:modified>
</cp:coreProperties>
</file>