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87722" autoAdjust="0"/>
  </p:normalViewPr>
  <p:slideViewPr>
    <p:cSldViewPr>
      <p:cViewPr>
        <p:scale>
          <a:sx n="66" d="100"/>
          <a:sy n="66" d="100"/>
        </p:scale>
        <p:origin x="-150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BE202-686A-48FA-B1F4-0914CC9192C7}" type="datetimeFigureOut">
              <a:rPr lang="en-US" smtClean="0"/>
              <a:t>26-Jun-17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D638D-9420-4A9E-A62B-DB616A6CC5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42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4692A-12D8-4807-A6B0-9B928D432002}" type="datetimeFigureOut">
              <a:rPr lang="en-US" smtClean="0"/>
              <a:t>26-Jun-17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0E3B8-F9FC-4D85-ABE8-82001D51C7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314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Treci repede! </a:t>
            </a:r>
            <a:r>
              <a:rPr lang="en-US" dirty="0" smtClean="0"/>
              <a:t>“</a:t>
            </a:r>
            <a:r>
              <a:rPr lang="en-US" dirty="0" err="1" smtClean="0"/>
              <a:t>Voi</a:t>
            </a:r>
            <a:r>
              <a:rPr lang="en-US" dirty="0" smtClean="0"/>
              <a:t> </a:t>
            </a:r>
            <a:r>
              <a:rPr lang="en-US" dirty="0" err="1" smtClean="0"/>
              <a:t>prezenta</a:t>
            </a:r>
            <a:r>
              <a:rPr lang="en-US" dirty="0" smtClean="0"/>
              <a:t> </a:t>
            </a:r>
            <a:r>
              <a:rPr lang="en-US" dirty="0" err="1" smtClean="0"/>
              <a:t>despre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de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, </a:t>
            </a:r>
            <a:r>
              <a:rPr lang="en-US" dirty="0" err="1" smtClean="0"/>
              <a:t>parcurg</a:t>
            </a:r>
            <a:r>
              <a:rPr lang="ro-RO" dirty="0" smtClean="0"/>
              <a:t>ând</a:t>
            </a:r>
            <a:r>
              <a:rPr lang="ro-RO" baseline="0" dirty="0" smtClean="0"/>
              <a:t> în mare punctele esențiale ale aplicației</a:t>
            </a:r>
            <a:r>
              <a:rPr lang="en-US" baseline="0" dirty="0" smtClean="0"/>
              <a:t>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0E3B8-F9FC-4D85-ABE8-82001D51C73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66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 nu </a:t>
            </a:r>
            <a:r>
              <a:rPr lang="en-US" dirty="0" err="1" smtClean="0"/>
              <a:t>uiti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zici</a:t>
            </a:r>
            <a:r>
              <a:rPr lang="en-US" dirty="0" smtClean="0"/>
              <a:t> ca de la 2 cadre </a:t>
            </a:r>
            <a:r>
              <a:rPr lang="en-US" dirty="0" err="1" smtClean="0"/>
              <a:t>medicale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vizual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de la </a:t>
            </a:r>
            <a:r>
              <a:rPr lang="en-US" dirty="0" err="1" smtClean="0"/>
              <a:t>prieteni</a:t>
            </a:r>
            <a:r>
              <a:rPr lang="en-US" dirty="0" smtClean="0"/>
              <a:t> </a:t>
            </a:r>
            <a:r>
              <a:rPr lang="en-US" dirty="0" err="1" smtClean="0"/>
              <a:t>specializati</a:t>
            </a:r>
            <a:r>
              <a:rPr lang="en-US" dirty="0" smtClean="0"/>
              <a:t> in design.</a:t>
            </a:r>
            <a:r>
              <a:rPr lang="en-US" baseline="0" dirty="0" smtClean="0"/>
              <a:t> PS nu </a:t>
            </a:r>
            <a:r>
              <a:rPr lang="en-US" baseline="0" dirty="0" err="1" smtClean="0"/>
              <a:t>uita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glumita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adevarata</a:t>
            </a:r>
            <a:r>
              <a:rPr lang="en-US" baseline="0" dirty="0" smtClean="0"/>
              <a:t> ca </a:t>
            </a:r>
            <a:r>
              <a:rPr lang="en-US" baseline="0" dirty="0" err="1" smtClean="0"/>
              <a:t>unul</a:t>
            </a:r>
            <a:r>
              <a:rPr lang="en-US" baseline="0" dirty="0" smtClean="0"/>
              <a:t> din </a:t>
            </a:r>
            <a:r>
              <a:rPr lang="en-US" baseline="0" dirty="0" err="1" smtClean="0"/>
              <a:t>cadrele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medicale</a:t>
            </a:r>
            <a:r>
              <a:rPr lang="en-US" baseline="0" dirty="0" smtClean="0"/>
              <a:t> e mama 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0E3B8-F9FC-4D85-ABE8-82001D51C73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62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zici</a:t>
            </a:r>
            <a:r>
              <a:rPr lang="en-US" baseline="0" dirty="0" smtClean="0"/>
              <a:t> ca </a:t>
            </a:r>
            <a:r>
              <a:rPr lang="en-US" baseline="0" dirty="0" err="1" smtClean="0"/>
              <a:t>sunt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</a:t>
            </a:r>
            <a:r>
              <a:rPr lang="en-US" baseline="0" dirty="0" smtClean="0"/>
              <a:t> ca au </a:t>
            </a:r>
            <a:r>
              <a:rPr lang="en-US" baseline="0" dirty="0" err="1" smtClean="0"/>
              <a:t>probleme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fiecare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0E3B8-F9FC-4D85-ABE8-82001D51C73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6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Dezvoltarea</a:t>
            </a:r>
            <a:r>
              <a:rPr lang="en-US" dirty="0" smtClean="0"/>
              <a:t> </a:t>
            </a:r>
            <a:r>
              <a:rPr lang="en-US" dirty="0" err="1" smtClean="0"/>
              <a:t>problemelor</a:t>
            </a:r>
            <a:r>
              <a:rPr lang="en-US" dirty="0" smtClean="0"/>
              <a:t> </a:t>
            </a:r>
            <a:r>
              <a:rPr lang="en-US" dirty="0" err="1" smtClean="0"/>
              <a:t>legandu-te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de slide-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 anterior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0E3B8-F9FC-4D85-ABE8-82001D51C73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51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Treci</a:t>
            </a:r>
            <a:r>
              <a:rPr lang="en-US" dirty="0" smtClean="0"/>
              <a:t> </a:t>
            </a:r>
            <a:r>
              <a:rPr lang="en-US" dirty="0" err="1" smtClean="0"/>
              <a:t>repede</a:t>
            </a:r>
            <a:r>
              <a:rPr lang="en-US" dirty="0" smtClean="0"/>
              <a:t> </a:t>
            </a:r>
            <a:r>
              <a:rPr lang="en-US" dirty="0" err="1" smtClean="0"/>
              <a:t>peste</a:t>
            </a:r>
            <a:r>
              <a:rPr lang="en-US" dirty="0" smtClean="0"/>
              <a:t>, </a:t>
            </a:r>
            <a:r>
              <a:rPr lang="en-US" dirty="0" err="1" smtClean="0"/>
              <a:t>zici</a:t>
            </a:r>
            <a:r>
              <a:rPr lang="en-US" dirty="0" smtClean="0"/>
              <a:t> ca </a:t>
            </a:r>
            <a:r>
              <a:rPr lang="en-US" dirty="0" err="1" smtClean="0"/>
              <a:t>fiecare</a:t>
            </a:r>
            <a:r>
              <a:rPr lang="en-US" dirty="0" smtClean="0"/>
              <a:t> are </a:t>
            </a:r>
            <a:r>
              <a:rPr lang="en-US" dirty="0" err="1" smtClean="0"/>
              <a:t>functionalitaitile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ca o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incolo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despre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0E3B8-F9FC-4D85-ABE8-82001D51C73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27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 </a:t>
            </a:r>
            <a:r>
              <a:rPr lang="en-US" dirty="0" err="1" smtClean="0"/>
              <a:t>uita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zici</a:t>
            </a:r>
            <a:r>
              <a:rPr lang="en-US" dirty="0" smtClean="0"/>
              <a:t> ca </a:t>
            </a:r>
            <a:r>
              <a:rPr lang="en-US" dirty="0" err="1" smtClean="0"/>
              <a:t>poza</a:t>
            </a:r>
            <a:r>
              <a:rPr lang="en-US" dirty="0" smtClean="0"/>
              <a:t> e </a:t>
            </a:r>
            <a:r>
              <a:rPr lang="en-US" dirty="0" err="1" smtClean="0"/>
              <a:t>chiar</a:t>
            </a:r>
            <a:r>
              <a:rPr lang="en-US" dirty="0" smtClean="0"/>
              <a:t> un screenshot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aplicatiei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0E3B8-F9FC-4D85-ABE8-82001D51C73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51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Spui</a:t>
            </a:r>
            <a:r>
              <a:rPr lang="en-US" dirty="0" smtClean="0"/>
              <a:t> ca </a:t>
            </a:r>
            <a:r>
              <a:rPr lang="en-US" dirty="0" err="1" smtClean="0"/>
              <a:t>pentru</a:t>
            </a:r>
            <a:r>
              <a:rPr lang="en-US" dirty="0" smtClean="0"/>
              <a:t> a nu </a:t>
            </a:r>
            <a:r>
              <a:rPr lang="en-US" dirty="0" err="1" smtClean="0"/>
              <a:t>trece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posibilele</a:t>
            </a:r>
            <a:r>
              <a:rPr lang="en-US" dirty="0" smtClean="0"/>
              <a:t> </a:t>
            </a:r>
            <a:r>
              <a:rPr lang="en-US" dirty="0" err="1" smtClean="0"/>
              <a:t>scenarii</a:t>
            </a:r>
            <a:r>
              <a:rPr lang="en-US" dirty="0" smtClean="0"/>
              <a:t> </a:t>
            </a:r>
            <a:r>
              <a:rPr lang="en-US" dirty="0" err="1" smtClean="0"/>
              <a:t>vei</a:t>
            </a:r>
            <a:r>
              <a:rPr lang="en-US" dirty="0" smtClean="0"/>
              <a:t> </a:t>
            </a:r>
            <a:r>
              <a:rPr lang="en-US" dirty="0" err="1" smtClean="0"/>
              <a:t>prezenta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rand </a:t>
            </a:r>
            <a:r>
              <a:rPr lang="en-US" dirty="0" err="1" smtClean="0"/>
              <a:t>functionalitatile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0E3B8-F9FC-4D85-ABE8-82001D51C73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50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aplicatia</a:t>
            </a:r>
            <a:r>
              <a:rPr lang="en-US" dirty="0" smtClean="0"/>
              <a:t> pare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simplu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folosit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datorita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tratarii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tuturor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cazurilor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ca am </a:t>
            </a:r>
            <a:r>
              <a:rPr lang="en-US" baseline="0" dirty="0" err="1" smtClean="0"/>
              <a:t>incercat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totul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fie la </a:t>
            </a:r>
            <a:r>
              <a:rPr lang="en-US" baseline="0" dirty="0" err="1" smtClean="0"/>
              <a:t>putereai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apasari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buton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0E3B8-F9FC-4D85-ABE8-82001D51C73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84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0E3B8-F9FC-4D85-ABE8-82001D51C73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12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 le </a:t>
            </a:r>
            <a:r>
              <a:rPr lang="en-US" dirty="0" err="1" smtClean="0"/>
              <a:t>enumeri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zici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categorii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0E3B8-F9FC-4D85-ABE8-82001D51C73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21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B594-56C2-497C-BBAF-18073CB31048}" type="datetime1">
              <a:rPr lang="en-US" smtClean="0"/>
              <a:t>26-Jun-17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3342-784A-4865-B498-D95F8F32413D}" type="datetime1">
              <a:rPr lang="en-US" smtClean="0"/>
              <a:t>26-Jun-17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3752-ED8A-4A17-B603-8A12C5FD0E04}" type="datetime1">
              <a:rPr lang="en-US" smtClean="0"/>
              <a:t>26-Jun-17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DDB7-390D-4BD1-A2CF-BCADE5D4336C}" type="datetime1">
              <a:rPr lang="en-US" smtClean="0"/>
              <a:t>26-Jun-17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7482-7FD8-412E-B19A-B81F069005C2}" type="datetime1">
              <a:rPr lang="en-US" smtClean="0"/>
              <a:t>26-Jun-17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9618-D504-4FC0-83D3-63EF5C64AE88}" type="datetime1">
              <a:rPr lang="en-US" smtClean="0"/>
              <a:t>26-Jun-17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EF28-A4C8-4636-B2D9-3B1D751F14E7}" type="datetime1">
              <a:rPr lang="en-US" smtClean="0"/>
              <a:t>26-Jun-17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BC03-0AF1-44BE-8441-E94DAD772F29}" type="datetime1">
              <a:rPr lang="en-US" smtClean="0"/>
              <a:t>26-Jun-17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E9C6-6BB4-4B57-89F1-EF5482043D67}" type="datetime1">
              <a:rPr lang="en-US" smtClean="0"/>
              <a:t>26-Jun-17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FA5C-BDE3-4DAD-A2CF-20DA3D89997B}" type="datetime1">
              <a:rPr lang="en-US" smtClean="0"/>
              <a:t>26-Jun-17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9158-EB22-4C7A-8EF0-D547F5FC53D3}" type="datetime1">
              <a:rPr lang="en-US" smtClean="0"/>
              <a:t>26-Jun-17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69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A5287-0A7D-4C7A-BAC4-2C1429E38A84}" type="datetime1">
              <a:rPr lang="en-US" smtClean="0"/>
              <a:t>26-Jun-17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447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Aplicație Android </a:t>
            </a:r>
            <a:r>
              <a:rPr lang="en-US" b="1" dirty="0" smtClean="0"/>
              <a:t>p</a:t>
            </a:r>
            <a:r>
              <a:rPr lang="ro-RO" b="1" dirty="0" smtClean="0"/>
              <a:t>entru</a:t>
            </a:r>
            <a:r>
              <a:rPr lang="en-US" b="1" dirty="0" smtClean="0"/>
              <a:t> </a:t>
            </a:r>
            <a:r>
              <a:rPr lang="en-US" b="1" dirty="0"/>
              <a:t>pacienții din spitale, cadrele medicale și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familia </a:t>
            </a:r>
            <a:r>
              <a:rPr lang="ro-RO" b="1" dirty="0" smtClean="0"/>
              <a:t>aparținătoare</a:t>
            </a:r>
            <a:endParaRPr lang="ro-RO" dirty="0"/>
          </a:p>
        </p:txBody>
      </p:sp>
      <p:sp>
        <p:nvSpPr>
          <p:cNvPr id="5" name="Rounded Rectangle 4"/>
          <p:cNvSpPr/>
          <p:nvPr/>
        </p:nvSpPr>
        <p:spPr>
          <a:xfrm>
            <a:off x="685800" y="914400"/>
            <a:ext cx="7772400" cy="457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 descr="C:\Users\FLAVIU~1\AppData\Local\Temp\Rar$DRa0.141\U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76200"/>
            <a:ext cx="2438400" cy="106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1524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Proiect de </a:t>
            </a:r>
            <a:r>
              <a:rPr lang="ro-RO" b="1" dirty="0" smtClean="0">
                <a:latin typeface="+mj-lt"/>
              </a:rPr>
              <a:t>diplomă</a:t>
            </a:r>
            <a:endParaRPr lang="ro-RO" b="1" dirty="0">
              <a:latin typeface="+mj-lt"/>
            </a:endParaRPr>
          </a:p>
          <a:p>
            <a:r>
              <a:rPr lang="ro-RO" b="1" dirty="0" smtClean="0">
                <a:latin typeface="+mj-lt"/>
              </a:rPr>
              <a:t>Universitatea Politehnica Timișoara</a:t>
            </a:r>
            <a:endParaRPr lang="en-US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5257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Conducător </a:t>
            </a:r>
            <a:r>
              <a:rPr lang="vi-VN" dirty="0" smtClean="0"/>
              <a:t>științific</a:t>
            </a:r>
            <a:endParaRPr lang="vi-VN" dirty="0"/>
          </a:p>
          <a:p>
            <a:r>
              <a:rPr lang="vi-VN" dirty="0"/>
              <a:t>S.l. dr. ing. Claudiu Raul Robu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4036" y="525779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Candidat</a:t>
            </a:r>
          </a:p>
          <a:p>
            <a:r>
              <a:rPr lang="ro-RO" dirty="0" smtClean="0"/>
              <a:t>Flavius FUDULU</a:t>
            </a:r>
            <a:endParaRPr lang="ro-RO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596647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Timișoara</a:t>
            </a:r>
          </a:p>
          <a:p>
            <a:pPr algn="ctr"/>
            <a:r>
              <a:rPr lang="ro-RO" dirty="0" smtClean="0"/>
              <a:t>Iunie 2017</a:t>
            </a:r>
            <a:endParaRPr lang="ro-RO" dirty="0"/>
          </a:p>
        </p:txBody>
      </p:sp>
      <p:pic>
        <p:nvPicPr>
          <p:cNvPr id="1028" name="Picture 4" descr="C:\Users\FLAVIU~1\AppData\Local\Temp\Rar$DRa0.449\logo_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185" y="3200400"/>
            <a:ext cx="1313630" cy="188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8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76"/>
    </mc:Choice>
    <mc:Fallback xmlns="">
      <p:transition spd="slow" advTm="1157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5800" y="533400"/>
            <a:ext cx="7772400" cy="457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3" descr="C:\Users\FLAVIU~1\AppData\Local\Temp\Rar$DRa0.141\UP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-16918"/>
            <a:ext cx="1371600" cy="60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76200"/>
            <a:ext cx="2743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Aplicație Android pentru pacienții din spitale, </a:t>
            </a:r>
            <a:endParaRPr lang="ro-RO" sz="1050" b="1" dirty="0" smtClean="0"/>
          </a:p>
          <a:p>
            <a:r>
              <a:rPr lang="en-US" sz="1050" b="1" dirty="0" smtClean="0"/>
              <a:t>cadrele </a:t>
            </a:r>
            <a:r>
              <a:rPr lang="en-US" sz="1050" b="1" dirty="0"/>
              <a:t>medicale </a:t>
            </a:r>
            <a:r>
              <a:rPr lang="en-US" sz="1050" b="1" dirty="0" smtClean="0"/>
              <a:t>și</a:t>
            </a:r>
            <a:r>
              <a:rPr lang="ro-RO" sz="1050" dirty="0"/>
              <a:t> </a:t>
            </a:r>
            <a:r>
              <a:rPr lang="en-US" sz="1050" b="1" dirty="0" smtClean="0"/>
              <a:t>familia </a:t>
            </a:r>
            <a:r>
              <a:rPr lang="en-US" sz="1050" b="1" dirty="0"/>
              <a:t>aparținătoare</a:t>
            </a:r>
            <a:endParaRPr lang="en-US" sz="1050" dirty="0"/>
          </a:p>
        </p:txBody>
      </p:sp>
      <p:sp>
        <p:nvSpPr>
          <p:cNvPr id="8" name="Rounded Rectangle 7"/>
          <p:cNvSpPr/>
          <p:nvPr/>
        </p:nvSpPr>
        <p:spPr>
          <a:xfrm>
            <a:off x="6858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0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88891" y="6352401"/>
            <a:ext cx="11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dirty="0" smtClean="0">
                <a:solidFill>
                  <a:schemeClr val="bg1">
                    <a:lumMod val="50000"/>
                  </a:schemeClr>
                </a:solidFill>
              </a:rPr>
              <a:t>Flavius FUDULU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6294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994229"/>
            <a:ext cx="2768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 smtClean="0"/>
              <a:t>Funționalități</a:t>
            </a:r>
            <a:endParaRPr 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76684" y="1734234"/>
            <a:ext cx="1465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 smtClean="0"/>
              <a:t>Scenariu</a:t>
            </a:r>
            <a:endParaRPr lang="en-US" sz="2800" b="1" dirty="0"/>
          </a:p>
        </p:txBody>
      </p:sp>
      <p:pic>
        <p:nvPicPr>
          <p:cNvPr id="9218" name="Picture 2" descr="Imagini pentru sick ma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027" y="2671806"/>
            <a:ext cx="2917146" cy="258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Flavius FUDULU\Desktop\Documentatie\resurse\asd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84" y="2257454"/>
            <a:ext cx="397510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5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14"/>
    </mc:Choice>
    <mc:Fallback xmlns="">
      <p:transition spd="slow" advTm="3931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5800" y="533400"/>
            <a:ext cx="7772400" cy="457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3" descr="C:\Users\FLAVIU~1\AppData\Local\Temp\Rar$DRa0.141\U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-16918"/>
            <a:ext cx="1371600" cy="60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76200"/>
            <a:ext cx="2743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Aplicație Android pentru pacienții din spitale, </a:t>
            </a:r>
            <a:endParaRPr lang="ro-RO" sz="1050" b="1" dirty="0" smtClean="0"/>
          </a:p>
          <a:p>
            <a:r>
              <a:rPr lang="en-US" sz="1050" b="1" dirty="0" smtClean="0"/>
              <a:t>cadrele </a:t>
            </a:r>
            <a:r>
              <a:rPr lang="en-US" sz="1050" b="1" dirty="0"/>
              <a:t>medicale </a:t>
            </a:r>
            <a:r>
              <a:rPr lang="en-US" sz="1050" b="1" dirty="0" smtClean="0"/>
              <a:t>și</a:t>
            </a:r>
            <a:r>
              <a:rPr lang="ro-RO" sz="1050" dirty="0"/>
              <a:t> </a:t>
            </a:r>
            <a:r>
              <a:rPr lang="en-US" sz="1050" b="1" dirty="0" smtClean="0"/>
              <a:t>familia </a:t>
            </a:r>
            <a:r>
              <a:rPr lang="en-US" sz="1050" b="1" dirty="0"/>
              <a:t>aparținătoare</a:t>
            </a:r>
            <a:endParaRPr lang="en-US" sz="1050" dirty="0"/>
          </a:p>
        </p:txBody>
      </p:sp>
      <p:sp>
        <p:nvSpPr>
          <p:cNvPr id="8" name="Rounded Rectangle 7"/>
          <p:cNvSpPr/>
          <p:nvPr/>
        </p:nvSpPr>
        <p:spPr>
          <a:xfrm>
            <a:off x="6858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0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88891" y="6352401"/>
            <a:ext cx="11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dirty="0" smtClean="0">
                <a:solidFill>
                  <a:schemeClr val="bg1">
                    <a:lumMod val="50000"/>
                  </a:schemeClr>
                </a:solidFill>
              </a:rPr>
              <a:t>Flavius FUDULU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6294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994229"/>
            <a:ext cx="2768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 smtClean="0"/>
              <a:t>Funționalități</a:t>
            </a:r>
            <a:endParaRPr 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76684" y="1734234"/>
            <a:ext cx="1465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 smtClean="0"/>
              <a:t>Scenariu</a:t>
            </a:r>
            <a:endParaRPr lang="en-US" sz="28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076684" y="2514600"/>
            <a:ext cx="1971316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b="1" dirty="0" smtClean="0"/>
              <a:t>Înregistrare</a:t>
            </a:r>
            <a:endParaRPr lang="en-US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1160567" y="3352800"/>
            <a:ext cx="1818916" cy="304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 smtClean="0">
                <a:solidFill>
                  <a:schemeClr val="tx1"/>
                </a:solidFill>
              </a:rPr>
              <a:t>Pacient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68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69"/>
    </mc:Choice>
    <mc:Fallback xmlns="">
      <p:transition spd="slow" advTm="2086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85800" y="533400"/>
            <a:ext cx="7772400" cy="457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3" descr="C:\Users\FLAVIU~1\AppData\Local\Temp\Rar$DRa0.141\U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-16918"/>
            <a:ext cx="1371600" cy="60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85800" y="76200"/>
            <a:ext cx="2743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Aplicație Android pentru pacienții din spitale, </a:t>
            </a:r>
            <a:endParaRPr lang="ro-RO" sz="1050" b="1" dirty="0" smtClean="0"/>
          </a:p>
          <a:p>
            <a:r>
              <a:rPr lang="en-US" sz="1050" b="1" dirty="0" smtClean="0"/>
              <a:t>cadrele </a:t>
            </a:r>
            <a:r>
              <a:rPr lang="en-US" sz="1050" b="1" dirty="0"/>
              <a:t>medicale </a:t>
            </a:r>
            <a:r>
              <a:rPr lang="en-US" sz="1050" b="1" dirty="0" smtClean="0"/>
              <a:t>și</a:t>
            </a:r>
            <a:r>
              <a:rPr lang="ro-RO" sz="1050" dirty="0"/>
              <a:t> </a:t>
            </a:r>
            <a:r>
              <a:rPr lang="en-US" sz="1050" b="1" dirty="0" smtClean="0"/>
              <a:t>familia </a:t>
            </a:r>
            <a:r>
              <a:rPr lang="en-US" sz="1050" b="1" dirty="0"/>
              <a:t>aparținătoare</a:t>
            </a:r>
            <a:endParaRPr lang="en-US" sz="1050" dirty="0"/>
          </a:p>
        </p:txBody>
      </p:sp>
      <p:sp>
        <p:nvSpPr>
          <p:cNvPr id="19" name="Rounded Rectangle 18"/>
          <p:cNvSpPr/>
          <p:nvPr/>
        </p:nvSpPr>
        <p:spPr>
          <a:xfrm>
            <a:off x="6858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3340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88891" y="6352401"/>
            <a:ext cx="11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dirty="0" smtClean="0">
                <a:solidFill>
                  <a:schemeClr val="bg1">
                    <a:lumMod val="50000"/>
                  </a:schemeClr>
                </a:solidFill>
              </a:rPr>
              <a:t>Flavius FUDULU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6294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" y="994229"/>
            <a:ext cx="2768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 smtClean="0"/>
              <a:t>Funționalități</a:t>
            </a:r>
            <a:endParaRPr lang="en-US" sz="3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76684" y="1734234"/>
            <a:ext cx="1465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 smtClean="0"/>
              <a:t>Scenariu</a:t>
            </a:r>
            <a:endParaRPr lang="en-US" sz="28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1076684" y="2514600"/>
            <a:ext cx="1971316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b="1" dirty="0" smtClean="0"/>
              <a:t>Înregistrare</a:t>
            </a:r>
            <a:endParaRPr lang="en-US" sz="2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813973" y="2500086"/>
            <a:ext cx="1971316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b="1" dirty="0" smtClean="0"/>
              <a:t>Internare</a:t>
            </a:r>
            <a:endParaRPr lang="en-US" sz="2000" b="1" dirty="0"/>
          </a:p>
        </p:txBody>
      </p:sp>
      <p:sp>
        <p:nvSpPr>
          <p:cNvPr id="27" name="Right Arrow 26"/>
          <p:cNvSpPr/>
          <p:nvPr/>
        </p:nvSpPr>
        <p:spPr>
          <a:xfrm>
            <a:off x="3581400" y="2743200"/>
            <a:ext cx="1726108" cy="205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60567" y="3352800"/>
            <a:ext cx="1818916" cy="304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 smtClean="0">
                <a:solidFill>
                  <a:schemeClr val="tx1"/>
                </a:solidFill>
              </a:rPr>
              <a:t>Pacient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90173" y="3352800"/>
            <a:ext cx="1818916" cy="304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 smtClean="0">
                <a:solidFill>
                  <a:schemeClr val="tx1"/>
                </a:solidFill>
              </a:rPr>
              <a:t>Cadru medical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07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29"/>
    </mc:Choice>
    <mc:Fallback xmlns="">
      <p:transition spd="slow" advTm="10129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685800" y="533400"/>
            <a:ext cx="7772400" cy="457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3" descr="C:\Users\FLAVIU~1\AppData\Local\Temp\Rar$DRa0.141\U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-16918"/>
            <a:ext cx="1371600" cy="60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85800" y="76200"/>
            <a:ext cx="2743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Aplicație Android pentru pacienții din spitale, </a:t>
            </a:r>
            <a:endParaRPr lang="ro-RO" sz="1050" b="1" dirty="0" smtClean="0"/>
          </a:p>
          <a:p>
            <a:r>
              <a:rPr lang="en-US" sz="1050" b="1" dirty="0" smtClean="0"/>
              <a:t>cadrele </a:t>
            </a:r>
            <a:r>
              <a:rPr lang="en-US" sz="1050" b="1" dirty="0"/>
              <a:t>medicale </a:t>
            </a:r>
            <a:r>
              <a:rPr lang="en-US" sz="1050" b="1" dirty="0" smtClean="0"/>
              <a:t>și</a:t>
            </a:r>
            <a:r>
              <a:rPr lang="ro-RO" sz="1050" dirty="0"/>
              <a:t> </a:t>
            </a:r>
            <a:r>
              <a:rPr lang="en-US" sz="1050" b="1" dirty="0" smtClean="0"/>
              <a:t>familia </a:t>
            </a:r>
            <a:r>
              <a:rPr lang="en-US" sz="1050" b="1" dirty="0"/>
              <a:t>aparținătoare</a:t>
            </a:r>
            <a:endParaRPr lang="en-US" sz="1050" dirty="0"/>
          </a:p>
        </p:txBody>
      </p:sp>
      <p:sp>
        <p:nvSpPr>
          <p:cNvPr id="20" name="Rounded Rectangle 19"/>
          <p:cNvSpPr/>
          <p:nvPr/>
        </p:nvSpPr>
        <p:spPr>
          <a:xfrm>
            <a:off x="6858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3340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88891" y="6352401"/>
            <a:ext cx="11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dirty="0" smtClean="0">
                <a:solidFill>
                  <a:schemeClr val="bg1">
                    <a:lumMod val="50000"/>
                  </a:schemeClr>
                </a:solidFill>
              </a:rPr>
              <a:t>Flavius FUDULU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6294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5800" y="994229"/>
            <a:ext cx="2768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 smtClean="0"/>
              <a:t>Funționalități</a:t>
            </a:r>
            <a:endParaRPr lang="en-US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76684" y="1734234"/>
            <a:ext cx="1465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 smtClean="0"/>
              <a:t>Scenariu</a:t>
            </a:r>
            <a:endParaRPr lang="en-US" sz="28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1076684" y="2514600"/>
            <a:ext cx="1971316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b="1" dirty="0" smtClean="0"/>
              <a:t>Înregistrare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5813973" y="2500086"/>
            <a:ext cx="1971316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b="1" dirty="0" smtClean="0"/>
              <a:t>Internare</a:t>
            </a:r>
            <a:endParaRPr lang="en-US" sz="2000" b="1" dirty="0"/>
          </a:p>
        </p:txBody>
      </p:sp>
      <p:sp>
        <p:nvSpPr>
          <p:cNvPr id="28" name="Right Arrow 27"/>
          <p:cNvSpPr/>
          <p:nvPr/>
        </p:nvSpPr>
        <p:spPr>
          <a:xfrm>
            <a:off x="3581400" y="2743200"/>
            <a:ext cx="1726108" cy="205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60567" y="3352800"/>
            <a:ext cx="1818916" cy="304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 smtClean="0">
                <a:solidFill>
                  <a:schemeClr val="tx1"/>
                </a:solidFill>
              </a:rPr>
              <a:t>Pacient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90173" y="3352800"/>
            <a:ext cx="1818916" cy="304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 smtClean="0">
                <a:solidFill>
                  <a:schemeClr val="tx1"/>
                </a:solidFill>
              </a:rPr>
              <a:t>Cadru medical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5400000">
            <a:off x="6363426" y="4195174"/>
            <a:ext cx="1065347" cy="205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5915573" y="4953000"/>
            <a:ext cx="1971316" cy="852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b="1" dirty="0" smtClean="0"/>
              <a:t>Setare diagnostic și tratament</a:t>
            </a:r>
            <a:endParaRPr lang="en-US" sz="2000" b="1" dirty="0"/>
          </a:p>
        </p:txBody>
      </p:sp>
      <p:sp>
        <p:nvSpPr>
          <p:cNvPr id="33" name="Rectangle 32"/>
          <p:cNvSpPr/>
          <p:nvPr/>
        </p:nvSpPr>
        <p:spPr>
          <a:xfrm>
            <a:off x="5991773" y="5958114"/>
            <a:ext cx="1818916" cy="304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 smtClean="0">
                <a:solidFill>
                  <a:schemeClr val="tx1"/>
                </a:solidFill>
              </a:rPr>
              <a:t>Cadru medical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0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41"/>
    </mc:Choice>
    <mc:Fallback xmlns="">
      <p:transition spd="slow" advTm="734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5800" y="533400"/>
            <a:ext cx="7772400" cy="457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3" descr="C:\Users\FLAVIU~1\AppData\Local\Temp\Rar$DRa0.141\U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-16918"/>
            <a:ext cx="1371600" cy="60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76200"/>
            <a:ext cx="2743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Aplicație Android pentru pacienții din spitale, </a:t>
            </a:r>
            <a:endParaRPr lang="ro-RO" sz="1050" b="1" dirty="0" smtClean="0"/>
          </a:p>
          <a:p>
            <a:r>
              <a:rPr lang="en-US" sz="1050" b="1" dirty="0" smtClean="0"/>
              <a:t>cadrele </a:t>
            </a:r>
            <a:r>
              <a:rPr lang="en-US" sz="1050" b="1" dirty="0"/>
              <a:t>medicale </a:t>
            </a:r>
            <a:r>
              <a:rPr lang="en-US" sz="1050" b="1" dirty="0" smtClean="0"/>
              <a:t>și</a:t>
            </a:r>
            <a:r>
              <a:rPr lang="ro-RO" sz="1050" dirty="0"/>
              <a:t> </a:t>
            </a:r>
            <a:r>
              <a:rPr lang="en-US" sz="1050" b="1" dirty="0" smtClean="0"/>
              <a:t>familia </a:t>
            </a:r>
            <a:r>
              <a:rPr lang="en-US" sz="1050" b="1" dirty="0"/>
              <a:t>aparținătoare</a:t>
            </a:r>
            <a:endParaRPr lang="en-US" sz="1050" dirty="0"/>
          </a:p>
        </p:txBody>
      </p:sp>
      <p:sp>
        <p:nvSpPr>
          <p:cNvPr id="8" name="Rounded Rectangle 7"/>
          <p:cNvSpPr/>
          <p:nvPr/>
        </p:nvSpPr>
        <p:spPr>
          <a:xfrm>
            <a:off x="6858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0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88891" y="6352401"/>
            <a:ext cx="11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dirty="0" smtClean="0">
                <a:solidFill>
                  <a:schemeClr val="bg1">
                    <a:lumMod val="50000"/>
                  </a:schemeClr>
                </a:solidFill>
              </a:rPr>
              <a:t>Flavius FUDULU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6294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994229"/>
            <a:ext cx="2768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 smtClean="0"/>
              <a:t>Funționalități</a:t>
            </a:r>
            <a:endParaRPr 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76684" y="1734234"/>
            <a:ext cx="1465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 smtClean="0"/>
              <a:t>Scenariu</a:t>
            </a:r>
            <a:endParaRPr lang="en-US" sz="2800" b="1" dirty="0"/>
          </a:p>
        </p:txBody>
      </p:sp>
      <p:pic>
        <p:nvPicPr>
          <p:cNvPr id="10242" name="Picture 2" descr="C:\Users\Flavius FUDULU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25675"/>
            <a:ext cx="7186613" cy="417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51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1"/>
    </mc:Choice>
    <mc:Fallback xmlns="">
      <p:transition spd="slow" advTm="26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024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90751E-6 L -0.26789 -0.13989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03" y="-7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5800" y="533400"/>
            <a:ext cx="7772400" cy="457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3" descr="C:\Users\FLAVIU~1\AppData\Local\Temp\Rar$DRa0.141\UP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-16918"/>
            <a:ext cx="1371600" cy="60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76200"/>
            <a:ext cx="2743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Aplicație Android pentru pacienții din spitale, </a:t>
            </a:r>
            <a:endParaRPr lang="ro-RO" sz="1050" b="1" dirty="0" smtClean="0"/>
          </a:p>
          <a:p>
            <a:r>
              <a:rPr lang="en-US" sz="1050" b="1" dirty="0" smtClean="0"/>
              <a:t>cadrele </a:t>
            </a:r>
            <a:r>
              <a:rPr lang="en-US" sz="1050" b="1" dirty="0"/>
              <a:t>medicale </a:t>
            </a:r>
            <a:r>
              <a:rPr lang="en-US" sz="1050" b="1" dirty="0" smtClean="0"/>
              <a:t>și</a:t>
            </a:r>
            <a:r>
              <a:rPr lang="ro-RO" sz="1050" dirty="0"/>
              <a:t> </a:t>
            </a:r>
            <a:r>
              <a:rPr lang="en-US" sz="1050" b="1" dirty="0" smtClean="0"/>
              <a:t>familia </a:t>
            </a:r>
            <a:r>
              <a:rPr lang="en-US" sz="1050" b="1" dirty="0"/>
              <a:t>aparținătoare</a:t>
            </a:r>
            <a:endParaRPr lang="en-US" sz="1050" dirty="0"/>
          </a:p>
        </p:txBody>
      </p:sp>
      <p:sp>
        <p:nvSpPr>
          <p:cNvPr id="8" name="Rounded Rectangle 7"/>
          <p:cNvSpPr/>
          <p:nvPr/>
        </p:nvSpPr>
        <p:spPr>
          <a:xfrm>
            <a:off x="6858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0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88891" y="6352401"/>
            <a:ext cx="11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dirty="0" smtClean="0">
                <a:solidFill>
                  <a:schemeClr val="bg1">
                    <a:lumMod val="50000"/>
                  </a:schemeClr>
                </a:solidFill>
              </a:rPr>
              <a:t>Flavius FUDULU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6294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994229"/>
            <a:ext cx="2768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 smtClean="0"/>
              <a:t>Funționalități</a:t>
            </a:r>
            <a:endParaRPr 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76684" y="1734234"/>
            <a:ext cx="1465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 smtClean="0"/>
              <a:t>Scenariu</a:t>
            </a:r>
            <a:endParaRPr lang="en-US" sz="2800" b="1" dirty="0"/>
          </a:p>
        </p:txBody>
      </p:sp>
      <p:pic>
        <p:nvPicPr>
          <p:cNvPr id="14" name="Picture 2" descr="C:\Users\Flavius FUDULU\Desktop\Pictur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75" y="2323799"/>
            <a:ext cx="3476325" cy="201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>
          <a:xfrm>
            <a:off x="4191000" y="2971800"/>
            <a:ext cx="12192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15000" y="2257454"/>
            <a:ext cx="3124200" cy="2085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824977" y="3102766"/>
            <a:ext cx="3014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 smtClean="0"/>
              <a:t>Diverse funcționalități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3747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55"/>
    </mc:Choice>
    <mc:Fallback xmlns="">
      <p:transition spd="slow" advTm="27755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85800" y="533400"/>
            <a:ext cx="7772400" cy="457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3" descr="C:\Users\FLAVIU~1\AppData\Local\Temp\Rar$DRa0.141\U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-16918"/>
            <a:ext cx="1371600" cy="60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85800" y="76200"/>
            <a:ext cx="2743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Aplicație Android pentru pacienții din spitale, </a:t>
            </a:r>
            <a:endParaRPr lang="ro-RO" sz="1050" b="1" dirty="0" smtClean="0"/>
          </a:p>
          <a:p>
            <a:r>
              <a:rPr lang="en-US" sz="1050" b="1" dirty="0" smtClean="0"/>
              <a:t>cadrele </a:t>
            </a:r>
            <a:r>
              <a:rPr lang="en-US" sz="1050" b="1" dirty="0"/>
              <a:t>medicale </a:t>
            </a:r>
            <a:r>
              <a:rPr lang="en-US" sz="1050" b="1" dirty="0" smtClean="0"/>
              <a:t>și</a:t>
            </a:r>
            <a:r>
              <a:rPr lang="ro-RO" sz="1050" dirty="0"/>
              <a:t> </a:t>
            </a:r>
            <a:r>
              <a:rPr lang="en-US" sz="1050" b="1" dirty="0" smtClean="0"/>
              <a:t>familia </a:t>
            </a:r>
            <a:r>
              <a:rPr lang="en-US" sz="1050" b="1" dirty="0"/>
              <a:t>aparținătoare</a:t>
            </a:r>
            <a:endParaRPr lang="en-US" sz="1050" dirty="0"/>
          </a:p>
        </p:txBody>
      </p:sp>
      <p:sp>
        <p:nvSpPr>
          <p:cNvPr id="21" name="Rounded Rectangle 20"/>
          <p:cNvSpPr/>
          <p:nvPr/>
        </p:nvSpPr>
        <p:spPr>
          <a:xfrm>
            <a:off x="6858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3340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8891" y="6352401"/>
            <a:ext cx="11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dirty="0" smtClean="0">
                <a:solidFill>
                  <a:schemeClr val="bg1">
                    <a:lumMod val="50000"/>
                  </a:schemeClr>
                </a:solidFill>
              </a:rPr>
              <a:t>Flavius FUDULU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6294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" y="994229"/>
            <a:ext cx="2768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 smtClean="0"/>
              <a:t>Funționalități</a:t>
            </a:r>
            <a:endParaRPr lang="en-US" sz="3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76684" y="1734234"/>
            <a:ext cx="3378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 smtClean="0"/>
              <a:t>Funționalități pacient</a:t>
            </a:r>
            <a:endParaRPr lang="en-US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85800" y="2561771"/>
            <a:ext cx="5410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Cere asistență medicală (3 tipuri)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Afișarea datelor </a:t>
            </a:r>
            <a:r>
              <a:rPr lang="ro-RO" sz="2400" dirty="0"/>
              <a:t>personale ale contului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Vizualizarea istoricului </a:t>
            </a:r>
            <a:r>
              <a:rPr lang="ro-RO" sz="2400" dirty="0"/>
              <a:t>medical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400" dirty="0"/>
              <a:t>Oferi/luat acces familie la istoricul medical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400" dirty="0"/>
              <a:t>Deloga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1266" name="Picture 2" descr="Screenshot_20170622-2007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28825"/>
            <a:ext cx="21590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69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88"/>
    </mc:Choice>
    <mc:Fallback xmlns="">
      <p:transition spd="slow" advTm="3138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5800" y="533400"/>
            <a:ext cx="7772400" cy="457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3" descr="C:\Users\FLAVIU~1\AppData\Local\Temp\Rar$DRa0.141\U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-16918"/>
            <a:ext cx="1371600" cy="60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76200"/>
            <a:ext cx="2743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Aplicație Android pentru pacienții din spitale, </a:t>
            </a:r>
            <a:endParaRPr lang="ro-RO" sz="1050" b="1" dirty="0" smtClean="0"/>
          </a:p>
          <a:p>
            <a:r>
              <a:rPr lang="en-US" sz="1050" b="1" dirty="0" smtClean="0"/>
              <a:t>cadrele </a:t>
            </a:r>
            <a:r>
              <a:rPr lang="en-US" sz="1050" b="1" dirty="0"/>
              <a:t>medicale </a:t>
            </a:r>
            <a:r>
              <a:rPr lang="en-US" sz="1050" b="1" dirty="0" smtClean="0"/>
              <a:t>și</a:t>
            </a:r>
            <a:r>
              <a:rPr lang="ro-RO" sz="1050" dirty="0"/>
              <a:t> </a:t>
            </a:r>
            <a:r>
              <a:rPr lang="en-US" sz="1050" b="1" dirty="0" smtClean="0"/>
              <a:t>familia </a:t>
            </a:r>
            <a:r>
              <a:rPr lang="en-US" sz="1050" b="1" dirty="0"/>
              <a:t>aparținătoare</a:t>
            </a:r>
            <a:endParaRPr lang="en-US" sz="1050" dirty="0"/>
          </a:p>
        </p:txBody>
      </p:sp>
      <p:sp>
        <p:nvSpPr>
          <p:cNvPr id="8" name="Rounded Rectangle 7"/>
          <p:cNvSpPr/>
          <p:nvPr/>
        </p:nvSpPr>
        <p:spPr>
          <a:xfrm>
            <a:off x="6858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0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88891" y="6352401"/>
            <a:ext cx="11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dirty="0" smtClean="0">
                <a:solidFill>
                  <a:schemeClr val="bg1">
                    <a:lumMod val="50000"/>
                  </a:schemeClr>
                </a:solidFill>
              </a:rPr>
              <a:t>Flavius FUDULU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6294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994229"/>
            <a:ext cx="2768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 smtClean="0"/>
              <a:t>Funționalități</a:t>
            </a:r>
            <a:endParaRPr 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76684" y="1734234"/>
            <a:ext cx="4363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 smtClean="0"/>
              <a:t>Funționalități cadru medical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2561771"/>
            <a:ext cx="5410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o-RO" sz="2400" dirty="0" smtClean="0"/>
              <a:t>Vizualizarea pagini principale cu notificări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o-RO" sz="2400" dirty="0" smtClean="0"/>
              <a:t>Răspunde la notificări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o-RO" sz="2400" dirty="0" smtClean="0"/>
              <a:t>Vizualizarea contului </a:t>
            </a:r>
            <a:r>
              <a:rPr lang="ro-RO" sz="2400" dirty="0"/>
              <a:t>personal </a:t>
            </a:r>
            <a:endParaRPr lang="ro-RO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o-RO" sz="2400" dirty="0"/>
              <a:t>Vizualizarea </a:t>
            </a:r>
            <a:r>
              <a:rPr lang="ro-RO" sz="2400" dirty="0" smtClean="0"/>
              <a:t>listei cu </a:t>
            </a:r>
            <a:r>
              <a:rPr lang="ro-RO" sz="2400" dirty="0"/>
              <a:t>pacienți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o-RO" sz="2400" dirty="0"/>
              <a:t>Vizualizarea </a:t>
            </a:r>
            <a:r>
              <a:rPr lang="ro-RO" sz="2400" dirty="0" smtClean="0"/>
              <a:t>saloanelor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o-RO" sz="2400" dirty="0"/>
              <a:t>Vizualizarea </a:t>
            </a:r>
            <a:r>
              <a:rPr lang="ro-RO" sz="2400" dirty="0" smtClean="0"/>
              <a:t>pacienților </a:t>
            </a:r>
            <a:r>
              <a:rPr lang="ro-RO" sz="2400" dirty="0"/>
              <a:t>fără internare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o-RO" sz="2400" dirty="0"/>
              <a:t>Să se delogheze</a:t>
            </a:r>
            <a:endParaRPr lang="en-US" sz="2400" dirty="0"/>
          </a:p>
        </p:txBody>
      </p:sp>
      <p:pic>
        <p:nvPicPr>
          <p:cNvPr id="12290" name="Picture 2" descr="19433865_1410121519036381_805670524_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71" y="1966815"/>
            <a:ext cx="2133600" cy="378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99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96"/>
    </mc:Choice>
    <mc:Fallback xmlns="">
      <p:transition spd="slow" advTm="3749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5800" y="533400"/>
            <a:ext cx="7772400" cy="457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3" descr="C:\Users\FLAVIU~1\AppData\Local\Temp\Rar$DRa0.141\UP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-16918"/>
            <a:ext cx="1371600" cy="60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76200"/>
            <a:ext cx="2743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Aplicație Android pentru pacienții din spitale, </a:t>
            </a:r>
            <a:endParaRPr lang="ro-RO" sz="1050" b="1" dirty="0" smtClean="0"/>
          </a:p>
          <a:p>
            <a:r>
              <a:rPr lang="en-US" sz="1050" b="1" dirty="0" smtClean="0"/>
              <a:t>cadrele </a:t>
            </a:r>
            <a:r>
              <a:rPr lang="en-US" sz="1050" b="1" dirty="0"/>
              <a:t>medicale </a:t>
            </a:r>
            <a:r>
              <a:rPr lang="en-US" sz="1050" b="1" dirty="0" smtClean="0"/>
              <a:t>și</a:t>
            </a:r>
            <a:r>
              <a:rPr lang="ro-RO" sz="1050" dirty="0"/>
              <a:t> </a:t>
            </a:r>
            <a:r>
              <a:rPr lang="en-US" sz="1050" b="1" dirty="0" smtClean="0"/>
              <a:t>familia </a:t>
            </a:r>
            <a:r>
              <a:rPr lang="en-US" sz="1050" b="1" dirty="0"/>
              <a:t>aparținătoare</a:t>
            </a:r>
            <a:endParaRPr lang="en-US" sz="1050" dirty="0"/>
          </a:p>
        </p:txBody>
      </p:sp>
      <p:sp>
        <p:nvSpPr>
          <p:cNvPr id="8" name="Rounded Rectangle 7"/>
          <p:cNvSpPr/>
          <p:nvPr/>
        </p:nvSpPr>
        <p:spPr>
          <a:xfrm>
            <a:off x="6858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0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88891" y="6352401"/>
            <a:ext cx="11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dirty="0" smtClean="0">
                <a:solidFill>
                  <a:schemeClr val="bg1">
                    <a:lumMod val="50000"/>
                  </a:schemeClr>
                </a:solidFill>
              </a:rPr>
              <a:t>Flavius FUDULU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6294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994229"/>
            <a:ext cx="2768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 smtClean="0"/>
              <a:t>Funționalități</a:t>
            </a:r>
            <a:endParaRPr 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76684" y="1734234"/>
            <a:ext cx="3297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 smtClean="0"/>
              <a:t>Funționalități familie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2561771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o-RO" sz="2400" dirty="0" smtClean="0"/>
              <a:t>Vizualizarea contului </a:t>
            </a:r>
            <a:r>
              <a:rPr lang="ro-RO" sz="2400" dirty="0"/>
              <a:t>personal </a:t>
            </a:r>
            <a:endParaRPr lang="ro-RO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o-RO" sz="2400" dirty="0" smtClean="0"/>
              <a:t>Vizualizarea istoricului medical al unui membru al familiei</a:t>
            </a:r>
            <a:endParaRPr lang="en-US" sz="2400" dirty="0"/>
          </a:p>
        </p:txBody>
      </p:sp>
      <p:pic>
        <p:nvPicPr>
          <p:cNvPr id="13314" name="Picture 2" descr="Screenshot_20170622-20233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286" y="1995844"/>
            <a:ext cx="2179638" cy="388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53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45"/>
    </mc:Choice>
    <mc:Fallback xmlns="">
      <p:transition spd="slow" advTm="35845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Inregistr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70" y="228600"/>
            <a:ext cx="8678730" cy="6404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18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95"/>
    </mc:Choice>
    <mc:Fallback xmlns="">
      <p:transition spd="slow" advTm="1609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5800" y="533400"/>
            <a:ext cx="7772400" cy="457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3" descr="C:\Users\FLAVIU~1\AppData\Local\Temp\Rar$DRa0.141\UP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-16918"/>
            <a:ext cx="1371600" cy="60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76200"/>
            <a:ext cx="2743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Aplicație Android pentru pacienții din spitale, </a:t>
            </a:r>
            <a:endParaRPr lang="ro-RO" sz="1050" b="1" dirty="0" smtClean="0"/>
          </a:p>
          <a:p>
            <a:r>
              <a:rPr lang="en-US" sz="1050" b="1" dirty="0" smtClean="0"/>
              <a:t>cadrele </a:t>
            </a:r>
            <a:r>
              <a:rPr lang="en-US" sz="1050" b="1" dirty="0"/>
              <a:t>medicale </a:t>
            </a:r>
            <a:r>
              <a:rPr lang="en-US" sz="1050" b="1" dirty="0" smtClean="0"/>
              <a:t>și</a:t>
            </a:r>
            <a:r>
              <a:rPr lang="ro-RO" sz="1050" dirty="0"/>
              <a:t> </a:t>
            </a:r>
            <a:r>
              <a:rPr lang="en-US" sz="1050" b="1" dirty="0" smtClean="0"/>
              <a:t>familia </a:t>
            </a:r>
            <a:r>
              <a:rPr lang="en-US" sz="1050" b="1" dirty="0"/>
              <a:t>aparținătoare</a:t>
            </a:r>
            <a:endParaRPr lang="en-US" sz="1050" dirty="0"/>
          </a:p>
        </p:txBody>
      </p:sp>
      <p:sp>
        <p:nvSpPr>
          <p:cNvPr id="8" name="Rounded Rectangle 7"/>
          <p:cNvSpPr/>
          <p:nvPr/>
        </p:nvSpPr>
        <p:spPr>
          <a:xfrm>
            <a:off x="6858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3340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8891" y="6352401"/>
            <a:ext cx="11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dirty="0" smtClean="0">
                <a:solidFill>
                  <a:schemeClr val="bg1">
                    <a:lumMod val="50000"/>
                  </a:schemeClr>
                </a:solidFill>
              </a:rPr>
              <a:t>Flavius FUDULU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1295400"/>
            <a:ext cx="4953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 smtClean="0"/>
              <a:t>Cuprins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o-RO" sz="2800" dirty="0" smtClean="0"/>
              <a:t>Context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o-RO" sz="2800" dirty="0" smtClean="0"/>
              <a:t>Soluție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o-RO" sz="2800" dirty="0" smtClean="0"/>
              <a:t>Implementarea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o-RO" sz="2800" dirty="0" smtClean="0"/>
              <a:t>Funcționalități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o-RO" sz="2800" dirty="0" smtClean="0"/>
              <a:t>Testarea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o-RO" sz="2800" dirty="0" smtClean="0"/>
              <a:t>Feedback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o-RO" sz="2800" dirty="0" smtClean="0"/>
              <a:t>Concluzii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292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67"/>
    </mc:Choice>
    <mc:Fallback xmlns="">
      <p:transition spd="slow" advTm="20167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5800" y="533400"/>
            <a:ext cx="7772400" cy="457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3" descr="C:\Users\FLAVIU~1\AppData\Local\Temp\Rar$DRa0.141\UP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-16918"/>
            <a:ext cx="1371600" cy="60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76200"/>
            <a:ext cx="2743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Aplicație Android pentru pacienții din spitale, </a:t>
            </a:r>
            <a:endParaRPr lang="ro-RO" sz="1050" b="1" dirty="0" smtClean="0"/>
          </a:p>
          <a:p>
            <a:r>
              <a:rPr lang="en-US" sz="1050" b="1" dirty="0" smtClean="0"/>
              <a:t>cadrele </a:t>
            </a:r>
            <a:r>
              <a:rPr lang="en-US" sz="1050" b="1" dirty="0"/>
              <a:t>medicale </a:t>
            </a:r>
            <a:r>
              <a:rPr lang="en-US" sz="1050" b="1" dirty="0" smtClean="0"/>
              <a:t>și</a:t>
            </a:r>
            <a:r>
              <a:rPr lang="ro-RO" sz="1050" dirty="0"/>
              <a:t> </a:t>
            </a:r>
            <a:r>
              <a:rPr lang="en-US" sz="1050" b="1" dirty="0" smtClean="0"/>
              <a:t>familia </a:t>
            </a:r>
            <a:r>
              <a:rPr lang="en-US" sz="1050" b="1" dirty="0"/>
              <a:t>aparținătoare</a:t>
            </a:r>
            <a:endParaRPr lang="en-US" sz="1050" dirty="0"/>
          </a:p>
        </p:txBody>
      </p:sp>
      <p:sp>
        <p:nvSpPr>
          <p:cNvPr id="8" name="Rounded Rectangle 7"/>
          <p:cNvSpPr/>
          <p:nvPr/>
        </p:nvSpPr>
        <p:spPr>
          <a:xfrm>
            <a:off x="6858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0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88891" y="6352401"/>
            <a:ext cx="11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dirty="0" smtClean="0">
                <a:solidFill>
                  <a:schemeClr val="bg1">
                    <a:lumMod val="50000"/>
                  </a:schemeClr>
                </a:solidFill>
              </a:rPr>
              <a:t>Flavius FUDULU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6294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994229"/>
            <a:ext cx="1787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 smtClean="0"/>
              <a:t>Testarea</a:t>
            </a:r>
            <a:endParaRPr lang="en-US" sz="3600" b="1" dirty="0"/>
          </a:p>
        </p:txBody>
      </p:sp>
      <p:sp>
        <p:nvSpPr>
          <p:cNvPr id="16" name="Rectangle 15"/>
          <p:cNvSpPr/>
          <p:nvPr/>
        </p:nvSpPr>
        <p:spPr>
          <a:xfrm>
            <a:off x="381000" y="2209800"/>
            <a:ext cx="45008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400" b="1" dirty="0" smtClean="0"/>
              <a:t>Fizic</a:t>
            </a:r>
            <a:r>
              <a:rPr lang="en-US" sz="2400" b="1" dirty="0" smtClean="0"/>
              <a:t>:</a:t>
            </a:r>
            <a:endParaRPr lang="en-US" sz="2400" b="1" dirty="0"/>
          </a:p>
          <a:p>
            <a:pPr lvl="0"/>
            <a:r>
              <a:rPr lang="en-US" sz="2000" dirty="0"/>
              <a:t>OnePlus X – Android API level 23</a:t>
            </a:r>
          </a:p>
          <a:p>
            <a:pPr lvl="0"/>
            <a:r>
              <a:rPr lang="en-US" sz="2000" dirty="0"/>
              <a:t>LG G2 mini – Android API level 21</a:t>
            </a:r>
          </a:p>
          <a:p>
            <a:pPr lvl="0"/>
            <a:r>
              <a:rPr lang="en-US" sz="2000" dirty="0"/>
              <a:t>LG Nexus 4 – Android API level 20</a:t>
            </a:r>
          </a:p>
          <a:p>
            <a:pPr lvl="0"/>
            <a:r>
              <a:rPr lang="en-US" sz="2000" dirty="0"/>
              <a:t>Samsung S7 Edge  – Android API level </a:t>
            </a:r>
            <a:r>
              <a:rPr lang="en-US" sz="2000" dirty="0" smtClean="0"/>
              <a:t>23</a:t>
            </a:r>
            <a:endParaRPr lang="ro-RO" sz="2000" dirty="0" smtClean="0"/>
          </a:p>
          <a:p>
            <a:pPr lvl="0"/>
            <a:endParaRPr lang="en-US" sz="2000" dirty="0"/>
          </a:p>
          <a:p>
            <a:r>
              <a:rPr lang="en-US" sz="2000" dirty="0"/>
              <a:t>	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29200" y="2286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Virtual:</a:t>
            </a:r>
          </a:p>
          <a:p>
            <a:pPr lvl="0"/>
            <a:r>
              <a:rPr lang="en-US" dirty="0"/>
              <a:t>Nexus 5X – Android API level 23</a:t>
            </a:r>
          </a:p>
          <a:p>
            <a:pPr lvl="0"/>
            <a:r>
              <a:rPr lang="en-US" dirty="0"/>
              <a:t>Nexus 7  - Android API level 21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5599" y="4343400"/>
            <a:ext cx="3117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 smtClean="0"/>
              <a:t>Monitorizare continuă</a:t>
            </a:r>
            <a:r>
              <a:rPr lang="en-US" sz="2400" b="1" dirty="0" smtClean="0"/>
              <a:t>:</a:t>
            </a:r>
          </a:p>
          <a:p>
            <a:r>
              <a:rPr lang="en-US" sz="2000" dirty="0" smtClean="0"/>
              <a:t>Firebase Analytics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260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94"/>
    </mc:Choice>
    <mc:Fallback xmlns="">
      <p:transition spd="slow" advTm="30994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5800" y="533400"/>
            <a:ext cx="7772400" cy="457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3" descr="C:\Users\FLAVIU~1\AppData\Local\Temp\Rar$DRa0.141\UP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-16918"/>
            <a:ext cx="1371600" cy="60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76200"/>
            <a:ext cx="2743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Aplicație Android pentru pacienții din spitale, </a:t>
            </a:r>
            <a:endParaRPr lang="ro-RO" sz="1050" b="1" dirty="0" smtClean="0"/>
          </a:p>
          <a:p>
            <a:r>
              <a:rPr lang="en-US" sz="1050" b="1" dirty="0" smtClean="0"/>
              <a:t>cadrele </a:t>
            </a:r>
            <a:r>
              <a:rPr lang="en-US" sz="1050" b="1" dirty="0"/>
              <a:t>medicale </a:t>
            </a:r>
            <a:r>
              <a:rPr lang="en-US" sz="1050" b="1" dirty="0" smtClean="0"/>
              <a:t>și</a:t>
            </a:r>
            <a:r>
              <a:rPr lang="ro-RO" sz="1050" dirty="0"/>
              <a:t> </a:t>
            </a:r>
            <a:r>
              <a:rPr lang="en-US" sz="1050" b="1" dirty="0" smtClean="0"/>
              <a:t>familia </a:t>
            </a:r>
            <a:r>
              <a:rPr lang="en-US" sz="1050" b="1" dirty="0"/>
              <a:t>aparținătoare</a:t>
            </a:r>
            <a:endParaRPr lang="en-US" sz="1050" dirty="0"/>
          </a:p>
        </p:txBody>
      </p:sp>
      <p:sp>
        <p:nvSpPr>
          <p:cNvPr id="8" name="Rounded Rectangle 7"/>
          <p:cNvSpPr/>
          <p:nvPr/>
        </p:nvSpPr>
        <p:spPr>
          <a:xfrm>
            <a:off x="6858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0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88891" y="6352401"/>
            <a:ext cx="11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dirty="0" smtClean="0">
                <a:solidFill>
                  <a:schemeClr val="bg1">
                    <a:lumMod val="50000"/>
                  </a:schemeClr>
                </a:solidFill>
              </a:rPr>
              <a:t>Flavius FUDULU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6294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994229"/>
            <a:ext cx="199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Feedback</a:t>
            </a:r>
            <a:endParaRPr lang="en-US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8199" y="2057400"/>
            <a:ext cx="3150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U</a:t>
            </a:r>
            <a:r>
              <a:rPr lang="ro-RO" sz="2400" dirty="0" smtClean="0"/>
              <a:t>șor de folosit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o-RO" sz="2400" dirty="0" smtClean="0"/>
              <a:t>Design prietenos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o-RO" sz="2400" dirty="0" smtClean="0"/>
              <a:t>Foarte receptiv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953000" y="2069344"/>
            <a:ext cx="323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sz="2400" dirty="0" smtClean="0"/>
              <a:t>Trebuie personalizat </a:t>
            </a:r>
          </a:p>
          <a:p>
            <a:endParaRPr lang="ro-RO" sz="2400" dirty="0" smtClean="0"/>
          </a:p>
        </p:txBody>
      </p:sp>
    </p:spTree>
    <p:extLst>
      <p:ext uri="{BB962C8B-B14F-4D97-AF65-F5344CB8AC3E}">
        <p14:creationId xmlns:p14="http://schemas.microsoft.com/office/powerpoint/2010/main" val="16714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11"/>
    </mc:Choice>
    <mc:Fallback xmlns="">
      <p:transition spd="slow" advTm="4121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5800" y="533400"/>
            <a:ext cx="7772400" cy="457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3" descr="C:\Users\FLAVIU~1\AppData\Local\Temp\Rar$DRa0.141\U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-16918"/>
            <a:ext cx="1371600" cy="60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76200"/>
            <a:ext cx="2743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Aplicație Android pentru pacienții din spitale, </a:t>
            </a:r>
            <a:endParaRPr lang="ro-RO" sz="1050" b="1" dirty="0" smtClean="0"/>
          </a:p>
          <a:p>
            <a:r>
              <a:rPr lang="en-US" sz="1050" b="1" dirty="0" smtClean="0"/>
              <a:t>cadrele </a:t>
            </a:r>
            <a:r>
              <a:rPr lang="en-US" sz="1050" b="1" dirty="0"/>
              <a:t>medicale </a:t>
            </a:r>
            <a:r>
              <a:rPr lang="en-US" sz="1050" b="1" dirty="0" smtClean="0"/>
              <a:t>și</a:t>
            </a:r>
            <a:r>
              <a:rPr lang="ro-RO" sz="1050" dirty="0"/>
              <a:t> </a:t>
            </a:r>
            <a:r>
              <a:rPr lang="en-US" sz="1050" b="1" dirty="0" smtClean="0"/>
              <a:t>familia </a:t>
            </a:r>
            <a:r>
              <a:rPr lang="en-US" sz="1050" b="1" dirty="0"/>
              <a:t>aparținătoare</a:t>
            </a:r>
            <a:endParaRPr lang="en-US" sz="1050" dirty="0"/>
          </a:p>
        </p:txBody>
      </p:sp>
      <p:sp>
        <p:nvSpPr>
          <p:cNvPr id="8" name="Rounded Rectangle 7"/>
          <p:cNvSpPr/>
          <p:nvPr/>
        </p:nvSpPr>
        <p:spPr>
          <a:xfrm>
            <a:off x="6858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0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88891" y="6352401"/>
            <a:ext cx="11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dirty="0" smtClean="0">
                <a:solidFill>
                  <a:schemeClr val="bg1">
                    <a:lumMod val="50000"/>
                  </a:schemeClr>
                </a:solidFill>
              </a:rPr>
              <a:t>Flavius FUDULU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6294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994229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 smtClean="0"/>
              <a:t>Concluzii</a:t>
            </a:r>
            <a:endParaRPr lang="en-US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16430" y="1828800"/>
            <a:ext cx="7467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O aplicație care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b="1" dirty="0" smtClean="0"/>
              <a:t>Pune bazele unui n</a:t>
            </a:r>
            <a:r>
              <a:rPr lang="ro-RO" sz="2000" dirty="0" smtClean="0"/>
              <a:t>ou mod de funcționare a spitalelor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 smtClean="0"/>
              <a:t>Ușurează munca cadrelor medicale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 smtClean="0"/>
              <a:t>Mărește timpul de răspuns al cadrelor medicale la problemele pacienților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 smtClean="0"/>
              <a:t>Ar putea pe viitor după adăugarea mai multor funcționalități să desfințeze multe aplicații</a:t>
            </a:r>
            <a:endParaRPr lang="ro-RO" sz="2000" dirty="0"/>
          </a:p>
          <a:p>
            <a:endParaRPr lang="ro-RO" sz="2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38199" y="4436969"/>
            <a:ext cx="746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Puncte tari</a:t>
            </a:r>
            <a:r>
              <a:rPr lang="en-US" sz="24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Foarte</a:t>
            </a:r>
            <a:r>
              <a:rPr lang="en-US" sz="2000" dirty="0" smtClean="0"/>
              <a:t> u</a:t>
            </a:r>
            <a:r>
              <a:rPr lang="ro-RO" sz="2000" dirty="0" smtClean="0"/>
              <a:t>șor de folosit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 smtClean="0"/>
              <a:t>Consum de resurse foarte redus</a:t>
            </a:r>
          </a:p>
        </p:txBody>
      </p:sp>
    </p:spTree>
    <p:extLst>
      <p:ext uri="{BB962C8B-B14F-4D97-AF65-F5344CB8AC3E}">
        <p14:creationId xmlns:p14="http://schemas.microsoft.com/office/powerpoint/2010/main" val="103031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391"/>
    </mc:Choice>
    <mc:Fallback xmlns="">
      <p:transition spd="slow" advTm="78391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706562"/>
          </a:xfrm>
        </p:spPr>
        <p:txBody>
          <a:bodyPr>
            <a:normAutofit/>
          </a:bodyPr>
          <a:lstStyle/>
          <a:p>
            <a:r>
              <a:rPr lang="ro-RO" b="1" dirty="0" smtClean="0"/>
              <a:t>Mulțumesc!</a:t>
            </a:r>
            <a:br>
              <a:rPr lang="ro-RO" b="1" dirty="0" smtClean="0"/>
            </a:br>
            <a:r>
              <a:rPr lang="ro-RO" b="1" dirty="0" smtClean="0"/>
              <a:t>Întrebări?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408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94"/>
    </mc:Choice>
    <mc:Fallback xmlns="">
      <p:transition spd="slow" advTm="489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5800" y="533400"/>
            <a:ext cx="7772400" cy="457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3" descr="C:\Users\FLAVIU~1\AppData\Local\Temp\Rar$DRa0.141\U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-16918"/>
            <a:ext cx="1371600" cy="60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76200"/>
            <a:ext cx="2743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Aplicație Android pentru pacienții din spitale, </a:t>
            </a:r>
            <a:endParaRPr lang="ro-RO" sz="1050" b="1" dirty="0" smtClean="0"/>
          </a:p>
          <a:p>
            <a:r>
              <a:rPr lang="en-US" sz="1050" b="1" dirty="0" smtClean="0"/>
              <a:t>cadrele </a:t>
            </a:r>
            <a:r>
              <a:rPr lang="en-US" sz="1050" b="1" dirty="0"/>
              <a:t>medicale </a:t>
            </a:r>
            <a:r>
              <a:rPr lang="en-US" sz="1050" b="1" dirty="0" smtClean="0"/>
              <a:t>și</a:t>
            </a:r>
            <a:r>
              <a:rPr lang="ro-RO" sz="1050" dirty="0"/>
              <a:t> </a:t>
            </a:r>
            <a:r>
              <a:rPr lang="en-US" sz="1050" b="1" dirty="0" smtClean="0"/>
              <a:t>familia </a:t>
            </a:r>
            <a:r>
              <a:rPr lang="en-US" sz="1050" b="1" dirty="0"/>
              <a:t>aparținătoare</a:t>
            </a:r>
            <a:endParaRPr lang="en-US" sz="1050" dirty="0"/>
          </a:p>
        </p:txBody>
      </p:sp>
      <p:sp>
        <p:nvSpPr>
          <p:cNvPr id="7" name="Rounded Rectangle 6"/>
          <p:cNvSpPr/>
          <p:nvPr/>
        </p:nvSpPr>
        <p:spPr>
          <a:xfrm>
            <a:off x="6858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3340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88891" y="6352401"/>
            <a:ext cx="11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dirty="0" smtClean="0">
                <a:solidFill>
                  <a:schemeClr val="bg1">
                    <a:lumMod val="50000"/>
                  </a:schemeClr>
                </a:solidFill>
              </a:rPr>
              <a:t>Flavius FUDULU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990600"/>
            <a:ext cx="1672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 smtClean="0"/>
              <a:t>Context</a:t>
            </a:r>
            <a:endParaRPr 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1978967"/>
            <a:ext cx="4913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Tehnologi</a:t>
            </a:r>
            <a:r>
              <a:rPr lang="ro-RO" sz="2400" dirty="0" smtClean="0"/>
              <a:t>i</a:t>
            </a:r>
            <a:r>
              <a:rPr lang="en-US" sz="2400" dirty="0" smtClean="0"/>
              <a:t> </a:t>
            </a:r>
            <a:r>
              <a:rPr lang="ro-RO" sz="2400" dirty="0" smtClean="0"/>
              <a:t>și aparaturi noi</a:t>
            </a:r>
            <a:r>
              <a:rPr lang="en-US" sz="2400" dirty="0" smtClean="0"/>
              <a:t> </a:t>
            </a:r>
            <a:r>
              <a:rPr lang="ro-RO" sz="2400" dirty="0" smtClean="0"/>
              <a:t>în medicină</a:t>
            </a:r>
            <a:endParaRPr lang="en-US" sz="2400" dirty="0"/>
          </a:p>
        </p:txBody>
      </p:sp>
      <p:pic>
        <p:nvPicPr>
          <p:cNvPr id="13" name="Picture 2" descr="C:\Users\Flavius FUDULU\Desktop\Documentatie\resurse\Top-5-Medical-Technology-Innovations_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91" y="2667000"/>
            <a:ext cx="2678609" cy="149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32394" y="4205683"/>
            <a:ext cx="2596605" cy="44267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sz="2000" dirty="0" smtClean="0"/>
              <a:t>Aspirină electrică</a:t>
            </a:r>
            <a:endParaRPr lang="en-US" sz="2000" dirty="0"/>
          </a:p>
        </p:txBody>
      </p:sp>
      <p:pic>
        <p:nvPicPr>
          <p:cNvPr id="1028" name="Picture 4" descr="https://www.asme.org/getmedia/6262a072-7680-4ba2-94c4-a70eeb0e834e/Top-5-Medical-Technology-Innovations_03.jpg.aspx?width=3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320" y="2666999"/>
            <a:ext cx="1696454" cy="149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733800" y="4205683"/>
            <a:ext cx="1981200" cy="11237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sz="2000" dirty="0" smtClean="0"/>
              <a:t>Aparat de administrat insulina fără ac</a:t>
            </a:r>
            <a:endParaRPr lang="en-US" sz="2000" dirty="0"/>
          </a:p>
        </p:txBody>
      </p:sp>
      <p:pic>
        <p:nvPicPr>
          <p:cNvPr id="1030" name="Picture 6" descr="RIB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40632"/>
            <a:ext cx="2133600" cy="231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172200" y="4818616"/>
            <a:ext cx="2133600" cy="44267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sz="2000" dirty="0" smtClean="0"/>
              <a:t>Roboti asistent</a:t>
            </a:r>
            <a:endParaRPr lang="en-US" sz="20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4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19"/>
    </mc:Choice>
    <mc:Fallback xmlns="">
      <p:transition spd="slow" advTm="2461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5800" y="533400"/>
            <a:ext cx="7772400" cy="457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3" descr="C:\Users\FLAVIU~1\AppData\Local\Temp\Rar$DRa0.141\UP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-16918"/>
            <a:ext cx="1371600" cy="60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76200"/>
            <a:ext cx="2743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Aplicație Android pentru pacienții din spitale, </a:t>
            </a:r>
            <a:endParaRPr lang="ro-RO" sz="1050" b="1" dirty="0" smtClean="0"/>
          </a:p>
          <a:p>
            <a:r>
              <a:rPr lang="en-US" sz="1050" b="1" dirty="0" smtClean="0"/>
              <a:t>cadrele </a:t>
            </a:r>
            <a:r>
              <a:rPr lang="en-US" sz="1050" b="1" dirty="0"/>
              <a:t>medicale </a:t>
            </a:r>
            <a:r>
              <a:rPr lang="en-US" sz="1050" b="1" dirty="0" smtClean="0"/>
              <a:t>și</a:t>
            </a:r>
            <a:r>
              <a:rPr lang="ro-RO" sz="1050" dirty="0"/>
              <a:t> </a:t>
            </a:r>
            <a:r>
              <a:rPr lang="en-US" sz="1050" b="1" dirty="0" smtClean="0"/>
              <a:t>familia </a:t>
            </a:r>
            <a:r>
              <a:rPr lang="en-US" sz="1050" b="1" dirty="0"/>
              <a:t>aparținătoare</a:t>
            </a:r>
            <a:endParaRPr lang="en-US" sz="1050" dirty="0"/>
          </a:p>
        </p:txBody>
      </p:sp>
      <p:sp>
        <p:nvSpPr>
          <p:cNvPr id="7" name="Rounded Rectangle 6"/>
          <p:cNvSpPr/>
          <p:nvPr/>
        </p:nvSpPr>
        <p:spPr>
          <a:xfrm>
            <a:off x="6858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3340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88891" y="6352401"/>
            <a:ext cx="11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dirty="0" smtClean="0">
                <a:solidFill>
                  <a:schemeClr val="bg1">
                    <a:lumMod val="50000"/>
                  </a:schemeClr>
                </a:solidFill>
              </a:rPr>
              <a:t>Flavius FUDULU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990600"/>
            <a:ext cx="1672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 smtClean="0"/>
              <a:t>Context</a:t>
            </a:r>
            <a:endParaRPr lang="en-US" sz="36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14282"/>
            <a:ext cx="1524213" cy="15623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56" y="1935090"/>
            <a:ext cx="1514687" cy="15813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69992"/>
            <a:ext cx="1533739" cy="14956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35" y="2409682"/>
            <a:ext cx="1543265" cy="1505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35" y="2704882"/>
            <a:ext cx="1543265" cy="1562318"/>
          </a:xfrm>
          <a:prstGeom prst="rect">
            <a:avLst/>
          </a:prstGeom>
        </p:spPr>
      </p:pic>
      <p:pic>
        <p:nvPicPr>
          <p:cNvPr id="2052" name="Picture 4" descr="http://www.med-soft.ro/medsoft/soft/Soft-Stomatologie-1-dosar_pacient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36932"/>
            <a:ext cx="2971800" cy="208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keysoft.ro/wp-content/uploads/2011/09/keyoftalm-detaliu-consultati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35090"/>
            <a:ext cx="2971800" cy="213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ini pentru aplicatie spital cna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108" y="2169992"/>
            <a:ext cx="3033712" cy="197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3400" y="4495800"/>
            <a:ext cx="2971800" cy="40862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Aplicații pacienți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0371" y="4495799"/>
            <a:ext cx="2971800" cy="40862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Aplicații cadre medicale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0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86"/>
    </mc:Choice>
    <mc:Fallback xmlns="">
      <p:transition spd="slow" advTm="170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5800" y="533400"/>
            <a:ext cx="7772400" cy="457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3" descr="C:\Users\FLAVIU~1\AppData\Local\Temp\Rar$DRa0.141\UP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-16918"/>
            <a:ext cx="1371600" cy="60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76200"/>
            <a:ext cx="2743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Aplicație Android pentru pacienții din spitale, </a:t>
            </a:r>
            <a:endParaRPr lang="ro-RO" sz="1050" b="1" dirty="0" smtClean="0"/>
          </a:p>
          <a:p>
            <a:r>
              <a:rPr lang="en-US" sz="1050" b="1" dirty="0" smtClean="0"/>
              <a:t>cadrele </a:t>
            </a:r>
            <a:r>
              <a:rPr lang="en-US" sz="1050" b="1" dirty="0"/>
              <a:t>medicale </a:t>
            </a:r>
            <a:r>
              <a:rPr lang="en-US" sz="1050" b="1" dirty="0" smtClean="0"/>
              <a:t>și</a:t>
            </a:r>
            <a:r>
              <a:rPr lang="ro-RO" sz="1050" dirty="0"/>
              <a:t> </a:t>
            </a:r>
            <a:r>
              <a:rPr lang="en-US" sz="1050" b="1" dirty="0" smtClean="0"/>
              <a:t>familia </a:t>
            </a:r>
            <a:r>
              <a:rPr lang="en-US" sz="1050" b="1" dirty="0"/>
              <a:t>aparținătoare</a:t>
            </a:r>
            <a:endParaRPr lang="en-US" sz="1050" dirty="0"/>
          </a:p>
        </p:txBody>
      </p:sp>
      <p:sp>
        <p:nvSpPr>
          <p:cNvPr id="7" name="Rounded Rectangle 6"/>
          <p:cNvSpPr/>
          <p:nvPr/>
        </p:nvSpPr>
        <p:spPr>
          <a:xfrm>
            <a:off x="6858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3340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88891" y="6352401"/>
            <a:ext cx="11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dirty="0" smtClean="0">
                <a:solidFill>
                  <a:schemeClr val="bg1">
                    <a:lumMod val="50000"/>
                  </a:schemeClr>
                </a:solidFill>
              </a:rPr>
              <a:t>Flavius FUDULU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990600"/>
            <a:ext cx="1672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 smtClean="0"/>
              <a:t>Context</a:t>
            </a:r>
            <a:endParaRPr 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1658648"/>
            <a:ext cx="167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Problema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2438399"/>
            <a:ext cx="3581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dirty="0" smtClean="0"/>
              <a:t>Bază de date comună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dirty="0" smtClean="0"/>
              <a:t>Experianța utilizatorului  mai bună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dirty="0" smtClean="0"/>
              <a:t>Un mod mai bun de  comunicare și contact între pacienți și cadrele medicale</a:t>
            </a:r>
            <a:endParaRPr lang="en-US" sz="2000" dirty="0"/>
          </a:p>
        </p:txBody>
      </p:sp>
      <p:pic>
        <p:nvPicPr>
          <p:cNvPr id="3074" name="Picture 2" descr="Imagini pentru databas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3810000" y="1981200"/>
            <a:ext cx="990600" cy="122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Flavius FUDULU\Desktop\Documentatie\resurse\screen-shot-2012-10-18-at-1.53.57-p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148" y="3048000"/>
            <a:ext cx="2166352" cy="177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5" descr="Imagini pentru communication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7" descr="Imagini pentru communication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81" name="Picture 9" descr="Imagini pentru communicati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1" y="4914901"/>
            <a:ext cx="1638299" cy="163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5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85"/>
    </mc:Choice>
    <mc:Fallback xmlns="">
      <p:transition spd="slow" advTm="7058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5800" y="533400"/>
            <a:ext cx="7772400" cy="457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3" descr="C:\Users\FLAVIU~1\AppData\Local\Temp\Rar$DRa0.141\U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-16918"/>
            <a:ext cx="1371600" cy="60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76200"/>
            <a:ext cx="2743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Aplicație Android pentru pacienții din spitale, </a:t>
            </a:r>
            <a:endParaRPr lang="ro-RO" sz="1050" b="1" dirty="0" smtClean="0"/>
          </a:p>
          <a:p>
            <a:r>
              <a:rPr lang="en-US" sz="1050" b="1" dirty="0" smtClean="0"/>
              <a:t>cadrele </a:t>
            </a:r>
            <a:r>
              <a:rPr lang="en-US" sz="1050" b="1" dirty="0"/>
              <a:t>medicale </a:t>
            </a:r>
            <a:r>
              <a:rPr lang="en-US" sz="1050" b="1" dirty="0" smtClean="0"/>
              <a:t>și</a:t>
            </a:r>
            <a:r>
              <a:rPr lang="ro-RO" sz="1050" dirty="0"/>
              <a:t> </a:t>
            </a:r>
            <a:r>
              <a:rPr lang="en-US" sz="1050" b="1" dirty="0" smtClean="0"/>
              <a:t>familia </a:t>
            </a:r>
            <a:r>
              <a:rPr lang="en-US" sz="1050" b="1" dirty="0"/>
              <a:t>aparținătoare</a:t>
            </a:r>
            <a:endParaRPr lang="en-US" sz="1050" dirty="0"/>
          </a:p>
        </p:txBody>
      </p:sp>
      <p:sp>
        <p:nvSpPr>
          <p:cNvPr id="7" name="Rounded Rectangle 6"/>
          <p:cNvSpPr/>
          <p:nvPr/>
        </p:nvSpPr>
        <p:spPr>
          <a:xfrm>
            <a:off x="6858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3340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88891" y="6352401"/>
            <a:ext cx="11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dirty="0" smtClean="0">
                <a:solidFill>
                  <a:schemeClr val="bg1">
                    <a:lumMod val="50000"/>
                  </a:schemeClr>
                </a:solidFill>
              </a:rPr>
              <a:t>Flavius FUDULU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" y="9906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 smtClean="0"/>
              <a:t>Soluția</a:t>
            </a:r>
            <a:endParaRPr lang="ro-RO" sz="2800" b="1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5800" y="2057400"/>
            <a:ext cx="53062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dirty="0" smtClean="0"/>
              <a:t>Aplicație mobilă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dirty="0" smtClean="0"/>
              <a:t>Bază de date comună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dirty="0" smtClean="0"/>
              <a:t>Imbunătățirea comunicării dintre pacienți si cadrele medicale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dirty="0" smtClean="0"/>
              <a:t>O experiență a utilizatorului mult mai bună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dirty="0" smtClean="0"/>
              <a:t>Opțiune de împărțire a istoricului medical </a:t>
            </a:r>
            <a:endParaRPr lang="en-US" sz="2000" dirty="0"/>
          </a:p>
        </p:txBody>
      </p:sp>
      <p:pic>
        <p:nvPicPr>
          <p:cNvPr id="4098" name="Picture 2" descr="Imagini pentru mobil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354" y="1074501"/>
            <a:ext cx="710046" cy="73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ine similară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62200"/>
            <a:ext cx="1101872" cy="110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ini pentru communication png blac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306" y="3538976"/>
            <a:ext cx="2898141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ini pentru sharing black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6825">
            <a:off x="6780956" y="4946325"/>
            <a:ext cx="1408360" cy="140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ross 18"/>
          <p:cNvSpPr/>
          <p:nvPr/>
        </p:nvSpPr>
        <p:spPr>
          <a:xfrm>
            <a:off x="7332736" y="1997119"/>
            <a:ext cx="304800" cy="304800"/>
          </a:xfrm>
          <a:prstGeom prst="plus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ross 25"/>
          <p:cNvSpPr/>
          <p:nvPr/>
        </p:nvSpPr>
        <p:spPr>
          <a:xfrm>
            <a:off x="7332736" y="3518609"/>
            <a:ext cx="304800" cy="304800"/>
          </a:xfrm>
          <a:prstGeom prst="plus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ross 26"/>
          <p:cNvSpPr/>
          <p:nvPr/>
        </p:nvSpPr>
        <p:spPr>
          <a:xfrm>
            <a:off x="7332736" y="4605777"/>
            <a:ext cx="304800" cy="304800"/>
          </a:xfrm>
          <a:prstGeom prst="plus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26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4"/>
    </mc:Choice>
    <mc:Fallback xmlns="">
      <p:transition spd="slow" advTm="139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Alternate Process 13"/>
          <p:cNvSpPr/>
          <p:nvPr/>
        </p:nvSpPr>
        <p:spPr>
          <a:xfrm>
            <a:off x="714829" y="4007706"/>
            <a:ext cx="7543800" cy="1700491"/>
          </a:xfrm>
          <a:prstGeom prst="flowChartAlternateProcess">
            <a:avLst/>
          </a:prstGeom>
          <a:solidFill>
            <a:schemeClr val="bg1">
              <a:lumMod val="75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loud 12"/>
          <p:cNvSpPr/>
          <p:nvPr/>
        </p:nvSpPr>
        <p:spPr>
          <a:xfrm>
            <a:off x="2936082" y="2209800"/>
            <a:ext cx="2474118" cy="12192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533400"/>
            <a:ext cx="7772400" cy="457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3" descr="C:\Users\FLAVIU~1\AppData\Local\Temp\Rar$DRa0.141\U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-16918"/>
            <a:ext cx="1371600" cy="60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76200"/>
            <a:ext cx="2743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Aplicație Android pentru pacienții din spitale, </a:t>
            </a:r>
            <a:endParaRPr lang="ro-RO" sz="1050" b="1" dirty="0" smtClean="0"/>
          </a:p>
          <a:p>
            <a:r>
              <a:rPr lang="en-US" sz="1050" b="1" dirty="0" smtClean="0"/>
              <a:t>cadrele </a:t>
            </a:r>
            <a:r>
              <a:rPr lang="en-US" sz="1050" b="1" dirty="0"/>
              <a:t>medicale </a:t>
            </a:r>
            <a:r>
              <a:rPr lang="en-US" sz="1050" b="1" dirty="0" smtClean="0"/>
              <a:t>și</a:t>
            </a:r>
            <a:r>
              <a:rPr lang="ro-RO" sz="1050" dirty="0"/>
              <a:t> </a:t>
            </a:r>
            <a:r>
              <a:rPr lang="en-US" sz="1050" b="1" dirty="0" smtClean="0"/>
              <a:t>familia </a:t>
            </a:r>
            <a:r>
              <a:rPr lang="en-US" sz="1050" b="1" dirty="0"/>
              <a:t>aparținătoare</a:t>
            </a:r>
            <a:endParaRPr lang="en-US" sz="1050" dirty="0"/>
          </a:p>
        </p:txBody>
      </p:sp>
      <p:sp>
        <p:nvSpPr>
          <p:cNvPr id="7" name="Rounded Rectangle 6"/>
          <p:cNvSpPr/>
          <p:nvPr/>
        </p:nvSpPr>
        <p:spPr>
          <a:xfrm>
            <a:off x="6858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3340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88891" y="6352401"/>
            <a:ext cx="11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dirty="0" smtClean="0">
                <a:solidFill>
                  <a:schemeClr val="bg1">
                    <a:lumMod val="50000"/>
                  </a:schemeClr>
                </a:solidFill>
              </a:rPr>
              <a:t>Flavius FUDULU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994229"/>
            <a:ext cx="3131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 smtClean="0"/>
              <a:t>Implementarea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76684" y="1734234"/>
            <a:ext cx="291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 smtClean="0"/>
              <a:t>Tehnologii folosite</a:t>
            </a:r>
            <a:endParaRPr lang="en-US" sz="2800" b="1" dirty="0"/>
          </a:p>
        </p:txBody>
      </p:sp>
      <p:pic>
        <p:nvPicPr>
          <p:cNvPr id="5122" name="Picture 2" descr="Imagini pentru firebase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250" y="2184883"/>
            <a:ext cx="2245518" cy="115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ini pentru android studio png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84" y="4503054"/>
            <a:ext cx="1874937" cy="75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ini pentru java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243109"/>
            <a:ext cx="20859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:\Users\Flavius FUDULU\Desktop\Documentatie\resurse\ANDROI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138334"/>
            <a:ext cx="13970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Up-Down Arrow 14"/>
          <p:cNvSpPr/>
          <p:nvPr/>
        </p:nvSpPr>
        <p:spPr>
          <a:xfrm>
            <a:off x="4235350" y="3429000"/>
            <a:ext cx="184250" cy="57870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0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"/>
    </mc:Choice>
    <mc:Fallback xmlns="">
      <p:transition spd="slow" advTm="15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5800" y="533400"/>
            <a:ext cx="7772400" cy="457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3" descr="C:\Users\FLAVIU~1\AppData\Local\Temp\Rar$DRa0.141\U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-16918"/>
            <a:ext cx="1371600" cy="60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76200"/>
            <a:ext cx="2743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Aplicație Android pentru pacienții din spitale, </a:t>
            </a:r>
            <a:endParaRPr lang="ro-RO" sz="1050" b="1" dirty="0" smtClean="0"/>
          </a:p>
          <a:p>
            <a:r>
              <a:rPr lang="en-US" sz="1050" b="1" dirty="0" smtClean="0"/>
              <a:t>cadrele </a:t>
            </a:r>
            <a:r>
              <a:rPr lang="en-US" sz="1050" b="1" dirty="0"/>
              <a:t>medicale </a:t>
            </a:r>
            <a:r>
              <a:rPr lang="en-US" sz="1050" b="1" dirty="0" smtClean="0"/>
              <a:t>și</a:t>
            </a:r>
            <a:r>
              <a:rPr lang="ro-RO" sz="1050" dirty="0"/>
              <a:t> </a:t>
            </a:r>
            <a:r>
              <a:rPr lang="en-US" sz="1050" b="1" dirty="0" smtClean="0"/>
              <a:t>familia </a:t>
            </a:r>
            <a:r>
              <a:rPr lang="en-US" sz="1050" b="1" dirty="0"/>
              <a:t>aparținătoare</a:t>
            </a:r>
            <a:endParaRPr lang="en-US" sz="1050" dirty="0"/>
          </a:p>
        </p:txBody>
      </p:sp>
      <p:sp>
        <p:nvSpPr>
          <p:cNvPr id="8" name="Rounded Rectangle 7"/>
          <p:cNvSpPr/>
          <p:nvPr/>
        </p:nvSpPr>
        <p:spPr>
          <a:xfrm>
            <a:off x="6858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0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88891" y="6352401"/>
            <a:ext cx="11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dirty="0" smtClean="0">
                <a:solidFill>
                  <a:schemeClr val="bg1">
                    <a:lumMod val="50000"/>
                  </a:schemeClr>
                </a:solidFill>
              </a:rPr>
              <a:t>Flavius FUDULU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994229"/>
            <a:ext cx="3131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 smtClean="0"/>
              <a:t>Implementarea</a:t>
            </a:r>
            <a:endParaRPr 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74687" y="2438400"/>
            <a:ext cx="3733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/>
              <a:t>De 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Android?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Arhitectur</a:t>
            </a:r>
            <a:r>
              <a:rPr lang="ro-RO" sz="2400" dirty="0" smtClean="0"/>
              <a:t>ă de tip factory?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Bază de date NoSQL?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Serviciul Firebase?</a:t>
            </a:r>
            <a:endParaRPr lang="en-US" sz="2400" dirty="0"/>
          </a:p>
        </p:txBody>
      </p:sp>
      <p:pic>
        <p:nvPicPr>
          <p:cNvPr id="7170" name="Picture 2" descr="C:\Users\Flavius FUDULU\Desktop\Documentatie\resurse\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074601"/>
            <a:ext cx="397510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49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841"/>
    </mc:Choice>
    <mc:Fallback xmlns="">
      <p:transition spd="slow" advTm="8384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85800" y="533400"/>
            <a:ext cx="7772400" cy="457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3" descr="C:\Users\FLAVIU~1\AppData\Local\Temp\Rar$DRa0.141\UP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-16918"/>
            <a:ext cx="1371600" cy="60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85800" y="76200"/>
            <a:ext cx="2743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Aplicație Android pentru pacienții din spitale, </a:t>
            </a:r>
            <a:endParaRPr lang="ro-RO" sz="1050" b="1" dirty="0" smtClean="0"/>
          </a:p>
          <a:p>
            <a:r>
              <a:rPr lang="en-US" sz="1050" b="1" dirty="0" smtClean="0"/>
              <a:t>cadrele </a:t>
            </a:r>
            <a:r>
              <a:rPr lang="en-US" sz="1050" b="1" dirty="0"/>
              <a:t>medicale </a:t>
            </a:r>
            <a:r>
              <a:rPr lang="en-US" sz="1050" b="1" dirty="0" smtClean="0"/>
              <a:t>și</a:t>
            </a:r>
            <a:r>
              <a:rPr lang="ro-RO" sz="1050" dirty="0"/>
              <a:t> </a:t>
            </a:r>
            <a:r>
              <a:rPr lang="en-US" sz="1050" b="1" dirty="0" smtClean="0"/>
              <a:t>familia </a:t>
            </a:r>
            <a:r>
              <a:rPr lang="en-US" sz="1050" b="1" dirty="0"/>
              <a:t>aparținătoare</a:t>
            </a:r>
            <a:endParaRPr lang="en-US" sz="1050" dirty="0"/>
          </a:p>
        </p:txBody>
      </p:sp>
      <p:sp>
        <p:nvSpPr>
          <p:cNvPr id="15" name="Rounded Rectangle 14"/>
          <p:cNvSpPr/>
          <p:nvPr/>
        </p:nvSpPr>
        <p:spPr>
          <a:xfrm>
            <a:off x="6858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334000" y="6490901"/>
            <a:ext cx="3124200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88891" y="6352401"/>
            <a:ext cx="11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dirty="0" smtClean="0">
                <a:solidFill>
                  <a:schemeClr val="bg1">
                    <a:lumMod val="50000"/>
                  </a:schemeClr>
                </a:solidFill>
              </a:rPr>
              <a:t>Flavius FUDULU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" y="994229"/>
            <a:ext cx="2768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 smtClean="0"/>
              <a:t>Funționalități</a:t>
            </a:r>
            <a:endParaRPr lang="en-US" sz="3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76684" y="1734234"/>
            <a:ext cx="3283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 smtClean="0"/>
              <a:t>Tipurile de utilizatori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91198" y="2667000"/>
            <a:ext cx="1981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 smtClean="0"/>
              <a:t>Pacient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 smtClean="0"/>
              <a:t>Cadru Medical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 smtClean="0"/>
              <a:t>Familie</a:t>
            </a:r>
            <a:endParaRPr lang="en-US" sz="2000" dirty="0"/>
          </a:p>
        </p:txBody>
      </p:sp>
      <p:pic>
        <p:nvPicPr>
          <p:cNvPr id="6147" name="Picture 3" descr="C:\Users\Flavius FUDULU\Desktop\Documentatie\resurse\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242" y="5181600"/>
            <a:ext cx="1159752" cy="99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Flavius FUDULU\Desktop\Documentatie\resurse\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518" y="2354788"/>
            <a:ext cx="1241476" cy="106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Flavius FUDULU\Desktop\Documentatie\resurse\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56" y="3671722"/>
            <a:ext cx="1350497" cy="116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01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78"/>
    </mc:Choice>
    <mc:Fallback xmlns="">
      <p:transition spd="slow" advTm="1687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835</Words>
  <Application>Microsoft Office PowerPoint</Application>
  <PresentationFormat>On-screen Show (4:3)</PresentationFormat>
  <Paragraphs>237</Paragraphs>
  <Slides>23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Aplicație Android pentru pacienții din spitale, cadrele medicale și familia aparținătoare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Mulțumesc! Întrebări?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Flavius Fudulu</dc:creator>
  <cp:lastModifiedBy>Flavius Fudulu</cp:lastModifiedBy>
  <cp:revision>77</cp:revision>
  <dcterms:created xsi:type="dcterms:W3CDTF">2006-08-16T00:00:00Z</dcterms:created>
  <dcterms:modified xsi:type="dcterms:W3CDTF">2017-06-26T00:03:52Z</dcterms:modified>
</cp:coreProperties>
</file>