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9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64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56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97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21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69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387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23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07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4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62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51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3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04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5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AFA969-A23B-4F54-AEA8-CD81E8778CC0}" type="datetimeFigureOut">
              <a:rPr lang="en-GB" smtClean="0"/>
              <a:t>26/11/2022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ABE8AB-BE6B-4832-818C-9703DD9B7C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71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sakshigoyal7/credit-card-custom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ccp101.com/2019/03/15/MySql%E6%95%B0%E6%8D%AE%E5%BA%93%E5%AE%89%E8%A3%85%E4%B8%8E%E9%85%8D%E7%BD%AE/" TargetMode="External"/><Relationship Id="rId7" Type="http://schemas.openxmlformats.org/officeDocument/2006/relationships/hyperlink" Target="https://blog.hametbenoit.info/2019/11/04/power-bi-the-new-exe-installer-command-lin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logabdulhalim.blogspot.com/2019/10/tampilan-dan-bagian-worksheet-microsoft-excel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5D38-48A7-E2EE-396C-A21C14ADC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100" dirty="0"/>
              <a:t>A Data Analysis Project on Credit Card Customers leaving the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4CDF5-53B5-7090-8C90-CE16BB242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8" y="4660902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               By: Favour Aremu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FB5E5-C54C-086A-5A01-724DC16C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28" y="6114088"/>
            <a:ext cx="2917672" cy="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3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EBC-DD5E-C47B-92B7-F73831E1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0418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Customers and gender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665F0-1A2D-D873-8D92-593AC2995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523" y="1626500"/>
            <a:ext cx="7696200" cy="37528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453AB-6187-9E12-881C-8BFF2E85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979" y="5955714"/>
            <a:ext cx="3475021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3FD-287A-33EB-005A-1BFFF446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Customers breakdown by Marital Status &amp; Educational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FF4C5-8166-7344-9F28-7380EA45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62641"/>
            <a:ext cx="8305800" cy="35718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24260-6B10-05F6-4CEF-03B180C0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979" y="5955714"/>
            <a:ext cx="3475021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AEC-B923-7B6C-5AF1-3DB55F72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581"/>
            <a:ext cx="10624930" cy="1057491"/>
          </a:xfrm>
        </p:spPr>
        <p:txBody>
          <a:bodyPr>
            <a:normAutofit/>
          </a:bodyPr>
          <a:lstStyle/>
          <a:p>
            <a:r>
              <a:rPr lang="en-GB" dirty="0"/>
              <a:t>Customers analysis by Income &amp; Card category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AA84CCD-C93A-BB69-94EA-19C991353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046" y="2667000"/>
            <a:ext cx="6797245" cy="31242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E4F799-5BE6-6733-DDC0-646653EB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328" y="6114088"/>
            <a:ext cx="2917672" cy="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113E-E52D-01DD-3D15-CC8D3190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Average card utilization by customer segments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3BA85-C0F0-14EC-6384-9522960A2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790" y="1880233"/>
            <a:ext cx="4305300" cy="3705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99312-7ABE-835E-0E10-432E155D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328" y="6114088"/>
            <a:ext cx="2917672" cy="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9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02-1AFD-EF65-31B0-2ED1C24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3773"/>
          </a:xfrm>
        </p:spPr>
        <p:txBody>
          <a:bodyPr/>
          <a:lstStyle/>
          <a:p>
            <a:r>
              <a:rPr lang="en-GB" b="1" i="1" dirty="0"/>
              <a:t>A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2A15-4A1C-1403-D13F-E281C168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960121" cy="469854"/>
          </a:xfrm>
        </p:spPr>
        <p:txBody>
          <a:bodyPr/>
          <a:lstStyle/>
          <a:p>
            <a:pPr algn="ctr"/>
            <a:r>
              <a:rPr lang="en-GB" dirty="0"/>
              <a:t>Attrited Customers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7196C-1C83-CD89-FB9D-187C6565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8319" y="2246811"/>
            <a:ext cx="4339256" cy="3942852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16.07% of customers are attrited</a:t>
            </a:r>
          </a:p>
          <a:p>
            <a:r>
              <a:rPr lang="en-GB" sz="1800" dirty="0"/>
              <a:t>14% are female, 6.9% are male</a:t>
            </a:r>
          </a:p>
          <a:p>
            <a:r>
              <a:rPr lang="en-GB" sz="1800" dirty="0"/>
              <a:t>Customers with a College qualification has the highest churn of 4.8% </a:t>
            </a:r>
          </a:p>
          <a:p>
            <a:r>
              <a:rPr lang="en-GB" sz="1800" dirty="0"/>
              <a:t>The less than 40k income bracket accounts for most of the customers with 9.3% </a:t>
            </a:r>
          </a:p>
          <a:p>
            <a:r>
              <a:rPr lang="en-GB" sz="1800" dirty="0"/>
              <a:t>Blue card holders account for the highest no of customers with 20%</a:t>
            </a:r>
          </a:p>
          <a:p>
            <a:r>
              <a:rPr lang="en-GB" sz="1800" dirty="0"/>
              <a:t>Customers with a Married status of “married” have the highest number of churn</a:t>
            </a:r>
          </a:p>
          <a:p>
            <a:r>
              <a:rPr lang="en-GB" sz="1800" dirty="0"/>
              <a:t>The average card utilization is 59%	</a:t>
            </a:r>
            <a:r>
              <a:rPr lang="en-GB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FF495-3DAF-9BF8-627A-2B8E5F275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3999411" cy="469854"/>
          </a:xfrm>
        </p:spPr>
        <p:txBody>
          <a:bodyPr/>
          <a:lstStyle/>
          <a:p>
            <a:pPr algn="ctr"/>
            <a:r>
              <a:rPr lang="en-GB" dirty="0"/>
              <a:t>Existing Customers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BEE5-1490-7E04-7603-18487E521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6811"/>
            <a:ext cx="4361481" cy="3942852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83.93% of customers are in this segment</a:t>
            </a:r>
          </a:p>
          <a:p>
            <a:r>
              <a:rPr lang="en-GB" sz="1800" dirty="0"/>
              <a:t>43% are female, 36% male</a:t>
            </a:r>
          </a:p>
          <a:p>
            <a:r>
              <a:rPr lang="en-GB" sz="1800" dirty="0"/>
              <a:t>Customers with a college qualification has the highest custom by 26%</a:t>
            </a:r>
          </a:p>
          <a:p>
            <a:r>
              <a:rPr lang="en-GB" sz="1800" dirty="0"/>
              <a:t>The less than 40k income bracket accounts for most of the customers with 30%</a:t>
            </a:r>
          </a:p>
          <a:p>
            <a:r>
              <a:rPr lang="en-GB" sz="1800" dirty="0"/>
              <a:t>Blue card holders account for the highest no of customers with 73%</a:t>
            </a:r>
          </a:p>
          <a:p>
            <a:r>
              <a:rPr lang="en-GB" sz="1800" dirty="0"/>
              <a:t>Customers with a Marital status of “married” account for the highest number in this segment</a:t>
            </a:r>
          </a:p>
          <a:p>
            <a:r>
              <a:rPr lang="en-GB" sz="1800" dirty="0"/>
              <a:t>The average card utilization is 108%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A45C4-9A56-4F7D-F8E1-E0F861F2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28" y="6114088"/>
            <a:ext cx="2917672" cy="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15D4-60F5-3454-CF9B-C134D79F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25B4-9F33-25B6-61CA-92576AFF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6293"/>
            <a:ext cx="10018713" cy="3076412"/>
          </a:xfrm>
        </p:spPr>
        <p:txBody>
          <a:bodyPr/>
          <a:lstStyle/>
          <a:p>
            <a:r>
              <a:rPr lang="en-GB" dirty="0"/>
              <a:t>A little over 16% of customers are not using their credit cards. These </a:t>
            </a:r>
            <a:r>
              <a:rPr lang="en-GB" dirty="0" err="1"/>
              <a:t>attriting</a:t>
            </a:r>
            <a:r>
              <a:rPr lang="en-GB" dirty="0"/>
              <a:t> customers are the average regular customers compared with the current existing customers as the above analysed data shows. </a:t>
            </a:r>
          </a:p>
          <a:p>
            <a:r>
              <a:rPr lang="en-GB" dirty="0"/>
              <a:t>It is recommended that the Bank reaches out to these customers offering an incentive for them to utilise their cards and </a:t>
            </a:r>
            <a:r>
              <a:rPr lang="en-GB" dirty="0" err="1"/>
              <a:t>hence,stay</a:t>
            </a:r>
            <a:r>
              <a:rPr lang="en-GB" dirty="0"/>
              <a:t> with the Bank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0F07F-633D-F7CF-34DD-6F9E852C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28" y="6114088"/>
            <a:ext cx="2917672" cy="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39D-263E-E90B-38F1-5741C530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3324-DB4E-41CF-10A1-FB5A57EA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705" y="1092631"/>
            <a:ext cx="8810541" cy="23363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6000" dirty="0"/>
              <a:t>Thank you for your time today!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389B1-EB89-9029-0639-AD95648F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28" y="6114088"/>
            <a:ext cx="2917672" cy="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FCE3-23D4-074B-E2AA-5D09C99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 – </a:t>
            </a:r>
            <a:r>
              <a:rPr lang="en-GB" i="1" dirty="0"/>
              <a:t>Favour Aremu</a:t>
            </a:r>
          </a:p>
        </p:txBody>
      </p:sp>
      <p:pic>
        <p:nvPicPr>
          <p:cNvPr id="5" name="Content Placeholder 4" descr="A person taking a selfie&#10;&#10;Description automatically generated">
            <a:extLst>
              <a:ext uri="{FF2B5EF4-FFF2-40B4-BE49-F238E27FC236}">
                <a16:creationId xmlns:a16="http://schemas.microsoft.com/office/drawing/2014/main" id="{F90C1968-2170-99D4-5609-96A4486009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57" y="1825625"/>
            <a:ext cx="3263503" cy="4351338"/>
          </a:xfrm>
          <a:prstGeom prst="round1Rect">
            <a:avLst>
              <a:gd name="adj" fmla="val 50000"/>
            </a:avLst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88DF3-750D-C9A0-8DD2-F1E9738D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893455"/>
            <a:ext cx="4895056" cy="29279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Graduate of Economics</a:t>
            </a:r>
          </a:p>
          <a:p>
            <a:pPr marL="0" indent="0">
              <a:buNone/>
            </a:pPr>
            <a:r>
              <a:rPr lang="en-GB" dirty="0"/>
              <a:t>9 years+ experience within the Banking Sector</a:t>
            </a:r>
          </a:p>
          <a:p>
            <a:pPr marL="0" indent="0">
              <a:buNone/>
            </a:pPr>
            <a:r>
              <a:rPr lang="en-GB" dirty="0"/>
              <a:t>Upskilling to be ready for the future of work</a:t>
            </a:r>
          </a:p>
          <a:p>
            <a:pPr marL="0" indent="0">
              <a:buNone/>
            </a:pPr>
            <a:r>
              <a:rPr lang="en-GB" dirty="0"/>
              <a:t>Enjoy the use of data to tell stories that will in turn solve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98B8C-D153-3362-5143-C0F0D299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5953125"/>
            <a:ext cx="3476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FC12-7F99-474B-489E-7BFD41E1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6F7E-F548-5601-E069-DACFA2B0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39290"/>
            <a:ext cx="10018713" cy="3124201"/>
          </a:xfrm>
        </p:spPr>
        <p:txBody>
          <a:bodyPr anchor="ctr">
            <a:normAutofit fontScale="925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  <a:latin typeface="Calibri" panose="020F0502020204030204" pitchFamily="34" charset="0"/>
              </a:rPr>
              <a:t>A manager at the bank is disturbed with more and more customers leaving their credit card services.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  <a:latin typeface="Calibri" panose="020F0502020204030204" pitchFamily="34" charset="0"/>
              </a:rPr>
              <a:t>The dataset provided consist of over 10,000 customers with varying demographics, as well as data regarding their relationship with the bank. The dataset was taken from ;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2200" b="0" i="0" u="sng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2"/>
              </a:rPr>
              <a:t>https://www.kaggle.com/datasets/sakshigoyal7/credit-card-customers</a:t>
            </a:r>
            <a:endParaRPr lang="en-GB" sz="2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br>
              <a:rPr lang="en-GB" sz="2200" b="0" dirty="0">
                <a:solidFill>
                  <a:schemeClr val="bg1"/>
                </a:solidFill>
                <a:effectLst/>
              </a:rPr>
            </a:br>
            <a:endParaRPr lang="en-GB" sz="2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6E70-4633-A2A7-7566-0DA47C97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5953125"/>
            <a:ext cx="3476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047-5BE7-E055-EF61-4064D727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8000" b="1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2B19-806D-640A-501F-F32206B8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673" y="1166933"/>
            <a:ext cx="6012872" cy="4279709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GB" sz="7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 objective of this project is to answer a few questions regarding the data set and specifically the Churning Customers.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These questions are;</a:t>
            </a:r>
          </a:p>
          <a:p>
            <a:endParaRPr lang="en-GB" sz="24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Calibri" panose="020F0502020204030204" pitchFamily="34" charset="0"/>
              </a:rPr>
              <a:t>How much of Bank customers have churned 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Calibri" panose="020F0502020204030204" pitchFamily="34" charset="0"/>
              </a:rPr>
              <a:t>How churn (attrition) looks like across different demographics?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Calibri" panose="020F0502020204030204" pitchFamily="34" charset="0"/>
              </a:rPr>
              <a:t>What the average utilisation is?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F9E90-9C36-3094-384B-A8C524B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5953125"/>
            <a:ext cx="3476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9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92DB-B127-27CD-F311-07A0E065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0E68-12D0-C0AC-B1DD-21665B8F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38" y="3429000"/>
            <a:ext cx="4075054" cy="2741213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900" dirty="0"/>
              <a:t>For this project, I used Ms Excel to analyse the data, SQL to manipulate dataset and Power BI to create visuals for everyone to understand the dataset easily.</a:t>
            </a:r>
          </a:p>
          <a:p>
            <a:r>
              <a:rPr lang="en-GB" sz="1900" dirty="0"/>
              <a:t>This is an attempt to bring to the fore skills that have gained during this 4 month Data Bootcamp to answer the questions already outlined</a:t>
            </a:r>
          </a:p>
          <a:p>
            <a:endParaRPr lang="en-GB" sz="1900" dirty="0">
              <a:solidFill>
                <a:schemeClr val="bg1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7959F04-1229-511D-3497-B403AE56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9434" y="2878869"/>
            <a:ext cx="3804960" cy="214029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3FB5162-51B8-1EE0-3ED8-7CE24C05E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0533" y="563670"/>
            <a:ext cx="2164842" cy="21648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8AC2FF9-B900-9FED-376C-4205FBCBF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15572" y="3015693"/>
            <a:ext cx="1851260" cy="2176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F698F-C22B-5C73-346F-79035DA17EAB}"/>
              </a:ext>
            </a:extLst>
          </p:cNvPr>
          <p:cNvSpPr txBox="1"/>
          <p:nvPr/>
        </p:nvSpPr>
        <p:spPr>
          <a:xfrm>
            <a:off x="9732672" y="6870700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 dirty="0">
                <a:solidFill>
                  <a:srgbClr val="FFFFFF"/>
                </a:solidFill>
                <a:hlinkClick r:id="rId5" tooltip="https://blogabdulhalim.blogspot.com/2019/10/tampilan-dan-bagian-worksheet-microsoft-exce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GB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FA64C-5131-AFD9-F35F-4CCBD7D8AD33}"/>
              </a:ext>
            </a:extLst>
          </p:cNvPr>
          <p:cNvSpPr txBox="1"/>
          <p:nvPr/>
        </p:nvSpPr>
        <p:spPr>
          <a:xfrm>
            <a:off x="10848813" y="7415939"/>
            <a:ext cx="53631" cy="537070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 dirty="0">
                <a:solidFill>
                  <a:srgbClr val="FFFFFF"/>
                </a:solidFill>
                <a:hlinkClick r:id="rId3" tooltip="https://ccp101.com/2019/03/15/MySql%E6%95%B0%E6%8D%AE%E5%BA%93%E5%AE%89%E8%A3%85%E4%B8%8E%E9%85%8D%E7%BD%A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GB" sz="700" dirty="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 sz="7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1DA94-5EB4-F4D7-E5F8-1D9D24093C59}"/>
              </a:ext>
            </a:extLst>
          </p:cNvPr>
          <p:cNvSpPr txBox="1"/>
          <p:nvPr/>
        </p:nvSpPr>
        <p:spPr>
          <a:xfrm>
            <a:off x="7260644" y="6870700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 dirty="0">
                <a:solidFill>
                  <a:srgbClr val="FFFFFF"/>
                </a:solidFill>
                <a:hlinkClick r:id="rId7" tooltip="https://blog.hametbenoit.info/2019/11/04/power-bi-the-new-exe-installer-command-lin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GB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2615A-81E7-4B7D-9203-957402C7C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5375" y="5978388"/>
            <a:ext cx="3476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7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D567-5C46-106D-6543-C33F1F8F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 dirty="0"/>
              <a:t>Ms Excel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E821-1233-77B5-9124-BD97873C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362" y="1166934"/>
            <a:ext cx="6941489" cy="3770826"/>
          </a:xfrm>
        </p:spPr>
        <p:txBody>
          <a:bodyPr anchor="ctr">
            <a:normAutofit lnSpcReduction="10000"/>
          </a:bodyPr>
          <a:lstStyle/>
          <a:p>
            <a:r>
              <a:rPr lang="en-GB" sz="1700" dirty="0"/>
              <a:t>Using the MIN/MAX function to get the lowest and highest credit limit, I used the function like so</a:t>
            </a:r>
          </a:p>
          <a:p>
            <a:pPr marL="0" indent="0">
              <a:buNone/>
            </a:pPr>
            <a:r>
              <a:rPr lang="en-GB" sz="1700" dirty="0"/>
              <a:t>                       =MIN(N2:N10128) – £1,438.3</a:t>
            </a:r>
          </a:p>
          <a:p>
            <a:pPr marL="0" indent="0">
              <a:buNone/>
            </a:pPr>
            <a:r>
              <a:rPr lang="en-GB" sz="1700" dirty="0"/>
              <a:t>                       =MAX(N2:N10128) - £3,4516</a:t>
            </a:r>
          </a:p>
          <a:p>
            <a:r>
              <a:rPr lang="en-GB" sz="1700" dirty="0"/>
              <a:t>Using the SUM Function to get the Total Revolving Balance, I used the function like so =SUM(O2:O10128) = £11,775,818</a:t>
            </a:r>
          </a:p>
          <a:p>
            <a:r>
              <a:rPr lang="en-GB" sz="1700" dirty="0"/>
              <a:t>Using COUNTIF to breakdown no of Existing customer &amp; Attrited Customer =COUNTIF (B2:B10128, Existing Customer)   - 8500</a:t>
            </a:r>
          </a:p>
          <a:p>
            <a:pPr marL="0" indent="0">
              <a:buNone/>
            </a:pPr>
            <a:r>
              <a:rPr lang="en-GB" sz="1700" dirty="0"/>
              <a:t>   =COUNTIF (B2:B10128, Attrited Customer)   -1627     </a:t>
            </a:r>
          </a:p>
          <a:p>
            <a:endParaRPr lang="en-GB" sz="1700" dirty="0"/>
          </a:p>
          <a:p>
            <a:pPr marL="0" indent="0">
              <a:buNone/>
            </a:pPr>
            <a:r>
              <a:rPr lang="en-GB" sz="17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C046B-CF8E-BB2E-FE94-8707860B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99" y="4360106"/>
            <a:ext cx="5668021" cy="2363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8F309E-8B4B-6F68-F50D-459B4AB4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19406"/>
            <a:ext cx="3476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3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6EA0-BB02-9410-5D20-7F3C789A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55" y="3429000"/>
            <a:ext cx="1914765" cy="893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u="sng" kern="1200" dirty="0">
                <a:latin typeface="+mj-lt"/>
                <a:ea typeface="+mj-ea"/>
                <a:cs typeface="+mj-cs"/>
              </a:rPr>
              <a:t>SQL Analysis</a:t>
            </a:r>
            <a:br>
              <a:rPr lang="en-US" sz="3700" kern="1200" dirty="0">
                <a:latin typeface="+mj-lt"/>
                <a:ea typeface="+mj-ea"/>
                <a:cs typeface="+mj-cs"/>
              </a:rPr>
            </a:br>
            <a:endParaRPr lang="en-US" sz="1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69001-69D4-F2AB-BCED-58FE814E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562" y="800100"/>
            <a:ext cx="4064001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5E302-8841-621D-5459-2E05572A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6006668"/>
            <a:ext cx="3476625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08305-3FD2-6CC6-A705-99115BCEF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21" y="726209"/>
            <a:ext cx="4438650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61E28-71A5-29CE-7AFB-A7D9A406F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869" y="3017693"/>
            <a:ext cx="5181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6E9D-03D1-F170-A008-6548F3CE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7"/>
            <a:ext cx="2174471" cy="14617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SQL Analysis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49112-77A3-BF85-6499-8E9911E6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5953125"/>
            <a:ext cx="3476625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3B8C0D-EE1E-678F-A9F3-E32328DA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03" y="1677727"/>
            <a:ext cx="3996930" cy="30905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69A44E-08E7-9522-7D70-D49A181E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73165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8BC77E-DB7A-E462-447C-3722A3D8C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143" y="268027"/>
            <a:ext cx="4552950" cy="2819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6EA3B3-346C-2C84-721C-8F57D7344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456" y="3429000"/>
            <a:ext cx="4448637" cy="32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D2-4B88-3A1B-EA46-B7EE380B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68" y="1270007"/>
            <a:ext cx="10221133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>
                <a:latin typeface="+mj-lt"/>
                <a:ea typeface="+mj-ea"/>
                <a:cs typeface="+mj-cs"/>
              </a:rPr>
              <a:t>Now let’s see some Interesting Visuals using the amazing  </a:t>
            </a:r>
            <a:b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 dirty="0">
                <a:latin typeface="+mj-lt"/>
                <a:ea typeface="+mj-ea"/>
                <a:cs typeface="+mj-cs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5FD7D-3C61-ADD7-B185-C9ABE86F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5953125"/>
            <a:ext cx="3476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4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1498</TotalTime>
  <Words>650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A Data Analysis Project on Credit Card Customers leaving the Bank</vt:lpstr>
      <vt:lpstr>About Me – Favour Aremu</vt:lpstr>
      <vt:lpstr>Background</vt:lpstr>
      <vt:lpstr>Task</vt:lpstr>
      <vt:lpstr>What I did?</vt:lpstr>
      <vt:lpstr>Ms Excel Analysis </vt:lpstr>
      <vt:lpstr>SQL Analysis </vt:lpstr>
      <vt:lpstr>SQL Analysis</vt:lpstr>
      <vt:lpstr>Now let’s see some Interesting Visuals using the amazing   Power BI</vt:lpstr>
      <vt:lpstr>Customers and gender breakdown</vt:lpstr>
      <vt:lpstr>Customers breakdown by Marital Status &amp; Educational Level</vt:lpstr>
      <vt:lpstr>Customers analysis by Income &amp; Card category</vt:lpstr>
      <vt:lpstr>Average card utilization by customer segments</vt:lpstr>
      <vt:lpstr>A comparison</vt:lpstr>
      <vt:lpstr>Summary</vt:lpstr>
      <vt:lpstr>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Analysis Project on Credit Card Customers leaving the Bank</dc:title>
  <dc:creator>omo kekere</dc:creator>
  <cp:lastModifiedBy>omo kekere</cp:lastModifiedBy>
  <cp:revision>4</cp:revision>
  <dcterms:created xsi:type="dcterms:W3CDTF">2022-11-22T22:51:02Z</dcterms:created>
  <dcterms:modified xsi:type="dcterms:W3CDTF">2022-11-27T02:06:20Z</dcterms:modified>
</cp:coreProperties>
</file>