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6" r:id="rId3"/>
    <p:sldMasterId id="214748366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428625" y="684893"/>
            <a:ext cx="600075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100" lIns="90225" rIns="90225" wrap="square" tIns="451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Shape 97"/>
          <p:cNvSpPr txBox="1"/>
          <p:nvPr>
            <p:ph idx="12" type="sldNum"/>
          </p:nvPr>
        </p:nvSpPr>
        <p:spPr>
          <a:xfrm>
            <a:off x="3884613" y="868521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100" lIns="90225" rIns="90225" wrap="square" tIns="451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Panda’s dataframes are numpy arrays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428625" y="684893"/>
            <a:ext cx="60009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100" lIns="90225" rIns="90225" wrap="square" tIns="451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Shape 119"/>
          <p:cNvSpPr txBox="1"/>
          <p:nvPr>
            <p:ph idx="12" type="sldNum"/>
          </p:nvPr>
        </p:nvSpPr>
        <p:spPr>
          <a:xfrm>
            <a:off x="3884613" y="868521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100" lIns="90225" rIns="90225" wrap="square" tIns="451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5200"/>
              <a:buNone/>
              <a:defRPr sz="5200"/>
            </a:lvl1pPr>
            <a:lvl2pPr lvl="1" algn="ctr">
              <a:spcBef>
                <a:spcPts val="0"/>
              </a:spcBef>
              <a:buSzPts val="5200"/>
              <a:buNone/>
              <a:defRPr sz="5200"/>
            </a:lvl2pPr>
            <a:lvl3pPr lvl="2" algn="ctr">
              <a:spcBef>
                <a:spcPts val="0"/>
              </a:spcBef>
              <a:buSzPts val="5200"/>
              <a:buNone/>
              <a:defRPr sz="5200"/>
            </a:lvl3pPr>
            <a:lvl4pPr lvl="3" algn="ctr">
              <a:spcBef>
                <a:spcPts val="0"/>
              </a:spcBef>
              <a:buSzPts val="5200"/>
              <a:buNone/>
              <a:defRPr sz="5200"/>
            </a:lvl4pPr>
            <a:lvl5pPr lvl="4" algn="ctr">
              <a:spcBef>
                <a:spcPts val="0"/>
              </a:spcBef>
              <a:buSzPts val="5200"/>
              <a:buNone/>
              <a:defRPr sz="5200"/>
            </a:lvl5pPr>
            <a:lvl6pPr lvl="5" algn="ctr">
              <a:spcBef>
                <a:spcPts val="0"/>
              </a:spcBef>
              <a:buSzPts val="5200"/>
              <a:buNone/>
              <a:defRPr sz="5200"/>
            </a:lvl6pPr>
            <a:lvl7pPr lvl="6" algn="ctr">
              <a:spcBef>
                <a:spcPts val="0"/>
              </a:spcBef>
              <a:buSzPts val="5200"/>
              <a:buNone/>
              <a:defRPr sz="5200"/>
            </a:lvl7pPr>
            <a:lvl8pPr lvl="7" algn="ctr">
              <a:spcBef>
                <a:spcPts val="0"/>
              </a:spcBef>
              <a:buSzPts val="5200"/>
              <a:buNone/>
              <a:defRPr sz="5200"/>
            </a:lvl8pPr>
            <a:lvl9pPr lvl="8" algn="ctr">
              <a:spcBef>
                <a:spcPts val="0"/>
              </a:spcBef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12000"/>
              <a:buNone/>
              <a:defRPr sz="12000"/>
            </a:lvl1pPr>
            <a:lvl2pPr lvl="1" algn="ctr">
              <a:spcBef>
                <a:spcPts val="0"/>
              </a:spcBef>
              <a:buSzPts val="12000"/>
              <a:buNone/>
              <a:defRPr sz="12000"/>
            </a:lvl2pPr>
            <a:lvl3pPr lvl="2" algn="ctr">
              <a:spcBef>
                <a:spcPts val="0"/>
              </a:spcBef>
              <a:buSzPts val="12000"/>
              <a:buNone/>
              <a:defRPr sz="12000"/>
            </a:lvl3pPr>
            <a:lvl4pPr lvl="3" algn="ctr">
              <a:spcBef>
                <a:spcPts val="0"/>
              </a:spcBef>
              <a:buSzPts val="12000"/>
              <a:buNone/>
              <a:defRPr sz="12000"/>
            </a:lvl4pPr>
            <a:lvl5pPr lvl="4" algn="ctr">
              <a:spcBef>
                <a:spcPts val="0"/>
              </a:spcBef>
              <a:buSzPts val="12000"/>
              <a:buNone/>
              <a:defRPr sz="12000"/>
            </a:lvl5pPr>
            <a:lvl6pPr lvl="5" algn="ctr">
              <a:spcBef>
                <a:spcPts val="0"/>
              </a:spcBef>
              <a:buSzPts val="12000"/>
              <a:buNone/>
              <a:defRPr sz="12000"/>
            </a:lvl6pPr>
            <a:lvl7pPr lvl="6" algn="ctr">
              <a:spcBef>
                <a:spcPts val="0"/>
              </a:spcBef>
              <a:buSzPts val="12000"/>
              <a:buNone/>
              <a:defRPr sz="12000"/>
            </a:lvl7pPr>
            <a:lvl8pPr lvl="7" algn="ctr">
              <a:spcBef>
                <a:spcPts val="0"/>
              </a:spcBef>
              <a:buSzPts val="12000"/>
              <a:buNone/>
              <a:defRPr sz="12000"/>
            </a:lvl8pPr>
            <a:lvl9pPr lvl="8" algn="ctr">
              <a:spcBef>
                <a:spcPts val="0"/>
              </a:spcBef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Slid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>
            <a:off x="0" y="0"/>
            <a:ext cx="9164595" cy="5143500"/>
          </a:xfrm>
          <a:prstGeom prst="rect">
            <a:avLst/>
          </a:prstGeom>
          <a:solidFill>
            <a:srgbClr val="1F3864"/>
          </a:solidFill>
          <a:ln cap="flat" cmpd="sng" w="12700">
            <a:solidFill>
              <a:srgbClr val="42719B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Shape 58"/>
          <p:cNvSpPr/>
          <p:nvPr/>
        </p:nvSpPr>
        <p:spPr>
          <a:xfrm>
            <a:off x="426892" y="2803209"/>
            <a:ext cx="6335858" cy="25717"/>
          </a:xfrm>
          <a:prstGeom prst="flowChartProcess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Shape 59"/>
          <p:cNvSpPr txBox="1"/>
          <p:nvPr/>
        </p:nvSpPr>
        <p:spPr>
          <a:xfrm>
            <a:off x="6247493" y="4905177"/>
            <a:ext cx="2787650" cy="1614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r>
              <a:rPr b="0" i="0" lang="en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© 2017 Trilogy Education Services</a:t>
            </a:r>
          </a:p>
        </p:txBody>
      </p:sp>
      <p:sp>
        <p:nvSpPr>
          <p:cNvPr id="60" name="Shape 60"/>
          <p:cNvSpPr txBox="1"/>
          <p:nvPr>
            <p:ph type="title"/>
          </p:nvPr>
        </p:nvSpPr>
        <p:spPr>
          <a:xfrm>
            <a:off x="390606" y="2215156"/>
            <a:ext cx="8229600" cy="65389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4100"/>
              <a:buFont typeface="Arial"/>
              <a:buNone/>
              <a:defRPr b="1" i="0" sz="4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96991" y="1878032"/>
            <a:ext cx="2700337" cy="2857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16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2" type="body"/>
          </p:nvPr>
        </p:nvSpPr>
        <p:spPr>
          <a:xfrm>
            <a:off x="423863" y="2971800"/>
            <a:ext cx="2243137" cy="2857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16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3" type="body"/>
          </p:nvPr>
        </p:nvSpPr>
        <p:spPr>
          <a:xfrm>
            <a:off x="2667000" y="2971800"/>
            <a:ext cx="2700337" cy="2857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16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and Conten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>
            <a:off x="0" y="4814223"/>
            <a:ext cx="9155741" cy="343311"/>
          </a:xfrm>
          <a:prstGeom prst="flowChartProcess">
            <a:avLst/>
          </a:prstGeom>
          <a:solidFill>
            <a:srgbClr val="1F3864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Shape 66"/>
          <p:cNvSpPr txBox="1"/>
          <p:nvPr>
            <p:ph type="title"/>
          </p:nvPr>
        </p:nvSpPr>
        <p:spPr>
          <a:xfrm>
            <a:off x="304800" y="0"/>
            <a:ext cx="5470526" cy="49039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67" name="Shape 67"/>
          <p:cNvSpPr txBox="1"/>
          <p:nvPr/>
        </p:nvSpPr>
        <p:spPr>
          <a:xfrm>
            <a:off x="6247493" y="4905177"/>
            <a:ext cx="2787650" cy="1614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r>
              <a:rPr b="0" i="0" lang="en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© 2017 Trilogy Education Services</a:t>
            </a:r>
          </a:p>
        </p:txBody>
      </p:sp>
      <p:cxnSp>
        <p:nvCxnSpPr>
          <p:cNvPr id="68" name="Shape 68"/>
          <p:cNvCxnSpPr/>
          <p:nvPr/>
        </p:nvCxnSpPr>
        <p:spPr>
          <a:xfrm>
            <a:off x="0" y="490391"/>
            <a:ext cx="9144000" cy="0"/>
          </a:xfrm>
          <a:prstGeom prst="straightConnector1">
            <a:avLst/>
          </a:prstGeom>
          <a:noFill/>
          <a:ln cap="flat" cmpd="sng" w="41275">
            <a:solidFill>
              <a:srgbClr val="C83232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  <p:transition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  <p:transition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1_Blank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F3864"/>
          </a:solidFill>
          <a:ln cap="flat" cmpd="sng" w="12700">
            <a:solidFill>
              <a:srgbClr val="42719B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Shape 75"/>
          <p:cNvSpPr/>
          <p:nvPr/>
        </p:nvSpPr>
        <p:spPr>
          <a:xfrm>
            <a:off x="426892" y="2803209"/>
            <a:ext cx="6335858" cy="25717"/>
          </a:xfrm>
          <a:prstGeom prst="flowChartProcess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Shape 76"/>
          <p:cNvSpPr txBox="1"/>
          <p:nvPr/>
        </p:nvSpPr>
        <p:spPr>
          <a:xfrm>
            <a:off x="1425286" y="2888933"/>
            <a:ext cx="6457950" cy="41181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-114300" lvl="0" marL="0" marR="0" rtl="0" algn="l">
              <a:spcBef>
                <a:spcPts val="0"/>
              </a:spcBef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Shape 77"/>
          <p:cNvSpPr txBox="1"/>
          <p:nvPr/>
        </p:nvSpPr>
        <p:spPr>
          <a:xfrm>
            <a:off x="6247493" y="4905177"/>
            <a:ext cx="2787650" cy="1614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© 2017 Trilogy Education Services</a:t>
            </a:r>
          </a:p>
        </p:txBody>
      </p:sp>
      <p:sp>
        <p:nvSpPr>
          <p:cNvPr id="78" name="Shape 78"/>
          <p:cNvSpPr txBox="1"/>
          <p:nvPr>
            <p:ph type="title"/>
          </p:nvPr>
        </p:nvSpPr>
        <p:spPr>
          <a:xfrm>
            <a:off x="390606" y="2215156"/>
            <a:ext cx="8229600" cy="65389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4100"/>
              <a:buFont typeface="Arial"/>
              <a:buNone/>
              <a:defRPr b="1" i="1" sz="4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1_Title and Conten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/>
        </p:nvSpPr>
        <p:spPr>
          <a:xfrm>
            <a:off x="0" y="4814223"/>
            <a:ext cx="9155741" cy="343311"/>
          </a:xfrm>
          <a:prstGeom prst="flowChartProcess">
            <a:avLst/>
          </a:prstGeom>
          <a:solidFill>
            <a:srgbClr val="1F3864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Shape 81"/>
          <p:cNvSpPr txBox="1"/>
          <p:nvPr>
            <p:ph type="title"/>
          </p:nvPr>
        </p:nvSpPr>
        <p:spPr>
          <a:xfrm>
            <a:off x="304800" y="0"/>
            <a:ext cx="5470526" cy="49039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82" name="Shape 82"/>
          <p:cNvSpPr txBox="1"/>
          <p:nvPr/>
        </p:nvSpPr>
        <p:spPr>
          <a:xfrm>
            <a:off x="6247493" y="4905177"/>
            <a:ext cx="2787650" cy="1614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r>
              <a:rPr lang="en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© 2017 Trilogy Education Services</a:t>
            </a:r>
          </a:p>
        </p:txBody>
      </p:sp>
      <p:cxnSp>
        <p:nvCxnSpPr>
          <p:cNvPr id="83" name="Shape 83"/>
          <p:cNvCxnSpPr/>
          <p:nvPr/>
        </p:nvCxnSpPr>
        <p:spPr>
          <a:xfrm>
            <a:off x="0" y="490391"/>
            <a:ext cx="9144000" cy="0"/>
          </a:xfrm>
          <a:prstGeom prst="straightConnector1">
            <a:avLst/>
          </a:prstGeom>
          <a:noFill/>
          <a:ln cap="flat" cmpd="sng" w="41275">
            <a:solidFill>
              <a:srgbClr val="C83232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84" name="Shape 84"/>
          <p:cNvSpPr/>
          <p:nvPr/>
        </p:nvSpPr>
        <p:spPr>
          <a:xfrm>
            <a:off x="-11741" y="517211"/>
            <a:ext cx="9155741" cy="421993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04800" y="516731"/>
            <a:ext cx="8610600" cy="41124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1_Title 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/>
        </p:nvSpPr>
        <p:spPr>
          <a:xfrm>
            <a:off x="6247493" y="4905177"/>
            <a:ext cx="2787650" cy="1614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r>
              <a:rPr lang="en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2017 Trilogy Education Services</a:t>
            </a:r>
          </a:p>
        </p:txBody>
      </p:sp>
    </p:spTree>
  </p:cSld>
  <p:clrMapOvr>
    <a:masterClrMapping/>
  </p:clrMapOvr>
  <p:transition>
    <p:fade thruBlk="1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1_Title Slide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6000"/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90" name="Shape 90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ts val="3600"/>
              <a:buNone/>
              <a:defRPr sz="3600"/>
            </a:lvl1pPr>
            <a:lvl2pPr lvl="1" algn="ctr">
              <a:spcBef>
                <a:spcPts val="0"/>
              </a:spcBef>
              <a:buSzPts val="3600"/>
              <a:buNone/>
              <a:defRPr sz="3600"/>
            </a:lvl2pPr>
            <a:lvl3pPr lvl="2" algn="ctr">
              <a:spcBef>
                <a:spcPts val="0"/>
              </a:spcBef>
              <a:buSzPts val="3600"/>
              <a:buNone/>
              <a:defRPr sz="3600"/>
            </a:lvl3pPr>
            <a:lvl4pPr lvl="3" algn="ctr">
              <a:spcBef>
                <a:spcPts val="0"/>
              </a:spcBef>
              <a:buSzPts val="3600"/>
              <a:buNone/>
              <a:defRPr sz="3600"/>
            </a:lvl4pPr>
            <a:lvl5pPr lvl="4" algn="ctr">
              <a:spcBef>
                <a:spcPts val="0"/>
              </a:spcBef>
              <a:buSzPts val="3600"/>
              <a:buNone/>
              <a:defRPr sz="3600"/>
            </a:lvl5pPr>
            <a:lvl6pPr lvl="5" algn="ctr">
              <a:spcBef>
                <a:spcPts val="0"/>
              </a:spcBef>
              <a:buSzPts val="3600"/>
              <a:buNone/>
              <a:defRPr sz="3600"/>
            </a:lvl6pPr>
            <a:lvl7pPr lvl="6" algn="ctr">
              <a:spcBef>
                <a:spcPts val="0"/>
              </a:spcBef>
              <a:buSzPts val="3600"/>
              <a:buNone/>
              <a:defRPr sz="3600"/>
            </a:lvl7pPr>
            <a:lvl8pPr lvl="7" algn="ctr">
              <a:spcBef>
                <a:spcPts val="0"/>
              </a:spcBef>
              <a:buSzPts val="3600"/>
              <a:buNone/>
              <a:defRPr sz="3600"/>
            </a:lvl8pPr>
            <a:lvl9pPr lvl="8" algn="ctr">
              <a:spcBef>
                <a:spcPts val="0"/>
              </a:spcBef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96991" y="2163782"/>
            <a:ext cx="8229600" cy="6538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6035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4100"/>
              <a:buFont typeface="Arial"/>
              <a:buNone/>
            </a:pPr>
            <a:r>
              <a:rPr b="0" lang="en"/>
              <a:t>Matplotlib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96991" y="1942079"/>
            <a:ext cx="2700337" cy="285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12700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Day 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411942" y="3026100"/>
            <a:ext cx="2670300" cy="33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-123825" lvl="0" marL="0" marR="0" rtl="0" algn="l">
              <a:spcBef>
                <a:spcPts val="0"/>
              </a:spcBef>
              <a:buClr>
                <a:schemeClr val="lt1"/>
              </a:buClr>
              <a:buSzPts val="1950"/>
              <a:buFont typeface="Arial"/>
              <a:buNone/>
            </a:pPr>
            <a:r>
              <a:rPr b="1" i="0" lang="en" sz="19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Data Bootcamp |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3068752" y="3026092"/>
            <a:ext cx="3484447" cy="285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12700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December </a:t>
            </a:r>
            <a:r>
              <a:rPr b="1" lang="en" sz="2000">
                <a:solidFill>
                  <a:schemeClr val="lt1"/>
                </a:solidFill>
              </a:rPr>
              <a:t>21</a:t>
            </a:r>
            <a:r>
              <a:rPr b="1" i="0" lang="en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2017</a:t>
            </a:r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4975" y="681000"/>
            <a:ext cx="5734050" cy="300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hape 108"/>
          <p:cNvPicPr preferRelativeResize="0"/>
          <p:nvPr/>
        </p:nvPicPr>
        <p:blipFill rotWithShape="1">
          <a:blip r:embed="rId4">
            <a:alphaModFix/>
          </a:blip>
          <a:srcRect b="51351" l="5181" r="43465" t="25826"/>
          <a:stretch/>
        </p:blipFill>
        <p:spPr>
          <a:xfrm>
            <a:off x="2811162" y="3568000"/>
            <a:ext cx="3521676" cy="1173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04800" y="0"/>
            <a:ext cx="5470500" cy="4905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Numpy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386275" y="1071750"/>
            <a:ext cx="5536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None/>
            </a:pPr>
            <a:r>
              <a:rPr lang="en" sz="1000">
                <a:solidFill>
                  <a:srgbClr val="333333"/>
                </a:solidFill>
              </a:rPr>
              <a:t>NumPy is the fundamental package for scientific computing in Python. It is a Python library that provides a multidimensional array object, various derived objects (such as masked arrays and matrices), and an assortment of routines for fast operations on arrays.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None/>
            </a:pPr>
            <a:r>
              <a:t/>
            </a:r>
            <a:endParaRPr sz="1000">
              <a:solidFill>
                <a:srgbClr val="333333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None/>
            </a:pPr>
            <a:r>
              <a:rPr lang="en" sz="1000">
                <a:solidFill>
                  <a:srgbClr val="333333"/>
                </a:solidFill>
              </a:rPr>
              <a:t>At the core of the NumPy package, is the </a:t>
            </a:r>
            <a:r>
              <a:rPr i="1" lang="en" sz="1000">
                <a:solidFill>
                  <a:srgbClr val="333333"/>
                </a:solidFill>
              </a:rPr>
              <a:t>ndarray</a:t>
            </a:r>
            <a:r>
              <a:rPr lang="en" sz="1000">
                <a:solidFill>
                  <a:srgbClr val="333333"/>
                </a:solidFill>
              </a:rPr>
              <a:t> object. This encapsulates </a:t>
            </a:r>
            <a:r>
              <a:rPr i="1" lang="en" sz="1000">
                <a:solidFill>
                  <a:srgbClr val="333333"/>
                </a:solidFill>
              </a:rPr>
              <a:t>n</a:t>
            </a:r>
            <a:r>
              <a:rPr lang="en" sz="1000">
                <a:solidFill>
                  <a:srgbClr val="333333"/>
                </a:solidFill>
              </a:rPr>
              <a:t>-dimensional arrays of homogeneous data types, with many operations being performed in compiled code for performance. </a:t>
            </a:r>
          </a:p>
        </p:txBody>
      </p:sp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8075" y="1467075"/>
            <a:ext cx="2916425" cy="19800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96991" y="2163782"/>
            <a:ext cx="8229600" cy="6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6035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4100"/>
              <a:buFont typeface="Arial"/>
              <a:buNone/>
            </a:pPr>
            <a:r>
              <a:rPr b="0" lang="en"/>
              <a:t>Break</a:t>
            </a:r>
          </a:p>
        </p:txBody>
      </p:sp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Unbranded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