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DK Cool Crayon"/>
          <a:ea typeface="DK Cool Crayon"/>
          <a:cs typeface="DK Cool Crayon"/>
          <a:sym typeface="DK Cool Crayon"/>
        </a:defRPr>
      </a:lvl1pPr>
      <a:lvl2pPr indent="228600" algn="ctr" defTabSz="584200">
        <a:defRPr sz="8000">
          <a:solidFill>
            <a:srgbClr val="FFFFFF"/>
          </a:solidFill>
          <a:latin typeface="DK Cool Crayon"/>
          <a:ea typeface="DK Cool Crayon"/>
          <a:cs typeface="DK Cool Crayon"/>
          <a:sym typeface="DK Cool Crayon"/>
        </a:defRPr>
      </a:lvl2pPr>
      <a:lvl3pPr indent="457200" algn="ctr" defTabSz="584200">
        <a:defRPr sz="8000">
          <a:solidFill>
            <a:srgbClr val="FFFFFF"/>
          </a:solidFill>
          <a:latin typeface="DK Cool Crayon"/>
          <a:ea typeface="DK Cool Crayon"/>
          <a:cs typeface="DK Cool Crayon"/>
          <a:sym typeface="DK Cool Crayon"/>
        </a:defRPr>
      </a:lvl3pPr>
      <a:lvl4pPr indent="685800" algn="ctr" defTabSz="584200">
        <a:defRPr sz="8000">
          <a:solidFill>
            <a:srgbClr val="FFFFFF"/>
          </a:solidFill>
          <a:latin typeface="DK Cool Crayon"/>
          <a:ea typeface="DK Cool Crayon"/>
          <a:cs typeface="DK Cool Crayon"/>
          <a:sym typeface="DK Cool Crayon"/>
        </a:defRPr>
      </a:lvl4pPr>
      <a:lvl5pPr indent="914400" algn="ctr" defTabSz="584200">
        <a:defRPr sz="8000">
          <a:solidFill>
            <a:srgbClr val="FFFFFF"/>
          </a:solidFill>
          <a:latin typeface="DK Cool Crayon"/>
          <a:ea typeface="DK Cool Crayon"/>
          <a:cs typeface="DK Cool Crayon"/>
          <a:sym typeface="DK Cool Crayon"/>
        </a:defRPr>
      </a:lvl5pPr>
      <a:lvl6pPr indent="1143000" algn="ctr" defTabSz="584200">
        <a:defRPr sz="8000">
          <a:solidFill>
            <a:srgbClr val="FFFFFF"/>
          </a:solidFill>
          <a:latin typeface="DK Cool Crayon"/>
          <a:ea typeface="DK Cool Crayon"/>
          <a:cs typeface="DK Cool Crayon"/>
          <a:sym typeface="DK Cool Crayon"/>
        </a:defRPr>
      </a:lvl6pPr>
      <a:lvl7pPr indent="1371600" algn="ctr" defTabSz="584200">
        <a:defRPr sz="8000">
          <a:solidFill>
            <a:srgbClr val="FFFFFF"/>
          </a:solidFill>
          <a:latin typeface="DK Cool Crayon"/>
          <a:ea typeface="DK Cool Crayon"/>
          <a:cs typeface="DK Cool Crayon"/>
          <a:sym typeface="DK Cool Crayon"/>
        </a:defRPr>
      </a:lvl7pPr>
      <a:lvl8pPr indent="1600200" algn="ctr" defTabSz="584200">
        <a:defRPr sz="8000">
          <a:solidFill>
            <a:srgbClr val="FFFFFF"/>
          </a:solidFill>
          <a:latin typeface="DK Cool Crayon"/>
          <a:ea typeface="DK Cool Crayon"/>
          <a:cs typeface="DK Cool Crayon"/>
          <a:sym typeface="DK Cool Crayon"/>
        </a:defRPr>
      </a:lvl8pPr>
      <a:lvl9pPr indent="1828800" algn="ctr" defTabSz="584200">
        <a:defRPr sz="8000">
          <a:solidFill>
            <a:srgbClr val="FFFFFF"/>
          </a:solidFill>
          <a:latin typeface="DK Cool Crayon"/>
          <a:ea typeface="DK Cool Crayon"/>
          <a:cs typeface="DK Cool Crayon"/>
          <a:sym typeface="DK Cool Crayon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DK Cool Crayon"/>
          <a:ea typeface="DK Cool Crayon"/>
          <a:cs typeface="DK Cool Crayon"/>
          <a:sym typeface="DK Cool Crayon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DK Cool Crayon"/>
          <a:ea typeface="DK Cool Crayon"/>
          <a:cs typeface="DK Cool Crayon"/>
          <a:sym typeface="DK Cool Crayon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DK Cool Crayon"/>
          <a:ea typeface="DK Cool Crayon"/>
          <a:cs typeface="DK Cool Crayon"/>
          <a:sym typeface="DK Cool Crayon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DK Cool Crayon"/>
          <a:ea typeface="DK Cool Crayon"/>
          <a:cs typeface="DK Cool Crayon"/>
          <a:sym typeface="DK Cool Crayon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DK Cool Crayon"/>
          <a:ea typeface="DK Cool Crayon"/>
          <a:cs typeface="DK Cool Crayon"/>
          <a:sym typeface="DK Cool Crayon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DK Cool Crayon"/>
          <a:ea typeface="DK Cool Crayon"/>
          <a:cs typeface="DK Cool Crayon"/>
          <a:sym typeface="DK Cool Crayon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DK Cool Crayon"/>
          <a:ea typeface="DK Cool Crayon"/>
          <a:cs typeface="DK Cool Crayon"/>
          <a:sym typeface="DK Cool Crayon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DK Cool Crayon"/>
          <a:ea typeface="DK Cool Crayon"/>
          <a:cs typeface="DK Cool Crayon"/>
          <a:sym typeface="DK Cool Crayon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DK Cool Crayon"/>
          <a:ea typeface="DK Cool Crayon"/>
          <a:cs typeface="DK Cool Crayon"/>
          <a:sym typeface="DK Cool Crayon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hyperlink" Target="http://tivoli-ug.org/tech-zones/storage-management/b/weblog/" TargetMode="External"/><Relationship Id="rId5" Type="http://schemas.openxmlformats.org/officeDocument/2006/relationships/hyperlink" Target="http://www.tsmblog.org/" TargetMode="External"/><Relationship Id="rId6" Type="http://schemas.openxmlformats.org/officeDocument/2006/relationships/hyperlink" Target="http://www.tsmadmin.com/" TargetMode="External"/><Relationship Id="rId7" Type="http://schemas.openxmlformats.org/officeDocument/2006/relationships/hyperlink" Target="http://www.tsmguru.com/" TargetMode="External"/><Relationship Id="rId8" Type="http://schemas.openxmlformats.org/officeDocument/2006/relationships/hyperlink" Target="http://tsm62.blogspot.hu/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ogerluethy.wordpress.com/tag/tsm/" TargetMode="External"/><Relationship Id="rId3" Type="http://schemas.openxmlformats.org/officeDocument/2006/relationships/hyperlink" Target="http://www.tsmtutorials.com/" TargetMode="External"/><Relationship Id="rId4" Type="http://schemas.openxmlformats.org/officeDocument/2006/relationships/hyperlink" Target="https://www.youtube.com/playlist?list=PLVXAW_XPPZf_pUyapIZ6RZZ18DhOVFLxv" TargetMode="External"/><Relationship Id="rId5" Type="http://schemas.openxmlformats.org/officeDocument/2006/relationships/hyperlink" Target="http://vmware-tsm.blogspot.hu/" TargetMode="External"/><Relationship Id="rId6" Type="http://schemas.openxmlformats.org/officeDocument/2006/relationships/hyperlink" Target="http://jackiechen.org/tag/tsm/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en.wikipedia.org/wiki/List_of_device_bit_rates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-304.ibm.com/software/brandcatalog/ismlibrary/details?catalog.label=1TW10SM59" TargetMode="External"/><Relationship Id="rId3" Type="http://schemas.openxmlformats.org/officeDocument/2006/relationships/hyperlink" Target="http://www.toolboxfortsm.com/" TargetMode="External"/><Relationship Id="rId4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ervice.boulder.ibm.com/storage/tivoli-storage-management/" TargetMode="External"/><Relationship Id="rId3" Type="http://schemas.openxmlformats.org/officeDocument/2006/relationships/hyperlink" Target="http://www-947.ibm.com/support/entry/portal/all_download_links/tivoli/tivoli_storage_manager?productContext=-2105539168" TargetMode="External"/><Relationship Id="rId4" Type="http://schemas.openxmlformats.org/officeDocument/2006/relationships/hyperlink" Target="http://www.ibm.com/support/fixcentral/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ibm.com/developerworks/community/wikis/home?lang=en#!/wiki/Tivoli+Storage+Manager+" TargetMode="External"/><Relationship Id="rId3" Type="http://schemas.openxmlformats.org/officeDocument/2006/relationships/hyperlink" Target="https://www.ibm.com/developerworks/community/wikis/home?lang=en#!/wiki/Tivoli+Storage+Manager/page/Tivoli+Storage+Manager+for+Virtual+Environments" TargetMode="External"/><Relationship Id="rId4" Type="http://schemas.openxmlformats.org/officeDocument/2006/relationships/hyperlink" Target="https://www.ibm.com/developerworks/community/groups/service/html/communityview?communityUuid=d90c53d5-59dd-4974-9bdc-225e12c948ae" TargetMode="External"/><Relationship Id="rId5" Type="http://schemas.openxmlformats.org/officeDocument/2006/relationships/hyperlink" Target="https://www.ibm.com/developerworks/community/forums/html/forum?id=11111111-0000-0000-0000-000000000258" TargetMode="External"/><Relationship Id="rId6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people.bu.edu/rbs/ADSM.QuickFacts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adsm.org" TargetMode="External"/><Relationship Id="rId3" Type="http://schemas.openxmlformats.org/officeDocument/2006/relationships/hyperlink" Target="http://adsm.org/forum/forumdisplay.php?1-TSM-IBM-Tivoli-Storage-Manager" TargetMode="External"/><Relationship Id="rId4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930506" y="1104436"/>
            <a:ext cx="11143788" cy="4039064"/>
          </a:xfrm>
          <a:prstGeom prst="rect">
            <a:avLst/>
          </a:prstGeom>
        </p:spPr>
        <p:txBody>
          <a:bodyPr/>
          <a:lstStyle/>
          <a:p>
            <a:pPr lvl="0" defTabSz="578358">
              <a:defRPr sz="1800">
                <a:solidFill>
                  <a:srgbClr val="000000"/>
                </a:solidFill>
              </a:defRPr>
            </a:pPr>
            <a:r>
              <a:rPr b="1" sz="23265">
                <a:solidFill>
                  <a:srgbClr val="FFFFFF"/>
                </a:solidFill>
              </a:rPr>
              <a:t>H</a:t>
            </a:r>
            <a:r>
              <a:rPr b="1" sz="21780">
                <a:solidFill>
                  <a:srgbClr val="FFFFFF"/>
                </a:solidFill>
              </a:rPr>
              <a:t>u</a:t>
            </a:r>
            <a:r>
              <a:rPr b="1" sz="23265">
                <a:solidFill>
                  <a:srgbClr val="FFFFFF"/>
                </a:solidFill>
              </a:rPr>
              <a:t>TUG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03555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b="1" sz="55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500">
                <a:solidFill>
                  <a:srgbClr val="FFFFFF"/>
                </a:solidFill>
              </a:rPr>
              <a:t>“Storage”, TSM szekció</a:t>
            </a:r>
          </a:p>
        </p:txBody>
      </p:sp>
      <p:sp>
        <p:nvSpPr>
          <p:cNvPr id="34" name="Shape 34"/>
          <p:cNvSpPr/>
          <p:nvPr/>
        </p:nvSpPr>
        <p:spPr>
          <a:xfrm>
            <a:off x="4376585" y="7167033"/>
            <a:ext cx="425163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K Cool Crayon"/>
                <a:ea typeface="DK Cool Crayon"/>
                <a:cs typeface="DK Cool Crayon"/>
                <a:sym typeface="DK Cool Crayo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2014. szeptember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7502" y="3248898"/>
            <a:ext cx="1352722" cy="5951973"/>
          </a:xfrm>
          <a:prstGeom prst="rect">
            <a:avLst/>
          </a:prstGeom>
          <a:ln w="12700">
            <a:miter lim="400000"/>
          </a:ln>
          <a:effectLst>
            <a:reflection blurRad="0" stA="29930" stPos="0" endA="0" endPos="40000" dist="0" dir="5400000" fadeDir="5400000" sx="100000" sy="-100000" kx="0" ky="0" algn="bl" rotWithShape="0"/>
          </a:effectLst>
        </p:spPr>
      </p:pic>
      <p:pic>
        <p:nvPicPr>
          <p:cNvPr id="66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08101" y="4142316"/>
            <a:ext cx="1443816" cy="5046134"/>
          </a:xfrm>
          <a:prstGeom prst="rect">
            <a:avLst/>
          </a:prstGeom>
          <a:ln w="12700">
            <a:miter lim="400000"/>
          </a:ln>
          <a:effectLst>
            <a:reflection blurRad="0" stA="30397" stPos="0" endA="0" endPos="40000" dist="0" dir="5400000" fadeDir="5400000" sx="100000" sy="-100000" kx="0" ky="0" algn="bl" rotWithShape="0"/>
          </a:effectLst>
        </p:spPr>
      </p:pic>
      <p:sp>
        <p:nvSpPr>
          <p:cNvPr id="67" name="Shape 67"/>
          <p:cNvSpPr/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Blog-ok I.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356615" indent="-356615" defTabSz="455675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964">
                <a:solidFill>
                  <a:srgbClr val="FFFFFF"/>
                </a:solidFill>
              </a:rPr>
              <a:t>Tivoli-UG, TUG: </a:t>
            </a:r>
            <a:r>
              <a:rPr sz="2964" u="sng">
                <a:solidFill>
                  <a:srgbClr val="FFFFFF"/>
                </a:solidFill>
                <a:hlinkClick r:id="rId4" invalidUrl="" action="" tgtFrame="" tooltip="" history="1" highlightClick="0" endSnd="0"/>
              </a:rPr>
              <a:t>http://tivoli-ug.org/tech-zones/storage-management/b/weblog/</a:t>
            </a:r>
            <a:br>
              <a:rPr sz="2964">
                <a:solidFill>
                  <a:srgbClr val="FFFFFF"/>
                </a:solidFill>
              </a:rPr>
            </a:br>
            <a:r>
              <a:rPr sz="1950">
                <a:solidFill>
                  <a:srgbClr val="FFFFFF"/>
                </a:solidFill>
              </a:rPr>
              <a:t>2014. szeptember</a:t>
            </a:r>
            <a:endParaRPr sz="2964">
              <a:solidFill>
                <a:srgbClr val="FFFFFF"/>
              </a:solidFill>
            </a:endParaRPr>
          </a:p>
          <a:p>
            <a:pPr lvl="0" marL="356615" indent="-356615" defTabSz="455675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964">
                <a:solidFill>
                  <a:srgbClr val="FFFFFF"/>
                </a:solidFill>
              </a:rPr>
              <a:t>Tommy Hueber: </a:t>
            </a:r>
            <a:r>
              <a:rPr sz="2964" u="sng">
                <a:solidFill>
                  <a:srgbClr val="FFFFFF"/>
                </a:solidFill>
                <a:hlinkClick r:id="rId5" invalidUrl="" action="" tgtFrame="" tooltip="" history="1" highlightClick="0" endSnd="0"/>
              </a:rPr>
              <a:t>http://www.tsmblog.org/</a:t>
            </a:r>
            <a:br>
              <a:rPr sz="2964">
                <a:solidFill>
                  <a:srgbClr val="FFFFFF"/>
                </a:solidFill>
              </a:rPr>
            </a:br>
            <a:r>
              <a:rPr sz="1950">
                <a:solidFill>
                  <a:srgbClr val="FFFFFF"/>
                </a:solidFill>
              </a:rPr>
              <a:t>2014. augusztus</a:t>
            </a:r>
            <a:endParaRPr sz="2964">
              <a:solidFill>
                <a:srgbClr val="FFFFFF"/>
              </a:solidFill>
            </a:endParaRPr>
          </a:p>
          <a:p>
            <a:pPr lvl="0" marL="356615" indent="-356615" defTabSz="455675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964">
                <a:solidFill>
                  <a:srgbClr val="FFFFFF"/>
                </a:solidFill>
              </a:rPr>
              <a:t>Chad Small: </a:t>
            </a:r>
            <a:r>
              <a:rPr sz="2964" u="sng">
                <a:solidFill>
                  <a:srgbClr val="FFFFFF"/>
                </a:solidFill>
                <a:hlinkClick r:id="rId6" invalidUrl="" action="" tgtFrame="" tooltip="" history="1" highlightClick="0" endSnd="0"/>
              </a:rPr>
              <a:t>http://www.tsmadmin.com/</a:t>
            </a:r>
            <a:br>
              <a:rPr sz="2964">
                <a:solidFill>
                  <a:srgbClr val="FFFFFF"/>
                </a:solidFill>
              </a:rPr>
            </a:br>
            <a:r>
              <a:rPr sz="1950">
                <a:solidFill>
                  <a:srgbClr val="FFFFFF"/>
                </a:solidFill>
              </a:rPr>
              <a:t>2014. augusztus</a:t>
            </a:r>
            <a:endParaRPr sz="2964">
              <a:solidFill>
                <a:srgbClr val="FFFFFF"/>
              </a:solidFill>
            </a:endParaRPr>
          </a:p>
          <a:p>
            <a:pPr lvl="0" marL="356615" indent="-356615" defTabSz="455675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964" u="sng">
                <a:solidFill>
                  <a:srgbClr val="FFFFFF"/>
                </a:solidFill>
                <a:hlinkClick r:id="rId7" invalidUrl="" action="" tgtFrame="" tooltip="" history="1" highlightClick="0" endSnd="0"/>
              </a:rPr>
              <a:t>http://www.tsmguru.com/</a:t>
            </a:r>
            <a:br>
              <a:rPr sz="2964">
                <a:solidFill>
                  <a:srgbClr val="FFFFFF"/>
                </a:solidFill>
              </a:rPr>
            </a:br>
            <a:r>
              <a:rPr sz="1950">
                <a:solidFill>
                  <a:srgbClr val="FFFFFF"/>
                </a:solidFill>
              </a:rPr>
              <a:t>2013. február</a:t>
            </a:r>
            <a:endParaRPr sz="2964">
              <a:solidFill>
                <a:srgbClr val="FFFFFF"/>
              </a:solidFill>
            </a:endParaRPr>
          </a:p>
          <a:p>
            <a:pPr lvl="0" marL="356615" indent="-356615" defTabSz="455675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964" u="sng">
                <a:solidFill>
                  <a:srgbClr val="FFFFFF"/>
                </a:solidFill>
                <a:hlinkClick r:id="rId8" invalidUrl="" action="" tgtFrame="" tooltip="" history="1" highlightClick="0" endSnd="0"/>
              </a:rPr>
              <a:t>http://tsm62.blogspot.hu/</a:t>
            </a:r>
            <a:br>
              <a:rPr sz="2964">
                <a:solidFill>
                  <a:srgbClr val="FFFFFF"/>
                </a:solidFill>
              </a:rPr>
            </a:br>
            <a:r>
              <a:rPr sz="1950">
                <a:solidFill>
                  <a:srgbClr val="FFFFFF"/>
                </a:solidFill>
              </a:rPr>
              <a:t>2013. május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Blog-ok II.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803307" y="2597150"/>
            <a:ext cx="11398186" cy="6286500"/>
          </a:xfrm>
          <a:prstGeom prst="rect">
            <a:avLst/>
          </a:prstGeom>
        </p:spPr>
        <p:txBody>
          <a:bodyPr/>
          <a:lstStyle/>
          <a:p>
            <a:pPr lvl="0" marL="361188" indent="-361188" defTabSz="461518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sz="3002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https://rogerluethy.wordpress.com/tag/tsm/</a:t>
            </a:r>
            <a:br>
              <a:rPr sz="3002">
                <a:solidFill>
                  <a:srgbClr val="FFFFFF"/>
                </a:solidFill>
              </a:rPr>
            </a:br>
            <a:r>
              <a:rPr sz="1975">
                <a:solidFill>
                  <a:srgbClr val="FFFFFF"/>
                </a:solidFill>
              </a:rPr>
              <a:t>2014. szeptember</a:t>
            </a:r>
            <a:endParaRPr sz="3002">
              <a:solidFill>
                <a:srgbClr val="FFFFFF"/>
              </a:solidFill>
            </a:endParaRPr>
          </a:p>
          <a:p>
            <a:pPr lvl="0" marL="361188" indent="-361188" defTabSz="461518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sz="3002">
                <a:solidFill>
                  <a:srgbClr val="FFFFFF"/>
                </a:solidFill>
              </a:rPr>
              <a:t>Anil K Y Ommi: </a:t>
            </a:r>
            <a:r>
              <a:rPr sz="3002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http://www.tsmtutorials.com/</a:t>
            </a:r>
            <a:br>
              <a:rPr sz="3002">
                <a:solidFill>
                  <a:srgbClr val="FFFFFF"/>
                </a:solidFill>
              </a:rPr>
            </a:br>
            <a:r>
              <a:rPr sz="3002" u="sng">
                <a:solidFill>
                  <a:srgbClr val="FFFFFF"/>
                </a:solidFill>
                <a:hlinkClick r:id="rId4" invalidUrl="" action="" tgtFrame="" tooltip="" history="1" highlightClick="0" endSnd="0"/>
              </a:rPr>
              <a:t>TSM Video Tutorials</a:t>
            </a:r>
            <a:br>
              <a:rPr sz="3002">
                <a:solidFill>
                  <a:srgbClr val="FFFFFF"/>
                </a:solidFill>
              </a:rPr>
            </a:br>
            <a:r>
              <a:rPr sz="1975">
                <a:solidFill>
                  <a:srgbClr val="FFFFFF"/>
                </a:solidFill>
              </a:rPr>
              <a:t>2014. augusztus</a:t>
            </a:r>
            <a:endParaRPr sz="3002">
              <a:solidFill>
                <a:srgbClr val="FFFFFF"/>
              </a:solidFill>
            </a:endParaRPr>
          </a:p>
          <a:p>
            <a:pPr lvl="0" marL="361188" indent="-361188" defTabSz="461518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sz="3002">
                <a:solidFill>
                  <a:srgbClr val="FFFFFF"/>
                </a:solidFill>
              </a:rPr>
              <a:t>Magyar! Soltész Zoltán</a:t>
            </a:r>
            <a:br>
              <a:rPr sz="3002">
                <a:solidFill>
                  <a:srgbClr val="FFFFFF"/>
                </a:solidFill>
              </a:rPr>
            </a:br>
            <a:r>
              <a:rPr sz="3002" u="sng">
                <a:solidFill>
                  <a:srgbClr val="FFFFFF"/>
                </a:solidFill>
                <a:hlinkClick r:id="rId5" invalidUrl="" action="" tgtFrame="" tooltip="" history="1" highlightClick="0" endSnd="0"/>
              </a:rPr>
              <a:t>http://vmware-tsm.blogspot.hu/</a:t>
            </a:r>
            <a:br>
              <a:rPr sz="3002">
                <a:solidFill>
                  <a:srgbClr val="FFFFFF"/>
                </a:solidFill>
              </a:rPr>
            </a:br>
            <a:r>
              <a:rPr sz="1975">
                <a:solidFill>
                  <a:srgbClr val="FFFFFF"/>
                </a:solidFill>
              </a:rPr>
              <a:t>2013. augusztus</a:t>
            </a:r>
            <a:endParaRPr sz="3002">
              <a:solidFill>
                <a:srgbClr val="FFFFFF"/>
              </a:solidFill>
            </a:endParaRPr>
          </a:p>
          <a:p>
            <a:pPr lvl="0" marL="361188" indent="-361188" defTabSz="461518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sz="3002">
                <a:solidFill>
                  <a:srgbClr val="FFFFFF"/>
                </a:solidFill>
              </a:rPr>
              <a:t>Jackie Chen's IT Workshop </a:t>
            </a:r>
            <a:r>
              <a:rPr sz="3002" u="sng">
                <a:solidFill>
                  <a:srgbClr val="FFFFFF"/>
                </a:solidFill>
                <a:hlinkClick r:id="rId6" invalidUrl="" action="" tgtFrame="" tooltip="" history="1" highlightClick="0" endSnd="0"/>
              </a:rPr>
              <a:t>http://jackiechen.org/tag/tsm/</a:t>
            </a:r>
            <a:br>
              <a:rPr sz="3002">
                <a:solidFill>
                  <a:srgbClr val="FFFFFF"/>
                </a:solidFill>
              </a:rPr>
            </a:br>
            <a:r>
              <a:rPr sz="1975">
                <a:solidFill>
                  <a:srgbClr val="FFFFFF"/>
                </a:solidFill>
              </a:rPr>
              <a:t>2014. április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952500" y="406400"/>
            <a:ext cx="11099800" cy="8940800"/>
          </a:xfrm>
          <a:prstGeom prst="rect">
            <a:avLst/>
          </a:prstGeom>
        </p:spPr>
        <p:txBody>
          <a:bodyPr/>
          <a:lstStyle>
            <a:lvl1pPr>
              <a:defRPr sz="11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600">
                <a:solidFill>
                  <a:srgbClr val="FFFFFF"/>
                </a:solidFill>
              </a:rPr>
              <a:t>Valami kérdés?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6570">
              <a:defRPr sz="1800">
                <a:solidFill>
                  <a:srgbClr val="000000"/>
                </a:solidFill>
              </a:defRPr>
            </a:pPr>
            <a:r>
              <a:rPr b="1" sz="6800">
                <a:solidFill>
                  <a:srgbClr val="FFFFFF"/>
                </a:solidFill>
              </a:rPr>
              <a:t>Menü </a:t>
            </a:r>
            <a:r>
              <a:rPr sz="6800">
                <a:solidFill>
                  <a:srgbClr val="FFFFFF"/>
                </a:solidFill>
              </a:rPr>
              <a:t>(Akvamarin terem)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xfrm>
            <a:off x="759122" y="2597150"/>
            <a:ext cx="11486556" cy="6286500"/>
          </a:xfrm>
          <a:prstGeom prst="rect">
            <a:avLst/>
          </a:prstGeom>
        </p:spPr>
        <p:txBody>
          <a:bodyPr/>
          <a:lstStyle/>
          <a:p>
            <a:pPr lvl="0" marL="0" indent="0" defTabSz="508254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06">
                <a:ln w="3652">
                  <a:solidFill>
                    <a:srgbClr val="FFFFFF">
                      <a:alpha val="50000"/>
                    </a:srgbClr>
                  </a:solidFill>
                </a:ln>
                <a:noFill/>
              </a:rPr>
              <a:t> 9:30 - 10:00 Hasznos TSM-es linkek “10” percben</a:t>
            </a:r>
            <a:endParaRPr sz="3306">
              <a:ln w="3652">
                <a:solidFill>
                  <a:srgbClr val="FFFFFF">
                    <a:alpha val="50000"/>
                  </a:srgbClr>
                </a:solidFill>
              </a:ln>
              <a:noFill/>
            </a:endParaRPr>
          </a:p>
          <a:p>
            <a:pPr lvl="0" marL="0" indent="0" defTabSz="508254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FFFFFF"/>
                </a:solidFill>
              </a:rPr>
              <a:t>10:00 </a:t>
            </a:r>
            <a:r>
              <a:rPr b="1" sz="3306">
                <a:solidFill>
                  <a:srgbClr val="FFFFFF"/>
                </a:solidFill>
              </a:rPr>
              <a:t>-</a:t>
            </a:r>
            <a:r>
              <a:rPr sz="3306">
                <a:solidFill>
                  <a:srgbClr val="FFFFFF"/>
                </a:solidFill>
              </a:rPr>
              <a:t> 10:30 TSM kerekasztal, kötetlen beszélgetés</a:t>
            </a:r>
            <a:endParaRPr sz="3306">
              <a:solidFill>
                <a:srgbClr val="FFFFFF"/>
              </a:solidFill>
            </a:endParaRPr>
          </a:p>
          <a:p>
            <a:pPr lvl="0" marL="0" indent="0" defTabSz="508254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FFFFFF"/>
                </a:solidFill>
              </a:rPr>
              <a:t>10:30 </a:t>
            </a:r>
            <a:r>
              <a:rPr b="1" sz="3306">
                <a:solidFill>
                  <a:srgbClr val="FFFFFF"/>
                </a:solidFill>
              </a:rPr>
              <a:t>-</a:t>
            </a:r>
            <a:r>
              <a:rPr sz="3306">
                <a:solidFill>
                  <a:srgbClr val="FFFFFF"/>
                </a:solidFill>
              </a:rPr>
              <a:t> 10:50 Kávészünet </a:t>
            </a:r>
            <a:endParaRPr sz="3306">
              <a:solidFill>
                <a:srgbClr val="FFFFFF"/>
              </a:solidFill>
            </a:endParaRPr>
          </a:p>
          <a:p>
            <a:pPr lvl="0" marL="0" indent="0" defTabSz="508254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FFFFFF"/>
                </a:solidFill>
              </a:rPr>
              <a:t>10:50 </a:t>
            </a:r>
            <a:r>
              <a:rPr b="1" sz="3306">
                <a:solidFill>
                  <a:srgbClr val="FFFFFF"/>
                </a:solidFill>
              </a:rPr>
              <a:t>-</a:t>
            </a:r>
            <a:r>
              <a:rPr sz="3306">
                <a:solidFill>
                  <a:srgbClr val="FFFFFF"/>
                </a:solidFill>
              </a:rPr>
              <a:t> 11:35 Hatékony TSM üzemeltetés (Kósa Barna)</a:t>
            </a:r>
            <a:endParaRPr sz="3306">
              <a:solidFill>
                <a:srgbClr val="FFFFFF"/>
              </a:solidFill>
            </a:endParaRPr>
          </a:p>
          <a:p>
            <a:pPr lvl="0" marL="0" indent="0" defTabSz="508254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FFFFFF"/>
                </a:solidFill>
              </a:rPr>
              <a:t>11:35 </a:t>
            </a:r>
            <a:r>
              <a:rPr b="1" sz="3306">
                <a:solidFill>
                  <a:srgbClr val="FFFFFF"/>
                </a:solidFill>
              </a:rPr>
              <a:t>-</a:t>
            </a:r>
            <a:r>
              <a:rPr sz="3306">
                <a:solidFill>
                  <a:srgbClr val="FFFFFF"/>
                </a:solidFill>
              </a:rPr>
              <a:t> 12:20 TSM v7.1.1 (Paul Weston)</a:t>
            </a:r>
            <a:endParaRPr sz="3306">
              <a:solidFill>
                <a:srgbClr val="FFFFFF"/>
              </a:solidFill>
            </a:endParaRPr>
          </a:p>
          <a:p>
            <a:pPr lvl="0" marL="0" indent="0" defTabSz="508254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FFFFFF"/>
                </a:solidFill>
              </a:rPr>
              <a:t>12:20 </a:t>
            </a:r>
            <a:r>
              <a:rPr b="1" sz="3306">
                <a:solidFill>
                  <a:srgbClr val="FFFFFF"/>
                </a:solidFill>
              </a:rPr>
              <a:t>-</a:t>
            </a:r>
            <a:r>
              <a:rPr sz="3306">
                <a:solidFill>
                  <a:srgbClr val="FFFFFF"/>
                </a:solidFill>
              </a:rPr>
              <a:t> 13:20 Ebéd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b="1" sz="6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0">
                <a:solidFill>
                  <a:srgbClr val="FFFFFF"/>
                </a:solidFill>
              </a:rPr>
              <a:t>TSM kerekasztal, kötetlen beszélgetés !!!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10895" indent="-310895" defTabSz="397256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84">
                <a:solidFill>
                  <a:srgbClr val="FFFFFF"/>
                </a:solidFill>
              </a:rPr>
              <a:t>TDP</a:t>
            </a:r>
            <a:br>
              <a:rPr sz="2584">
                <a:solidFill>
                  <a:srgbClr val="FFFFFF"/>
                </a:solidFill>
              </a:rPr>
            </a:br>
            <a:r>
              <a:rPr sz="2584">
                <a:solidFill>
                  <a:srgbClr val="FFFFFF"/>
                </a:solidFill>
              </a:rPr>
              <a:t>Oracle, MS Exchange, MS SQL, MS SharePoint(DocAVE), Lotus Domino, VMware, SAP</a:t>
            </a:r>
            <a:endParaRPr sz="2584">
              <a:solidFill>
                <a:srgbClr val="FFFFFF"/>
              </a:solidFill>
            </a:endParaRPr>
          </a:p>
          <a:p>
            <a:pPr lvl="0" marL="310895" indent="-310895" defTabSz="397256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84">
                <a:solidFill>
                  <a:srgbClr val="FFFFFF"/>
                </a:solidFill>
              </a:rPr>
              <a:t>VSS/Snapshot</a:t>
            </a:r>
            <a:endParaRPr sz="2584">
              <a:solidFill>
                <a:srgbClr val="FFFFFF"/>
              </a:solidFill>
            </a:endParaRPr>
          </a:p>
          <a:p>
            <a:pPr lvl="0" marL="310895" indent="-310895" defTabSz="397256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84">
                <a:solidFill>
                  <a:srgbClr val="FFFFFF"/>
                </a:solidFill>
              </a:rPr>
              <a:t>Space Management, HSM (Windows, UNIX)</a:t>
            </a:r>
            <a:endParaRPr sz="2584">
              <a:solidFill>
                <a:srgbClr val="FFFFFF"/>
              </a:solidFill>
            </a:endParaRPr>
          </a:p>
          <a:p>
            <a:pPr lvl="0" marL="310895" indent="-310895" defTabSz="397256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84">
                <a:solidFill>
                  <a:srgbClr val="FFFFFF"/>
                </a:solidFill>
              </a:rPr>
              <a:t>Tivoli Storage FlashCopy Manager</a:t>
            </a:r>
            <a:endParaRPr sz="2584">
              <a:solidFill>
                <a:srgbClr val="FFFFFF"/>
              </a:solidFill>
            </a:endParaRPr>
          </a:p>
          <a:p>
            <a:pPr lvl="0" marL="310895" indent="-310895" defTabSz="397256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84">
                <a:solidFill>
                  <a:srgbClr val="FFFFFF"/>
                </a:solidFill>
              </a:rPr>
              <a:t>Undocumented commands</a:t>
            </a:r>
            <a:endParaRPr sz="2584">
              <a:solidFill>
                <a:srgbClr val="FFFFFF"/>
              </a:solidFill>
            </a:endParaRPr>
          </a:p>
          <a:p>
            <a:pPr lvl="0" marL="310895" indent="-310895" defTabSz="397256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84">
                <a:solidFill>
                  <a:srgbClr val="FFFFFF"/>
                </a:solidFill>
              </a:rPr>
              <a:t>Trace client/server</a:t>
            </a:r>
            <a:endParaRPr sz="2584">
              <a:solidFill>
                <a:srgbClr val="FFFFFF"/>
              </a:solidFill>
            </a:endParaRPr>
          </a:p>
          <a:p>
            <a:pPr lvl="0" marL="310895" indent="-310895" defTabSz="397256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84">
                <a:solidFill>
                  <a:srgbClr val="FFFFFF"/>
                </a:solidFill>
              </a:rPr>
              <a:t>DRM, BRM, …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b="1" sz="6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0">
                <a:solidFill>
                  <a:srgbClr val="FFFFFF"/>
                </a:solidFill>
              </a:rPr>
              <a:t>TSM kerekasztal, kötetlen beszélgetés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xfrm>
            <a:off x="952500" y="2590800"/>
            <a:ext cx="11099800" cy="105800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sebességverseny</a:t>
            </a:r>
          </a:p>
        </p:txBody>
      </p:sp>
      <p:sp>
        <p:nvSpPr>
          <p:cNvPr id="83" name="Shape 83"/>
          <p:cNvSpPr/>
          <p:nvPr/>
        </p:nvSpPr>
        <p:spPr>
          <a:xfrm>
            <a:off x="417200" y="3712302"/>
            <a:ext cx="12170400" cy="528320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424242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>
            <a:spAutoFit/>
          </a:bodyPr>
          <a:lstStyle/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------------------- -------- ------- ------------------- ------ ------- ---- -------- ---- ---- -- ---</a:t>
            </a:r>
            <a:endParaRPr b="1"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Start                    End #Proc   Node                #E/A/F  #Bytes Time    Speed Idle MedW P  Suc</a:t>
            </a:r>
            <a:endParaRPr b="1"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------------------- -------- ------- ------------------- ------ ------- ---- -------- ---- ---- -- ---</a:t>
            </a:r>
            <a:endParaRPr b="1"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xxxx-xx-xx xx:xx:xx xx:xx:xx xxxxxxx xxxxxxxxxxxxxxxxxxx x/x/x   xxxxxx xxxx xxxxxxxx xxxx xxxx xx xxx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xxxx-xx-xx xx:xx:xx xx:xx:xx xxxxxxx xxxxxxxxxxxxxxxxxxx x/x/x   xxxxxx xxxx xxxxxxxx xxxx xxxx xx xxx 2014-09-07 05:15:47 06:02:11 3696082 XXXX_ORA (XXXXORAX) 0/1/0   712 GB 46 M </a:t>
            </a:r>
            <a:r>
              <a:rPr b="1"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262</a:t>
            </a: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 MB/s 12 M  0 s 1  YES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xxxx-xx-xx xx:xx:xx xx:xx:xx xxxxxxx xxxxxxxxxxxxxxxxxxx x/x/x   xxxxxx xxxx xxxxxxxx xxxx xxxx xx xxx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xxxx-xx-xx xx:xx:xx xx:xx:xx xxxxxxx xxxxxxxxxxxxxxxxxxx x/x/x   xxxxxx xxxx xxxxxxxx xxxx xxxx xx xxx 2014-09-08 16:09:43 17:09:21 3726131 XXXX_ORA (XXXXORAX) 0/1/0   711 GB 60 M </a:t>
            </a:r>
            <a:r>
              <a:rPr b="1"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203</a:t>
            </a: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 MB/s 15 M  0 s 1  YES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xxxx-xx-xx xx:xx:xx xx:xx:xx xxxxxxx xxxxxxxxxxxxxxxxxxx x/x/x   xxxxxx xxxx xxxxxxxx xxxx xxxx xx xxx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2014-09-11 03:03:31 03:59:50 3775752 XXXX_ORA (XXXXORAX) 0/1/0   719 GB 56 M </a:t>
            </a:r>
            <a:r>
              <a:rPr b="1"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218</a:t>
            </a: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 MB/s 15 M  0 s 1  YES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xxxx-xx-xx xx:xx:xx xx:xx:xx xxxxxxx xxxxxxxxxxxxxxxxxxx x/x/x   xxxxxx xxxx xxxxxxxx xxxx xxxx xx xxx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</a:p>
        </p:txBody>
      </p:sp>
      <p:pic>
        <p:nvPicPr>
          <p:cNvPr id="84" name="pasted-imag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9793816" y="1527902"/>
            <a:ext cx="2613158" cy="21210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Speed II.</a:t>
            </a:r>
          </a:p>
        </p:txBody>
      </p:sp>
      <p:pic>
        <p:nvPicPr>
          <p:cNvPr id="8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5682" y="2331802"/>
            <a:ext cx="9397773" cy="6817196"/>
          </a:xfrm>
          <a:prstGeom prst="rect">
            <a:avLst/>
          </a:prstGeom>
          <a:ln w="12700">
            <a:miter lim="400000"/>
          </a:ln>
          <a:effectLst>
            <a:reflection blurRad="0" stA="29072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Speed III.</a:t>
            </a:r>
          </a:p>
        </p:txBody>
      </p:sp>
      <p:pic>
        <p:nvPicPr>
          <p:cNvPr id="90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0976" y="2962580"/>
            <a:ext cx="9962848" cy="63228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Sebesség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24611" indent="-324611" defTabSz="414781">
              <a:spcBef>
                <a:spcPts val="2900"/>
              </a:spcBef>
              <a:defRPr sz="1800">
                <a:solidFill>
                  <a:srgbClr val="000000"/>
                </a:solidFill>
              </a:defRPr>
            </a:pPr>
            <a:r>
              <a:rPr sz="2698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http://en.wikipedia.org/wiki/List_of_device_bit_rates</a:t>
            </a:r>
            <a:endParaRPr sz="2698">
              <a:solidFill>
                <a:srgbClr val="FFFFFF"/>
              </a:solidFill>
            </a:endParaRPr>
          </a:p>
          <a:p>
            <a:pPr lvl="0" marL="324611" indent="-324611" defTabSz="414781">
              <a:spcBef>
                <a:spcPts val="2900"/>
              </a:spcBef>
              <a:defRPr sz="1800">
                <a:solidFill>
                  <a:srgbClr val="000000"/>
                </a:solidFill>
              </a:defRPr>
            </a:pPr>
            <a:r>
              <a:rPr sz="2698">
                <a:solidFill>
                  <a:srgbClr val="FFFFFF"/>
                </a:solidFill>
              </a:rPr>
              <a:t>TS1140 (3592)</a:t>
            </a:r>
            <a:br>
              <a:rPr sz="2698">
                <a:solidFill>
                  <a:srgbClr val="FFFFFF"/>
                </a:solidFill>
              </a:rPr>
            </a:br>
            <a:r>
              <a:rPr sz="2698">
                <a:solidFill>
                  <a:srgbClr val="FFFFFF"/>
                </a:solidFill>
              </a:rPr>
              <a:t>Native sustained data rate (uncompressed) 250 MBps Burst data rate 800 MBps </a:t>
            </a:r>
            <a:br>
              <a:rPr sz="2698">
                <a:solidFill>
                  <a:srgbClr val="FFFFFF"/>
                </a:solidFill>
              </a:rPr>
            </a:br>
            <a:r>
              <a:rPr sz="2698">
                <a:solidFill>
                  <a:srgbClr val="FFFFFF"/>
                </a:solidFill>
              </a:rPr>
              <a:t>Adaptive instantaneous data rates	13 speeds, from 76 MBps to 251 MBps, for 3592 JC/JK/JY cartridges initialized in Gen 4 format</a:t>
            </a:r>
            <a:endParaRPr sz="2698">
              <a:solidFill>
                <a:srgbClr val="FFFFFF"/>
              </a:solidFill>
            </a:endParaRPr>
          </a:p>
          <a:p>
            <a:pPr lvl="0" marL="324611" indent="-324611" defTabSz="414781">
              <a:spcBef>
                <a:spcPts val="2900"/>
              </a:spcBef>
              <a:defRPr sz="1800">
                <a:solidFill>
                  <a:srgbClr val="000000"/>
                </a:solidFill>
              </a:defRPr>
            </a:pPr>
            <a:r>
              <a:rPr sz="2698">
                <a:solidFill>
                  <a:srgbClr val="FFFFFF"/>
                </a:solidFill>
              </a:rPr>
              <a:t>TS1060</a:t>
            </a:r>
            <a:br>
              <a:rPr sz="2698">
                <a:solidFill>
                  <a:srgbClr val="FFFFFF"/>
                </a:solidFill>
              </a:rPr>
            </a:br>
            <a:r>
              <a:rPr sz="2698">
                <a:solidFill>
                  <a:srgbClr val="FFFFFF"/>
                </a:solidFill>
              </a:rPr>
              <a:t>Native data transfer rate 160 MBps; 576 GB/hour</a:t>
            </a:r>
            <a:br>
              <a:rPr sz="2698">
                <a:solidFill>
                  <a:srgbClr val="FFFFFF"/>
                </a:solidFill>
              </a:rPr>
            </a:br>
            <a:r>
              <a:rPr sz="2698">
                <a:solidFill>
                  <a:srgbClr val="FFFFFF"/>
                </a:solidFill>
              </a:rPr>
              <a:t>Dynamic speed matching at one of fourteen speeds: 160.0, 150.8, 141.5, 132.3, 123.1, 113.8, 104.6, 95.4, 86.2, 76.9, 67.7, 58.5, 49.2 or 40.0 MB/s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b="1" sz="6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0">
                <a:solidFill>
                  <a:srgbClr val="FFFFFF"/>
                </a:solidFill>
              </a:rPr>
              <a:t>TSM kerekasztal, kötetlen beszélgetés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10895" indent="-310895" defTabSz="397256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84">
                <a:solidFill>
                  <a:srgbClr val="FFFFFF"/>
                </a:solidFill>
              </a:rPr>
              <a:t>TDP</a:t>
            </a:r>
            <a:br>
              <a:rPr sz="2584">
                <a:solidFill>
                  <a:srgbClr val="FFFFFF"/>
                </a:solidFill>
              </a:rPr>
            </a:br>
            <a:r>
              <a:rPr sz="2584">
                <a:solidFill>
                  <a:srgbClr val="FFFFFF"/>
                </a:solidFill>
              </a:rPr>
              <a:t>Oracle, MS Exchange, MS SQL, MS SharePoint(DocAVE), Lotus Domino, VMware, SAP</a:t>
            </a:r>
            <a:endParaRPr sz="2584">
              <a:solidFill>
                <a:srgbClr val="FFFFFF"/>
              </a:solidFill>
            </a:endParaRPr>
          </a:p>
          <a:p>
            <a:pPr lvl="0" marL="310895" indent="-310895" defTabSz="397256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84">
                <a:solidFill>
                  <a:srgbClr val="FFFFFF"/>
                </a:solidFill>
              </a:rPr>
              <a:t>VSS/Snapshot</a:t>
            </a:r>
            <a:endParaRPr sz="2584">
              <a:solidFill>
                <a:srgbClr val="FFFFFF"/>
              </a:solidFill>
            </a:endParaRPr>
          </a:p>
          <a:p>
            <a:pPr lvl="0" marL="310895" indent="-310895" defTabSz="397256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84">
                <a:solidFill>
                  <a:srgbClr val="FFFFFF"/>
                </a:solidFill>
              </a:rPr>
              <a:t>Space Management, HSM (Windows, UNIX)</a:t>
            </a:r>
            <a:endParaRPr sz="2584">
              <a:solidFill>
                <a:srgbClr val="FFFFFF"/>
              </a:solidFill>
            </a:endParaRPr>
          </a:p>
          <a:p>
            <a:pPr lvl="0" marL="310895" indent="-310895" defTabSz="397256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84">
                <a:solidFill>
                  <a:srgbClr val="FFFFFF"/>
                </a:solidFill>
              </a:rPr>
              <a:t>Tivoli Storage FlashCopy Manager</a:t>
            </a:r>
            <a:endParaRPr sz="2584">
              <a:solidFill>
                <a:srgbClr val="FFFFFF"/>
              </a:solidFill>
            </a:endParaRPr>
          </a:p>
          <a:p>
            <a:pPr lvl="0" marL="310895" indent="-310895" defTabSz="397256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84">
                <a:solidFill>
                  <a:srgbClr val="FFFFFF"/>
                </a:solidFill>
              </a:rPr>
              <a:t>Undocumented commands</a:t>
            </a:r>
            <a:endParaRPr sz="2584">
              <a:solidFill>
                <a:srgbClr val="FFFFFF"/>
              </a:solidFill>
            </a:endParaRPr>
          </a:p>
          <a:p>
            <a:pPr lvl="0" marL="310895" indent="-310895" defTabSz="397256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84">
                <a:solidFill>
                  <a:srgbClr val="FFFFFF"/>
                </a:solidFill>
              </a:rPr>
              <a:t>Trace client/server</a:t>
            </a:r>
            <a:endParaRPr sz="2584">
              <a:solidFill>
                <a:srgbClr val="FFFFFF"/>
              </a:solidFill>
            </a:endParaRPr>
          </a:p>
          <a:p>
            <a:pPr lvl="0" marL="310895" indent="-310895" defTabSz="397256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84">
                <a:solidFill>
                  <a:srgbClr val="FFFFFF"/>
                </a:solidFill>
              </a:rPr>
              <a:t>DRM, BRM, …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6570">
              <a:defRPr sz="1800">
                <a:solidFill>
                  <a:srgbClr val="000000"/>
                </a:solidFill>
              </a:defRPr>
            </a:pPr>
            <a:r>
              <a:rPr b="1" sz="6800">
                <a:solidFill>
                  <a:srgbClr val="FFFFFF"/>
                </a:solidFill>
              </a:rPr>
              <a:t>Menü </a:t>
            </a:r>
            <a:r>
              <a:rPr sz="6800">
                <a:solidFill>
                  <a:srgbClr val="FFFFFF"/>
                </a:solidFill>
              </a:rPr>
              <a:t>(Akvamarin terem)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759122" y="2597150"/>
            <a:ext cx="11486556" cy="6286500"/>
          </a:xfrm>
          <a:prstGeom prst="rect">
            <a:avLst/>
          </a:prstGeom>
        </p:spPr>
        <p:txBody>
          <a:bodyPr/>
          <a:lstStyle/>
          <a:p>
            <a:pPr lvl="0" marL="0" indent="0" defTabSz="508254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FFFFFF"/>
                </a:solidFill>
              </a:rPr>
              <a:t> 9:30 - 10:00 Hasznos TSM-es linkek “10” percben</a:t>
            </a:r>
            <a:endParaRPr sz="3306">
              <a:solidFill>
                <a:srgbClr val="FFFFFF"/>
              </a:solidFill>
            </a:endParaRPr>
          </a:p>
          <a:p>
            <a:pPr lvl="0" marL="0" indent="0" defTabSz="508254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FFFFFF"/>
                </a:solidFill>
              </a:rPr>
              <a:t>10:00 </a:t>
            </a:r>
            <a:r>
              <a:rPr b="1" sz="3306">
                <a:solidFill>
                  <a:srgbClr val="FFFFFF"/>
                </a:solidFill>
              </a:rPr>
              <a:t>-</a:t>
            </a:r>
            <a:r>
              <a:rPr sz="3306">
                <a:solidFill>
                  <a:srgbClr val="FFFFFF"/>
                </a:solidFill>
              </a:rPr>
              <a:t> 10:30 TSM kerekasztal, kötetlen beszélgetés</a:t>
            </a:r>
            <a:endParaRPr sz="3306">
              <a:solidFill>
                <a:srgbClr val="FFFFFF"/>
              </a:solidFill>
            </a:endParaRPr>
          </a:p>
          <a:p>
            <a:pPr lvl="0" marL="0" indent="0" defTabSz="508254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FFFFFF"/>
                </a:solidFill>
              </a:rPr>
              <a:t>10:30 </a:t>
            </a:r>
            <a:r>
              <a:rPr b="1" sz="3306">
                <a:solidFill>
                  <a:srgbClr val="FFFFFF"/>
                </a:solidFill>
              </a:rPr>
              <a:t>-</a:t>
            </a:r>
            <a:r>
              <a:rPr sz="3306">
                <a:solidFill>
                  <a:srgbClr val="FFFFFF"/>
                </a:solidFill>
              </a:rPr>
              <a:t> 10:50 Kávészünet </a:t>
            </a:r>
            <a:endParaRPr sz="3306">
              <a:solidFill>
                <a:srgbClr val="FFFFFF"/>
              </a:solidFill>
            </a:endParaRPr>
          </a:p>
          <a:p>
            <a:pPr lvl="0" marL="0" indent="0" defTabSz="508254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FFFFFF"/>
                </a:solidFill>
              </a:rPr>
              <a:t>10:50 </a:t>
            </a:r>
            <a:r>
              <a:rPr b="1" sz="3306">
                <a:solidFill>
                  <a:srgbClr val="FFFFFF"/>
                </a:solidFill>
              </a:rPr>
              <a:t>-</a:t>
            </a:r>
            <a:r>
              <a:rPr sz="3306">
                <a:solidFill>
                  <a:srgbClr val="FFFFFF"/>
                </a:solidFill>
              </a:rPr>
              <a:t> 11:35 Hatékony TSM üzemeltetés (Kósa Barna)</a:t>
            </a:r>
            <a:endParaRPr sz="3306">
              <a:solidFill>
                <a:srgbClr val="FFFFFF"/>
              </a:solidFill>
            </a:endParaRPr>
          </a:p>
          <a:p>
            <a:pPr lvl="0" marL="0" indent="0" defTabSz="508254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FFFFFF"/>
                </a:solidFill>
              </a:rPr>
              <a:t> 11:35 </a:t>
            </a:r>
            <a:r>
              <a:rPr b="1" sz="3306">
                <a:solidFill>
                  <a:srgbClr val="FFFFFF"/>
                </a:solidFill>
              </a:rPr>
              <a:t>-</a:t>
            </a:r>
            <a:r>
              <a:rPr sz="3306">
                <a:solidFill>
                  <a:srgbClr val="FFFFFF"/>
                </a:solidFill>
              </a:rPr>
              <a:t> 12:20 TSM v7.1.1 (Paul Weston)</a:t>
            </a:r>
            <a:endParaRPr sz="3306">
              <a:solidFill>
                <a:srgbClr val="FFFFFF"/>
              </a:solidFill>
            </a:endParaRPr>
          </a:p>
          <a:p>
            <a:pPr lvl="0" marL="0" indent="0" defTabSz="508254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FFFFFF"/>
                </a:solidFill>
              </a:rPr>
              <a:t>12:20 </a:t>
            </a:r>
            <a:r>
              <a:rPr b="1" sz="3306">
                <a:solidFill>
                  <a:srgbClr val="FFFFFF"/>
                </a:solidFill>
              </a:rPr>
              <a:t>-</a:t>
            </a:r>
            <a:r>
              <a:rPr sz="3306">
                <a:solidFill>
                  <a:srgbClr val="FFFFFF"/>
                </a:solidFill>
              </a:rPr>
              <a:t> 13:20 Ebéd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6570">
              <a:defRPr sz="1800">
                <a:solidFill>
                  <a:srgbClr val="000000"/>
                </a:solidFill>
              </a:defRPr>
            </a:pPr>
            <a:r>
              <a:rPr b="1" sz="6800">
                <a:solidFill>
                  <a:srgbClr val="FFFFFF"/>
                </a:solidFill>
              </a:rPr>
              <a:t>Menü </a:t>
            </a:r>
            <a:r>
              <a:rPr sz="6800">
                <a:solidFill>
                  <a:srgbClr val="FFFFFF"/>
                </a:solidFill>
              </a:rPr>
              <a:t>(Akvamarin terem)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xfrm>
            <a:off x="759122" y="2597150"/>
            <a:ext cx="11486556" cy="6286500"/>
          </a:xfrm>
          <a:prstGeom prst="rect">
            <a:avLst/>
          </a:prstGeom>
        </p:spPr>
        <p:txBody>
          <a:bodyPr/>
          <a:lstStyle/>
          <a:p>
            <a:pPr lvl="0" marL="0" indent="0" defTabSz="508254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06">
                <a:ln w="3652">
                  <a:solidFill>
                    <a:srgbClr val="FFFFFF">
                      <a:alpha val="50000"/>
                    </a:srgbClr>
                  </a:solidFill>
                </a:ln>
                <a:noFill/>
              </a:rPr>
              <a:t> 9:30 - 10:00 Hasznos TSM-es linkek “10” percben</a:t>
            </a:r>
            <a:endParaRPr sz="3306">
              <a:ln w="3652">
                <a:solidFill>
                  <a:srgbClr val="FFFFFF">
                    <a:alpha val="50000"/>
                  </a:srgbClr>
                </a:solidFill>
              </a:ln>
              <a:noFill/>
            </a:endParaRPr>
          </a:p>
          <a:p>
            <a:pPr lvl="0" marL="0" indent="0" defTabSz="508254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06">
                <a:ln w="3652">
                  <a:solidFill>
                    <a:srgbClr val="FFFFFF">
                      <a:alpha val="50000"/>
                    </a:srgbClr>
                  </a:solidFill>
                </a:ln>
                <a:noFill/>
              </a:rPr>
              <a:t>10:00 </a:t>
            </a:r>
            <a:r>
              <a:rPr b="1" sz="3306">
                <a:ln w="3652">
                  <a:solidFill>
                    <a:srgbClr val="FFFFFF">
                      <a:alpha val="50000"/>
                    </a:srgbClr>
                  </a:solidFill>
                </a:ln>
                <a:noFill/>
              </a:rPr>
              <a:t>-</a:t>
            </a:r>
            <a:r>
              <a:rPr sz="3306">
                <a:ln w="3652">
                  <a:solidFill>
                    <a:srgbClr val="FFFFFF">
                      <a:alpha val="50000"/>
                    </a:srgbClr>
                  </a:solidFill>
                </a:ln>
                <a:noFill/>
              </a:rPr>
              <a:t> 10:30 TSM kerekasztal, kötetlen beszélgetés</a:t>
            </a:r>
            <a:endParaRPr sz="3306">
              <a:ln w="3652">
                <a:solidFill>
                  <a:srgbClr val="FFFFFF">
                    <a:alpha val="50000"/>
                  </a:srgbClr>
                </a:solidFill>
              </a:ln>
              <a:noFill/>
            </a:endParaRPr>
          </a:p>
          <a:p>
            <a:pPr lvl="0" marL="0" indent="0" defTabSz="508254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FFFFFF"/>
                </a:solidFill>
              </a:rPr>
              <a:t>10:30 </a:t>
            </a:r>
            <a:r>
              <a:rPr b="1" sz="3306">
                <a:solidFill>
                  <a:srgbClr val="FFFFFF"/>
                </a:solidFill>
              </a:rPr>
              <a:t>-</a:t>
            </a:r>
            <a:r>
              <a:rPr sz="3306">
                <a:solidFill>
                  <a:srgbClr val="FFFFFF"/>
                </a:solidFill>
              </a:rPr>
              <a:t> 10:50 Kávészünet </a:t>
            </a:r>
            <a:endParaRPr sz="3306">
              <a:solidFill>
                <a:srgbClr val="FFFFFF"/>
              </a:solidFill>
            </a:endParaRPr>
          </a:p>
          <a:p>
            <a:pPr lvl="0" marL="0" indent="0" defTabSz="508254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FFFFFF"/>
                </a:solidFill>
              </a:rPr>
              <a:t>10:50 </a:t>
            </a:r>
            <a:r>
              <a:rPr b="1" sz="3306">
                <a:solidFill>
                  <a:srgbClr val="FFFFFF"/>
                </a:solidFill>
              </a:rPr>
              <a:t>-</a:t>
            </a:r>
            <a:r>
              <a:rPr sz="3306">
                <a:solidFill>
                  <a:srgbClr val="FFFFFF"/>
                </a:solidFill>
              </a:rPr>
              <a:t> 11:35 Hatékony TSM üzemeltetés (Kósa Barna)</a:t>
            </a:r>
            <a:endParaRPr sz="3306">
              <a:solidFill>
                <a:srgbClr val="FFFFFF"/>
              </a:solidFill>
            </a:endParaRPr>
          </a:p>
          <a:p>
            <a:pPr lvl="0" marL="0" indent="0" defTabSz="508254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FFFFFF"/>
                </a:solidFill>
              </a:rPr>
              <a:t>11:35 </a:t>
            </a:r>
            <a:r>
              <a:rPr b="1" sz="3306">
                <a:solidFill>
                  <a:srgbClr val="FFFFFF"/>
                </a:solidFill>
              </a:rPr>
              <a:t>-</a:t>
            </a:r>
            <a:r>
              <a:rPr sz="3306">
                <a:solidFill>
                  <a:srgbClr val="FFFFFF"/>
                </a:solidFill>
              </a:rPr>
              <a:t> 12:20 TSM v7.1.1 (Paul Weston)</a:t>
            </a:r>
            <a:endParaRPr sz="3306">
              <a:solidFill>
                <a:srgbClr val="FFFFFF"/>
              </a:solidFill>
            </a:endParaRPr>
          </a:p>
          <a:p>
            <a:pPr lvl="0" marL="0" indent="0" defTabSz="508254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FFFFFF"/>
                </a:solidFill>
              </a:rPr>
              <a:t>12:20 </a:t>
            </a:r>
            <a:r>
              <a:rPr b="1" sz="3306">
                <a:solidFill>
                  <a:srgbClr val="FFFFFF"/>
                </a:solidFill>
              </a:rPr>
              <a:t>-</a:t>
            </a:r>
            <a:r>
              <a:rPr sz="3306">
                <a:solidFill>
                  <a:srgbClr val="FFFFFF"/>
                </a:solidFill>
              </a:rPr>
              <a:t> 13:20 Ebéd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Integration Toolbox for IBM Tivoli Storage Manager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581421" y="4011777"/>
            <a:ext cx="7653868" cy="3444546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IBM Integrated Service Management Library</a:t>
            </a:r>
            <a:br>
              <a:rPr sz="3800">
                <a:solidFill>
                  <a:srgbClr val="FFFFFF"/>
                </a:solidFill>
              </a:rPr>
            </a:br>
            <a:r>
              <a:rPr sz="1700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http://www-304.ibm.com/software/brandcatalog/ismlibrary/details?catalog.label=1TW10SM59</a:t>
            </a:r>
            <a:endParaRPr sz="3800">
              <a:solidFill>
                <a:srgbClr val="FFFFFF"/>
              </a:solidFill>
            </a:endParaRPr>
          </a:p>
          <a:p>
            <a:pPr lvl="0" marL="457200" indent="-457200">
              <a:defRPr sz="1800">
                <a:solidFill>
                  <a:srgbClr val="000000"/>
                </a:solidFill>
              </a:defRPr>
            </a:pPr>
            <a:r>
              <a:rPr sz="3500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http://www.toolboxfortsm.com/</a:t>
            </a:r>
          </a:p>
        </p:txBody>
      </p:sp>
      <p:pic>
        <p:nvPicPr>
          <p:cNvPr id="41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83600" y="2808898"/>
            <a:ext cx="3900203" cy="5850304"/>
          </a:xfrm>
          <a:prstGeom prst="rect">
            <a:avLst/>
          </a:prstGeom>
          <a:ln w="25400">
            <a:miter lim="400000"/>
          </a:ln>
          <a:effectLst>
            <a:reflection blurRad="0" stA="30078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38150">
              <a:defRPr sz="1800">
                <a:solidFill>
                  <a:srgbClr val="000000"/>
                </a:solidFill>
              </a:defRPr>
            </a:pPr>
            <a:r>
              <a:rPr b="1" sz="6000">
                <a:solidFill>
                  <a:srgbClr val="FFFFFF"/>
                </a:solidFill>
              </a:rPr>
              <a:t>Hasznos TSM-es linkek </a:t>
            </a:r>
            <a:endParaRPr b="1" sz="6000">
              <a:solidFill>
                <a:srgbClr val="FFFFFF"/>
              </a:solidFill>
            </a:endParaRPr>
          </a:p>
          <a:p>
            <a:pPr lvl="0" defTabSz="438150">
              <a:defRPr sz="1800">
                <a:solidFill>
                  <a:srgbClr val="000000"/>
                </a:solidFill>
              </a:defRPr>
            </a:pPr>
            <a:r>
              <a:rPr b="1" sz="6000">
                <a:solidFill>
                  <a:srgbClr val="FFFFFF"/>
                </a:solidFill>
              </a:rPr>
              <a:t>10 percben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34340" indent="-434340" defTabSz="554990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609">
                <a:solidFill>
                  <a:srgbClr val="FFFFFF"/>
                </a:solidFill>
              </a:rPr>
              <a:t>Letöltések</a:t>
            </a:r>
            <a:endParaRPr sz="3609">
              <a:solidFill>
                <a:srgbClr val="FFFFFF"/>
              </a:solidFill>
            </a:endParaRPr>
          </a:p>
          <a:p>
            <a:pPr lvl="0" marL="434340" indent="-434340" defTabSz="554990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609">
                <a:solidFill>
                  <a:srgbClr val="FFFFFF"/>
                </a:solidFill>
              </a:rPr>
              <a:t>IBM-es hírlevlél</a:t>
            </a:r>
            <a:endParaRPr sz="3609">
              <a:solidFill>
                <a:srgbClr val="FFFFFF"/>
              </a:solidFill>
            </a:endParaRPr>
          </a:p>
          <a:p>
            <a:pPr lvl="0" marL="434340" indent="-434340" defTabSz="554990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609">
                <a:solidFill>
                  <a:srgbClr val="FFFFFF"/>
                </a:solidFill>
              </a:rPr>
              <a:t>IBM developerWorks</a:t>
            </a:r>
            <a:endParaRPr sz="3609">
              <a:solidFill>
                <a:srgbClr val="FFFFFF"/>
              </a:solidFill>
            </a:endParaRPr>
          </a:p>
          <a:p>
            <a:pPr lvl="0" marL="434340" indent="-434340" defTabSz="554990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609">
                <a:solidFill>
                  <a:srgbClr val="FFFFFF"/>
                </a:solidFill>
              </a:rPr>
              <a:t>TSM FAQ (Boston University)</a:t>
            </a:r>
            <a:endParaRPr sz="3609">
              <a:solidFill>
                <a:srgbClr val="FFFFFF"/>
              </a:solidFill>
            </a:endParaRPr>
          </a:p>
          <a:p>
            <a:pPr lvl="0" marL="434340" indent="-434340" defTabSz="554990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609">
                <a:solidFill>
                  <a:srgbClr val="FFFFFF"/>
                </a:solidFill>
              </a:rPr>
              <a:t>Fórum (adsm.org)</a:t>
            </a:r>
            <a:endParaRPr sz="3609">
              <a:solidFill>
                <a:srgbClr val="FFFFFF"/>
              </a:solidFill>
            </a:endParaRPr>
          </a:p>
          <a:p>
            <a:pPr lvl="0" marL="434340" indent="-434340" defTabSz="554990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609">
                <a:solidFill>
                  <a:srgbClr val="FFFFFF"/>
                </a:solidFill>
              </a:rPr>
              <a:t>Blog-ok…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8000">
                <a:solidFill>
                  <a:srgbClr val="FFFFFF"/>
                </a:solidFill>
              </a:rPr>
              <a:t>Letöltések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IBM </a:t>
            </a:r>
            <a:r>
              <a:rPr b="1" sz="3800">
                <a:solidFill>
                  <a:srgbClr val="FFFFFF"/>
                </a:solidFill>
              </a:rPr>
              <a:t>HTTP:</a:t>
            </a:r>
            <a:r>
              <a:rPr sz="3800">
                <a:solidFill>
                  <a:srgbClr val="FFFFFF"/>
                </a:solidFill>
              </a:rPr>
              <a:t> </a:t>
            </a:r>
            <a:br>
              <a:rPr sz="3800">
                <a:solidFill>
                  <a:srgbClr val="FFFFFF"/>
                </a:solidFill>
              </a:rPr>
            </a:br>
            <a:r>
              <a:rPr sz="2500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http://service.boulder.ibm.com/storage/tivoli-storage-management/</a:t>
            </a:r>
            <a:endParaRPr sz="38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500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http://www-947.ibm.com/support/entry/portal/all_download_links/tivoli/tivoli_storage_manager?productContext=-2105539168</a:t>
            </a:r>
            <a:endParaRPr sz="25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IBM </a:t>
            </a:r>
            <a:r>
              <a:rPr b="1" sz="3800">
                <a:solidFill>
                  <a:srgbClr val="FFFFFF"/>
                </a:solidFill>
              </a:rPr>
              <a:t>Fixcentral: </a:t>
            </a:r>
            <a:br>
              <a:rPr b="1" sz="3800">
                <a:solidFill>
                  <a:srgbClr val="FFFFFF"/>
                </a:solidFill>
              </a:rPr>
            </a:br>
            <a:r>
              <a:rPr sz="2500">
                <a:solidFill>
                  <a:srgbClr val="FFFFFF"/>
                </a:solidFill>
                <a:hlinkClick r:id="rId4" invalidUrl="" action="" tgtFrame="" tooltip="" history="1" highlightClick="0" endSnd="0"/>
              </a:rPr>
              <a:t>http://www.ibm.com/support/fixcentral/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IBM-es TSM 	hírlevél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952500" y="2099733"/>
            <a:ext cx="11099800" cy="628650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e-mail: itivinfo@us.ibm.com </a:t>
            </a:r>
            <a:br>
              <a:rPr sz="3800">
                <a:solidFill>
                  <a:srgbClr val="FFFFFF"/>
                </a:solidFill>
              </a:rPr>
            </a:br>
            <a:r>
              <a:rPr sz="3800">
                <a:solidFill>
                  <a:srgbClr val="FFFFFF"/>
                </a:solidFill>
              </a:rPr>
              <a:t>tárgy: subscribe Tivoli Storage Manager</a:t>
            </a:r>
          </a:p>
        </p:txBody>
      </p:sp>
      <p:pic>
        <p:nvPicPr>
          <p:cNvPr id="5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6850" y="3750733"/>
            <a:ext cx="7531100" cy="5232401"/>
          </a:xfrm>
          <a:prstGeom prst="rect">
            <a:avLst/>
          </a:prstGeom>
          <a:ln w="12700">
            <a:miter lim="400000"/>
          </a:ln>
          <a:effectLst>
            <a:reflection blurRad="0" stA="30154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8000">
                <a:solidFill>
                  <a:srgbClr val="FFFFFF"/>
                </a:solidFill>
              </a:rPr>
              <a:t>IBM developerWorks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377362" y="2590800"/>
            <a:ext cx="7774848" cy="6286500"/>
          </a:xfrm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Welcome to the Tivoli Storage Manager wiki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Tivoli Storage Manager for Virtual Environments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u="sng">
                <a:solidFill>
                  <a:srgbClr val="FFFFFF"/>
                </a:solidFill>
                <a:hlinkClick r:id="rId4" invalidUrl="" action="" tgtFrame="" tooltip="" history="1" highlightClick="0" endSnd="0"/>
              </a:rPr>
              <a:t>TSM Virtual Appliance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u="sng">
                <a:solidFill>
                  <a:srgbClr val="FFFFFF"/>
                </a:solidFill>
                <a:hlinkClick r:id="rId5" invalidUrl="" action="" tgtFrame="" tooltip="" history="1" highlightClick="0" endSnd="0"/>
              </a:rPr>
              <a:t>Forum</a:t>
            </a:r>
          </a:p>
        </p:txBody>
      </p:sp>
      <p:pic>
        <p:nvPicPr>
          <p:cNvPr id="55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652933" y="2590800"/>
            <a:ext cx="3648496" cy="6286500"/>
          </a:xfrm>
          <a:prstGeom prst="rect">
            <a:avLst/>
          </a:prstGeom>
          <a:ln w="12700">
            <a:miter lim="400000"/>
          </a:ln>
          <a:effectLst>
            <a:reflection blurRad="0" stA="3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952500" y="152400"/>
            <a:ext cx="11099800" cy="2120900"/>
          </a:xfrm>
          <a:prstGeom prst="rect">
            <a:avLst/>
          </a:prstGeom>
        </p:spPr>
        <p:txBody>
          <a:bodyPr/>
          <a:lstStyle>
            <a:lvl1pPr defTabSz="443991">
              <a:defRPr sz="6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80">
                <a:solidFill>
                  <a:srgbClr val="FFFFFF"/>
                </a:solidFill>
              </a:rPr>
              <a:t>TSM FAQ (Boston University)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1360189" y="1930400"/>
            <a:ext cx="10284422" cy="1496021"/>
          </a:xfrm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ADSM/TSM QuickFacts (5.425.003 bytes!!!)</a:t>
            </a:r>
            <a:br>
              <a:rPr sz="3800">
                <a:solidFill>
                  <a:srgbClr val="FFFFFF"/>
                </a:solidFill>
              </a:rPr>
            </a:br>
            <a:r>
              <a:rPr sz="38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http://people.bu.edu/rbs/ADSM.QuickFacts</a:t>
            </a:r>
          </a:p>
        </p:txBody>
      </p:sp>
      <p:sp>
        <p:nvSpPr>
          <p:cNvPr id="59" name="Shape 59"/>
          <p:cNvSpPr/>
          <p:nvPr/>
        </p:nvSpPr>
        <p:spPr>
          <a:xfrm>
            <a:off x="1646384" y="3625387"/>
            <a:ext cx="9712032" cy="551180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424242"/>
              </a:gs>
            </a:gsLst>
            <a:lin ang="5400000"/>
          </a:gradFill>
          <a:ln w="12700">
            <a:miter lim="400000"/>
          </a:ln>
          <a:effectLst>
            <a:reflection blurRad="0" stA="2987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>
            <a:spAutoFit/>
          </a:bodyPr>
          <a:lstStyle/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                              ADSM/TSM QuickFacts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      in alphabetical order, supplemented thereafter by topic discussions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                          as compiled by Richard Sims,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       Boston University (www.bu.edu), Information Services &amp; Technology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             On the web at http://people.bu.edu/rbs/ADSM.QuickFacts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                            Last update: 2013/10/04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This reference was originally created for my own use as a systems programmer's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"survival tool", to accumulate essential information and references that I knew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I would have to refer to again, and quickly re-find it. In participating in the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ADSM-L mailing list, it became apparent that others had a similar need, and so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it made sense to share the information. The information herein derives from many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sources, including submissions from other TSM customers. This, the information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is that which everyone involved with TSM has contributed to a common knowledge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base, and this reference serves as an accumulation of that knowledge, largely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reflective of the reality of working with the TSM product as an administrator.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I serve as a compiler and contributor. This informal, "real-world" reference is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intended to augment the formal, authoritative documentation provided by Tivoli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and allied vendors, as frequently referenced herein. See the REFERENCES area at</a:t>
            </a:r>
            <a:endParaRPr sz="1500">
              <a:solidFill>
                <a:srgbClr val="00F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00F900"/>
                </a:solidFill>
                <a:latin typeface="Courier"/>
                <a:ea typeface="Courier"/>
                <a:cs typeface="Courier"/>
                <a:sym typeface="Courier"/>
              </a:rPr>
              <a:t>the bottom of this document for pointers to salient publications.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Forum - </a:t>
            </a:r>
            <a:r>
              <a:rPr sz="80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adsm.org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952500" y="2590800"/>
            <a:ext cx="7730729" cy="163162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800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ADSM.org - Storage Management Technical Forum</a:t>
            </a:r>
          </a:p>
        </p:txBody>
      </p:sp>
      <p:pic>
        <p:nvPicPr>
          <p:cNvPr id="63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45600" y="2600543"/>
            <a:ext cx="2965421" cy="6279714"/>
          </a:xfrm>
          <a:prstGeom prst="rect">
            <a:avLst/>
          </a:prstGeom>
          <a:ln w="12700">
            <a:miter lim="400000"/>
          </a:ln>
          <a:effectLst>
            <a:reflection blurRad="0" stA="3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