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6"/>
  </p:sldMasterIdLst>
  <p:notesMasterIdLst>
    <p:notesMasterId r:id="rId27"/>
  </p:notesMasterIdLst>
  <p:sldIdLst>
    <p:sldId id="267" r:id="rId7"/>
    <p:sldId id="273" r:id="rId8"/>
    <p:sldId id="274" r:id="rId9"/>
    <p:sldId id="276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8" r:id="rId18"/>
    <p:sldId id="287" r:id="rId19"/>
    <p:sldId id="286" r:id="rId20"/>
    <p:sldId id="292" r:id="rId21"/>
    <p:sldId id="288" r:id="rId22"/>
    <p:sldId id="291" r:id="rId23"/>
    <p:sldId id="289" r:id="rId24"/>
    <p:sldId id="293" r:id="rId25"/>
    <p:sldId id="290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47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B8A06-415D-4F10-9AEB-0191E7EE6B9E}" type="datetimeFigureOut">
              <a:rPr lang="hu-HU" smtClean="0"/>
              <a:t>2016.03.11.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73980-A3DA-4616-9DF9-09DBD14DF7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23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73980-A3DA-4616-9DF9-09DBD14DF718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147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2A276-9485-4352-95A1-FFB10FBD8DD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556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99CB3-341F-4082-A528-EF80F628698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213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6B5CA-28AC-4D35-B5D7-E5FE5C938C0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5499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8750" y="11255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349750" y="11255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A1EE2-DAF1-4F5C-9220-2831A7B7FF4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0551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62D91-857B-43A4-BDE4-BB8CDAB5AEA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10" name="Cím 1"/>
          <p:cNvSpPr>
            <a:spLocks noGrp="1"/>
          </p:cNvSpPr>
          <p:nvPr>
            <p:ph type="title"/>
          </p:nvPr>
        </p:nvSpPr>
        <p:spPr>
          <a:xfrm>
            <a:off x="395536" y="44624"/>
            <a:ext cx="6335713" cy="5762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826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3FA3D-8EB7-4417-A0F6-0DBBD5CEFCA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472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5ADA6-9C1F-437C-962F-F0A25BD757C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773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C679D-F05D-40E2-B066-102135B36A7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26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44624"/>
            <a:ext cx="63357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750" y="11255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dirty="0" err="1" smtClean="0"/>
              <a:t>Click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to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edit</a:t>
            </a:r>
            <a:r>
              <a:rPr lang="hu-HU" altLang="hu-HU" dirty="0" smtClean="0"/>
              <a:t> Master text </a:t>
            </a:r>
            <a:r>
              <a:rPr lang="hu-HU" altLang="hu-HU" dirty="0" err="1" smtClean="0"/>
              <a:t>styles</a:t>
            </a:r>
            <a:endParaRPr lang="hu-HU" altLang="hu-HU" dirty="0" smtClean="0"/>
          </a:p>
          <a:p>
            <a:pPr lvl="1"/>
            <a:r>
              <a:rPr lang="hu-HU" altLang="hu-HU" dirty="0" err="1" smtClean="0"/>
              <a:t>Second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level</a:t>
            </a:r>
            <a:endParaRPr lang="hu-HU" altLang="hu-HU" dirty="0" smtClean="0"/>
          </a:p>
          <a:p>
            <a:pPr lvl="2"/>
            <a:r>
              <a:rPr lang="hu-HU" altLang="hu-HU" dirty="0" err="1" smtClean="0"/>
              <a:t>Third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level</a:t>
            </a:r>
            <a:endParaRPr lang="hu-HU" altLang="hu-HU" dirty="0" smtClean="0"/>
          </a:p>
          <a:p>
            <a:pPr lvl="3"/>
            <a:r>
              <a:rPr lang="hu-HU" altLang="hu-HU" dirty="0" err="1" smtClean="0"/>
              <a:t>Fourth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level</a:t>
            </a:r>
            <a:endParaRPr lang="hu-HU" altLang="hu-HU" dirty="0" smtClean="0"/>
          </a:p>
          <a:p>
            <a:pPr lvl="4"/>
            <a:r>
              <a:rPr lang="hu-HU" altLang="hu-HU" dirty="0" err="1" smtClean="0"/>
              <a:t>Fifth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level</a:t>
            </a:r>
            <a:endParaRPr lang="hu-HU" altLang="hu-HU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3DF41AC-C694-4CA0-A9A1-196FBEA188C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belso.laszlo@fundamenta.hu" TargetMode="External"/><Relationship Id="rId2" Type="http://schemas.openxmlformats.org/officeDocument/2006/relationships/hyperlink" Target="mailto:horvath.laszlo@fundamenta.h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4966320" cy="1470025"/>
          </a:xfrm>
        </p:spPr>
        <p:txBody>
          <a:bodyPr anchor="t" anchorCtr="0"/>
          <a:lstStyle/>
          <a:p>
            <a:r>
              <a:rPr lang="hu-HU" sz="3200" dirty="0" smtClean="0"/>
              <a:t>Tivoli Storage Manager</a:t>
            </a:r>
            <a:br>
              <a:rPr lang="hu-HU" sz="3200" dirty="0" smtClean="0"/>
            </a:br>
            <a:r>
              <a:rPr lang="hu-HU" sz="3200" dirty="0" smtClean="0"/>
              <a:t>Yosemite Server Backup</a:t>
            </a:r>
            <a:br>
              <a:rPr lang="hu-HU" sz="3200" dirty="0" smtClean="0"/>
            </a:br>
            <a:r>
              <a:rPr lang="hu-HU" sz="3200" dirty="0" smtClean="0"/>
              <a:t>IBM </a:t>
            </a:r>
            <a:r>
              <a:rPr lang="hu-HU" sz="3200" dirty="0" err="1" smtClean="0"/>
              <a:t>Spectrum</a:t>
            </a:r>
            <a:r>
              <a:rPr lang="hu-HU" sz="3200" dirty="0" smtClean="0"/>
              <a:t> </a:t>
            </a:r>
            <a:r>
              <a:rPr lang="hu-HU" sz="3200" dirty="0" err="1" smtClean="0"/>
              <a:t>Protect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886200"/>
            <a:ext cx="5400600" cy="982960"/>
          </a:xfrm>
        </p:spPr>
        <p:txBody>
          <a:bodyPr/>
          <a:lstStyle/>
          <a:p>
            <a:r>
              <a:rPr lang="hu-HU" sz="1600" dirty="0" smtClean="0">
                <a:solidFill>
                  <a:schemeClr val="bg1"/>
                </a:solidFill>
              </a:rPr>
              <a:t>Platformszédelgés, avagy TSM újragondolva a </a:t>
            </a:r>
            <a:r>
              <a:rPr lang="hu-HU" sz="1600" dirty="0" err="1" smtClean="0">
                <a:solidFill>
                  <a:schemeClr val="bg1"/>
                </a:solidFill>
              </a:rPr>
              <a:t>Fundamentánál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356992"/>
            <a:ext cx="2137420" cy="213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http://2.bp.blogspot.com/-Rx-0kesRhSg/VHYS2iG09bI/AAAAAAAACb8/HsStujiHA0Y/s1600/tivoli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3" y="620688"/>
            <a:ext cx="238504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Beszerzés, bevezetés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Egyszerű licence konstrukció - végre!</a:t>
            </a:r>
          </a:p>
          <a:p>
            <a:endParaRPr lang="hu-HU" dirty="0"/>
          </a:p>
          <a:p>
            <a:r>
              <a:rPr lang="hu-HU" dirty="0" smtClean="0"/>
              <a:t>30 TB </a:t>
            </a:r>
            <a:r>
              <a:rPr lang="hu-HU" dirty="0" err="1" smtClean="0"/>
              <a:t>FrontEnd</a:t>
            </a:r>
            <a:r>
              <a:rPr lang="hu-HU" dirty="0" smtClean="0"/>
              <a:t> </a:t>
            </a:r>
            <a:r>
              <a:rPr lang="hu-HU" dirty="0" err="1" smtClean="0"/>
              <a:t>deduplikáltan</a:t>
            </a:r>
            <a:r>
              <a:rPr lang="hu-HU" dirty="0" smtClean="0"/>
              <a:t> – mindent bele (kivétel TSM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Sharepoint</a:t>
            </a:r>
            <a:r>
              <a:rPr lang="hu-HU" dirty="0" smtClean="0"/>
              <a:t>! - </a:t>
            </a:r>
            <a:r>
              <a:rPr lang="hu-HU" dirty="0" err="1" smtClean="0"/>
              <a:t>DocAve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r>
              <a:rPr lang="hu-HU" dirty="0" smtClean="0"/>
              <a:t>A szokásos körök: </a:t>
            </a:r>
          </a:p>
          <a:p>
            <a:endParaRPr lang="hu-HU" dirty="0" smtClean="0"/>
          </a:p>
          <a:p>
            <a:r>
              <a:rPr lang="hu-HU" dirty="0" smtClean="0"/>
              <a:t>ártárgyalások – IBM hardver + szoftver / csomagban olcsóbb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84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Infrastruktúra megtervezése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Tervezés és bevezetés:</a:t>
            </a:r>
          </a:p>
          <a:p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Belső erőforrások alkalmazása – tudás felvétele, aktualizálása</a:t>
            </a:r>
          </a:p>
          <a:p>
            <a:endParaRPr lang="hu-HU" dirty="0"/>
          </a:p>
          <a:p>
            <a:r>
              <a:rPr lang="hu-HU" dirty="0"/>
              <a:t>Tervezés nehézségei:</a:t>
            </a:r>
          </a:p>
          <a:p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3 telephely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3 </a:t>
            </a:r>
            <a:r>
              <a:rPr lang="hu-HU" dirty="0" err="1" smtClean="0"/>
              <a:t>vCenter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100 virtuális gép mentése telephelyenként napi szinten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Oracle és MSSQL adatbázisok mentése és visszaállítása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DR megvalósítás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738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TSM Infrastruktúra felépítése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504" y="980728"/>
            <a:ext cx="8229600" cy="4751734"/>
          </a:xfrm>
        </p:spPr>
        <p:txBody>
          <a:bodyPr/>
          <a:lstStyle/>
          <a:p>
            <a:endParaRPr lang="hu-HU" sz="1800" dirty="0"/>
          </a:p>
          <a:p>
            <a:r>
              <a:rPr lang="hu-HU" sz="1800" dirty="0" smtClean="0"/>
              <a:t>Központi </a:t>
            </a:r>
            <a:r>
              <a:rPr lang="hu-HU" sz="1800" dirty="0"/>
              <a:t>telephely</a:t>
            </a:r>
            <a:r>
              <a:rPr lang="hu-HU" sz="1800" dirty="0" smtClean="0"/>
              <a:t>:</a:t>
            </a:r>
            <a:br>
              <a:rPr lang="hu-HU" sz="1800" dirty="0" smtClean="0"/>
            </a:br>
            <a:endParaRPr lang="hu-HU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sz="1800" dirty="0"/>
              <a:t>TSM fizikai tartalék szerver,ami egyben egy </a:t>
            </a:r>
            <a:r>
              <a:rPr lang="hu-HU" sz="1800" dirty="0" err="1"/>
              <a:t>data</a:t>
            </a:r>
            <a:r>
              <a:rPr lang="hu-HU" sz="1800" dirty="0"/>
              <a:t> </a:t>
            </a:r>
            <a:r>
              <a:rPr lang="hu-HU" sz="1800" dirty="0" err="1"/>
              <a:t>mover</a:t>
            </a:r>
            <a:r>
              <a:rPr lang="hu-HU" sz="1800" dirty="0"/>
              <a:t> 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 dirty="0" err="1"/>
              <a:t>Tape</a:t>
            </a:r>
            <a:r>
              <a:rPr lang="hu-HU" sz="1800" dirty="0"/>
              <a:t> </a:t>
            </a:r>
            <a:r>
              <a:rPr lang="hu-HU" sz="1800" dirty="0" err="1" smtClean="0"/>
              <a:t>library</a:t>
            </a:r>
            <a:r>
              <a:rPr lang="hu-HU" sz="1800" dirty="0" smtClean="0"/>
              <a:t/>
            </a:r>
            <a:br>
              <a:rPr lang="hu-HU" sz="1800" dirty="0" smtClean="0"/>
            </a:br>
            <a:endParaRPr lang="hu-HU" sz="1800" dirty="0"/>
          </a:p>
          <a:p>
            <a:r>
              <a:rPr lang="hu-HU" sz="1800" dirty="0" err="1"/>
              <a:t>Core</a:t>
            </a:r>
            <a:r>
              <a:rPr lang="hu-HU" sz="1800" dirty="0"/>
              <a:t> site</a:t>
            </a:r>
            <a:r>
              <a:rPr lang="hu-HU" sz="1800" dirty="0" smtClean="0"/>
              <a:t>:</a:t>
            </a:r>
            <a:br>
              <a:rPr lang="hu-HU" sz="1800" dirty="0" smtClean="0"/>
            </a:br>
            <a:endParaRPr lang="hu-HU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sz="1800" dirty="0"/>
              <a:t>Data </a:t>
            </a:r>
            <a:r>
              <a:rPr lang="hu-HU" sz="1800" dirty="0" err="1"/>
              <a:t>mover</a:t>
            </a:r>
            <a:r>
              <a:rPr lang="hu-HU" sz="1800" dirty="0"/>
              <a:t> virtuális </a:t>
            </a:r>
            <a:r>
              <a:rPr lang="hu-HU" sz="1800" dirty="0" smtClean="0"/>
              <a:t>gép</a:t>
            </a:r>
            <a:br>
              <a:rPr lang="hu-HU" sz="1800" dirty="0" smtClean="0"/>
            </a:br>
            <a:endParaRPr lang="hu-HU" sz="1800" dirty="0"/>
          </a:p>
          <a:p>
            <a:r>
              <a:rPr lang="hu-HU" sz="1800" dirty="0"/>
              <a:t>DR site</a:t>
            </a:r>
            <a:r>
              <a:rPr lang="hu-HU" sz="1800" dirty="0" smtClean="0"/>
              <a:t>:</a:t>
            </a:r>
            <a:br>
              <a:rPr lang="hu-HU" sz="1800" dirty="0" smtClean="0"/>
            </a:br>
            <a:endParaRPr lang="hu-HU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sz="1800" dirty="0"/>
              <a:t>TSM fizikai szerver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 dirty="0"/>
              <a:t>Data </a:t>
            </a:r>
            <a:r>
              <a:rPr lang="hu-HU" sz="1800" dirty="0" err="1"/>
              <a:t>mover</a:t>
            </a:r>
            <a:r>
              <a:rPr lang="hu-HU" sz="1800" dirty="0"/>
              <a:t> virtuális </a:t>
            </a:r>
            <a:r>
              <a:rPr lang="hu-HU" sz="1800" dirty="0" smtClean="0"/>
              <a:t>gép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 dirty="0"/>
              <a:t>Backup </a:t>
            </a:r>
            <a:r>
              <a:rPr lang="hu-HU" sz="1800" dirty="0" err="1"/>
              <a:t>storage</a:t>
            </a:r>
            <a:endParaRPr lang="hu-HU" sz="1800" dirty="0"/>
          </a:p>
          <a:p>
            <a:pPr>
              <a:buFont typeface="Arial" panose="020B0604020202020204" pitchFamily="34" charset="0"/>
              <a:buChar char="•"/>
            </a:pPr>
            <a:endParaRPr lang="hu-HU" sz="1800" dirty="0"/>
          </a:p>
          <a:p>
            <a:pPr algn="ctr"/>
            <a:endParaRPr lang="hu-HU" sz="1800" dirty="0" smtClean="0"/>
          </a:p>
        </p:txBody>
      </p:sp>
    </p:spTree>
    <p:extLst>
      <p:ext uri="{BB962C8B-B14F-4D97-AF65-F5344CB8AC3E}">
        <p14:creationId xmlns:p14="http://schemas.microsoft.com/office/powerpoint/2010/main" val="943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Hálózat: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Sávszélesség ami mindig kevés:</a:t>
            </a:r>
          </a:p>
          <a:p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Optikai összeköttetés(sötétszál) a telephelyek között.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8</a:t>
            </a:r>
            <a:r>
              <a:rPr lang="hu-HU" dirty="0" smtClean="0"/>
              <a:t>Gb FC SAN hálózat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10Gb </a:t>
            </a:r>
            <a:r>
              <a:rPr lang="hu-HU" dirty="0" err="1" smtClean="0"/>
              <a:t>ethernet</a:t>
            </a:r>
            <a:r>
              <a:rPr lang="hu-HU" dirty="0" smtClean="0"/>
              <a:t> hálózat fizikai és virtuális oldalon(vmxnet3)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056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Általános infrastruktúra ábra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8856984" cy="604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85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Tapasztalatok a TSM </a:t>
            </a:r>
            <a:r>
              <a:rPr lang="hu-HU" dirty="0" smtClean="0"/>
              <a:t>virtuális világából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504" y="980728"/>
            <a:ext cx="8229600" cy="4525962"/>
          </a:xfrm>
        </p:spPr>
        <p:txBody>
          <a:bodyPr/>
          <a:lstStyle/>
          <a:p>
            <a:r>
              <a:rPr lang="hu-HU" dirty="0"/>
              <a:t> </a:t>
            </a:r>
          </a:p>
        </p:txBody>
      </p:sp>
      <p:sp>
        <p:nvSpPr>
          <p:cNvPr id="4" name="Téglalap 3"/>
          <p:cNvSpPr/>
          <p:nvPr/>
        </p:nvSpPr>
        <p:spPr>
          <a:xfrm>
            <a:off x="179512" y="1166843"/>
            <a:ext cx="88569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Virtuális gépek mentésének lehetőségei:</a:t>
            </a:r>
          </a:p>
          <a:p>
            <a:endParaRPr lang="hu-HU" dirty="0" smtClean="0"/>
          </a:p>
          <a:p>
            <a:r>
              <a:rPr lang="hu-HU" dirty="0" smtClean="0"/>
              <a:t>Időzített </a:t>
            </a:r>
            <a:r>
              <a:rPr lang="hu-HU" dirty="0"/>
              <a:t>mentések:</a:t>
            </a:r>
          </a:p>
          <a:p>
            <a:endParaRPr lang="hu-H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Időzített </a:t>
            </a:r>
            <a:r>
              <a:rPr lang="hu-HU" dirty="0" err="1"/>
              <a:t>job-ok</a:t>
            </a:r>
            <a:r>
              <a:rPr lang="hu-HU" dirty="0"/>
              <a:t> létrehozása TSM </a:t>
            </a:r>
            <a:r>
              <a:rPr lang="hu-HU" dirty="0" smtClean="0"/>
              <a:t>szerveren.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A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mover-en</a:t>
            </a:r>
            <a:r>
              <a:rPr lang="hu-HU" dirty="0"/>
              <a:t> </a:t>
            </a:r>
            <a:r>
              <a:rPr lang="hu-HU" dirty="0" err="1"/>
              <a:t>GUI-ból</a:t>
            </a:r>
            <a:r>
              <a:rPr lang="hu-HU" dirty="0"/>
              <a:t>.</a:t>
            </a:r>
          </a:p>
          <a:p>
            <a:endParaRPr lang="hu-HU" dirty="0" smtClean="0"/>
          </a:p>
          <a:p>
            <a:r>
              <a:rPr lang="hu-HU" dirty="0" smtClean="0"/>
              <a:t>Eseti </a:t>
            </a:r>
            <a:r>
              <a:rPr lang="hu-HU" dirty="0"/>
              <a:t>mentések és visszaállítások:</a:t>
            </a:r>
          </a:p>
          <a:p>
            <a:endParaRPr lang="hu-H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A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mover-en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dsmc</a:t>
            </a:r>
            <a:r>
              <a:rPr lang="hu-HU" dirty="0"/>
              <a:t> parancssori eszköz </a:t>
            </a:r>
            <a:r>
              <a:rPr lang="hu-HU" dirty="0" smtClean="0"/>
              <a:t>segítségével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A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mover-en</a:t>
            </a:r>
            <a:r>
              <a:rPr lang="hu-HU" dirty="0"/>
              <a:t> </a:t>
            </a:r>
            <a:r>
              <a:rPr lang="hu-HU" dirty="0" err="1" smtClean="0"/>
              <a:t>Gui-ból</a:t>
            </a:r>
            <a:endParaRPr lang="hu-H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 smtClean="0"/>
              <a:t>Recovery</a:t>
            </a:r>
            <a:r>
              <a:rPr lang="hu-HU" dirty="0" smtClean="0"/>
              <a:t> </a:t>
            </a:r>
            <a:r>
              <a:rPr lang="hu-HU" dirty="0" err="1" smtClean="0"/>
              <a:t>agent</a:t>
            </a:r>
            <a:r>
              <a:rPr lang="hu-HU" dirty="0" smtClean="0"/>
              <a:t> segítségével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 smtClean="0"/>
              <a:t>Vsphere</a:t>
            </a:r>
            <a:r>
              <a:rPr lang="hu-HU" dirty="0" smtClean="0"/>
              <a:t> </a:t>
            </a:r>
            <a:r>
              <a:rPr lang="hu-HU" dirty="0" err="1" smtClean="0"/>
              <a:t>webclient</a:t>
            </a:r>
            <a:r>
              <a:rPr lang="hu-HU" dirty="0" smtClean="0"/>
              <a:t> beépülő modul segítségével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84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2050" name="Picture 2" descr="D:\horlas\Pictures\1_GU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7" y="1052736"/>
            <a:ext cx="770485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0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Recovery</a:t>
            </a:r>
            <a:r>
              <a:rPr lang="hu-HU" dirty="0" smtClean="0"/>
              <a:t> </a:t>
            </a:r>
            <a:r>
              <a:rPr lang="hu-HU" dirty="0" err="1" smtClean="0"/>
              <a:t>agent</a:t>
            </a:r>
            <a:r>
              <a:rPr lang="hu-HU" dirty="0" smtClean="0"/>
              <a:t>:</a:t>
            </a:r>
            <a:endParaRPr lang="hu-HU" dirty="0"/>
          </a:p>
        </p:txBody>
      </p:sp>
      <p:pic>
        <p:nvPicPr>
          <p:cNvPr id="3074" name="Picture 2" descr="D:\horlas\Pictures\2_recovery_agen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984" y="1196975"/>
            <a:ext cx="466763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4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a </a:t>
            </a:r>
            <a:r>
              <a:rPr lang="hu-HU" dirty="0" err="1" smtClean="0"/>
              <a:t>datamover</a:t>
            </a:r>
            <a:r>
              <a:rPr lang="hu-HU" dirty="0" smtClean="0"/>
              <a:t>?</a:t>
            </a:r>
            <a:endParaRPr lang="hu-HU" dirty="0"/>
          </a:p>
        </p:txBody>
      </p:sp>
      <p:pic>
        <p:nvPicPr>
          <p:cNvPr id="4098" name="Picture 2" descr="D:\horlas\Pictures\3_datamov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462989" cy="474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7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DSM.DATAMOVER_</a:t>
            </a:r>
            <a:r>
              <a:rPr lang="hu-HU" dirty="0" err="1" smtClean="0"/>
              <a:t>DM.opt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8750" y="1125538"/>
            <a:ext cx="8589714" cy="4525962"/>
          </a:xfrm>
        </p:spPr>
        <p:txBody>
          <a:bodyPr/>
          <a:lstStyle/>
          <a:p>
            <a:r>
              <a:rPr lang="hu-HU" dirty="0" smtClean="0"/>
              <a:t>Mentsünk sok gépet párhuzamosan,mert az gyorsabb(egy darabig)</a:t>
            </a:r>
          </a:p>
          <a:p>
            <a:endParaRPr lang="hu-HU" dirty="0"/>
          </a:p>
          <a:p>
            <a:r>
              <a:rPr lang="hu-HU" dirty="0" err="1" smtClean="0"/>
              <a:t>Default</a:t>
            </a:r>
            <a:r>
              <a:rPr lang="hu-HU" dirty="0" smtClean="0"/>
              <a:t> érték:</a:t>
            </a:r>
          </a:p>
          <a:p>
            <a:endParaRPr lang="hu-HU" dirty="0"/>
          </a:p>
          <a:p>
            <a:r>
              <a:rPr lang="hu-HU" dirty="0" err="1"/>
              <a:t>VMMAXParallel</a:t>
            </a:r>
            <a:r>
              <a:rPr lang="hu-HU" dirty="0"/>
              <a:t>		4</a:t>
            </a:r>
            <a:endParaRPr lang="hu-HU" dirty="0" smtClean="0"/>
          </a:p>
          <a:p>
            <a:endParaRPr lang="hu-HU" dirty="0"/>
          </a:p>
          <a:p>
            <a:r>
              <a:rPr lang="hu-HU" smtClean="0"/>
              <a:t>Nálunk bevált: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VMMAXParallel</a:t>
            </a:r>
            <a:r>
              <a:rPr lang="hu-HU" dirty="0"/>
              <a:t>		20</a:t>
            </a:r>
          </a:p>
        </p:txBody>
      </p:sp>
    </p:spTree>
    <p:extLst>
      <p:ext uri="{BB962C8B-B14F-4D97-AF65-F5344CB8AC3E}">
        <p14:creationId xmlns:p14="http://schemas.microsoft.com/office/powerpoint/2010/main" val="37920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A sokadik TSM bevezetés előadás – mégis mitől lehet érdekes? – mert visszatérők vagyunk. </a:t>
            </a:r>
          </a:p>
          <a:p>
            <a:endParaRPr lang="hu-HU" dirty="0"/>
          </a:p>
          <a:p>
            <a:r>
              <a:rPr lang="hu-HU" dirty="0" smtClean="0"/>
              <a:t>Jó indokunk volt a „leváltásra”.</a:t>
            </a:r>
          </a:p>
          <a:p>
            <a:endParaRPr lang="hu-HU" dirty="0" smtClean="0"/>
          </a:p>
          <a:p>
            <a:r>
              <a:rPr lang="hu-HU" dirty="0" smtClean="0"/>
              <a:t>Jó indokunk volt a visszatérésre.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6843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sz="2800" dirty="0"/>
          </a:p>
          <a:p>
            <a:pPr algn="ctr"/>
            <a:r>
              <a:rPr lang="hu-HU" sz="2800" dirty="0" smtClean="0"/>
              <a:t>Köszönjük a figyelmet!</a:t>
            </a:r>
          </a:p>
          <a:p>
            <a:pPr algn="ctr"/>
            <a:endParaRPr lang="hu-HU" dirty="0"/>
          </a:p>
          <a:p>
            <a:pPr algn="ctr"/>
            <a:r>
              <a:rPr lang="hu-HU" sz="1400" i="1" dirty="0" err="1" smtClean="0">
                <a:hlinkClick r:id="rId2"/>
              </a:rPr>
              <a:t>horvath.laszlo</a:t>
            </a:r>
            <a:r>
              <a:rPr lang="hu-HU" sz="1400" i="1" dirty="0" smtClean="0">
                <a:hlinkClick r:id="rId2"/>
              </a:rPr>
              <a:t>@</a:t>
            </a:r>
            <a:r>
              <a:rPr lang="hu-HU" sz="1400" i="1" dirty="0" err="1" smtClean="0">
                <a:hlinkClick r:id="rId2"/>
              </a:rPr>
              <a:t>fundamenta.hu</a:t>
            </a:r>
            <a:endParaRPr lang="hu-HU" sz="1400" i="1" dirty="0" smtClean="0"/>
          </a:p>
          <a:p>
            <a:pPr algn="ctr"/>
            <a:r>
              <a:rPr lang="hu-HU" sz="1400" i="1" dirty="0" err="1" smtClean="0">
                <a:hlinkClick r:id="rId3"/>
              </a:rPr>
              <a:t>belso.laszlo</a:t>
            </a:r>
            <a:r>
              <a:rPr lang="hu-HU" sz="1400" i="1" dirty="0" smtClean="0">
                <a:hlinkClick r:id="rId3"/>
              </a:rPr>
              <a:t>@</a:t>
            </a:r>
            <a:r>
              <a:rPr lang="hu-HU" sz="1400" i="1" dirty="0" err="1" smtClean="0">
                <a:hlinkClick r:id="rId3"/>
              </a:rPr>
              <a:t>fundamenta.hu</a:t>
            </a:r>
            <a:endParaRPr lang="hu-HU" sz="1400" i="1" dirty="0" smtClean="0"/>
          </a:p>
          <a:p>
            <a:pPr algn="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052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Fundamenta</a:t>
            </a:r>
            <a:r>
              <a:rPr lang="hu-HU" dirty="0" smtClean="0"/>
              <a:t> – alap amelyre építhet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1997-től meghatározó szereplője a </a:t>
            </a:r>
            <a:r>
              <a:rPr lang="hu-HU" dirty="0" err="1" smtClean="0"/>
              <a:t>lakástakarékpénztári</a:t>
            </a:r>
            <a:r>
              <a:rPr lang="hu-HU" dirty="0" smtClean="0"/>
              <a:t> piacnak – és </a:t>
            </a:r>
            <a:r>
              <a:rPr lang="hu-HU" dirty="0" err="1" smtClean="0"/>
              <a:t>jópár</a:t>
            </a:r>
            <a:r>
              <a:rPr lang="hu-HU" dirty="0" smtClean="0"/>
              <a:t> éve a lakossági hitelezésnek is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Folyamatosan növekedő cég és géppark – jellemzően </a:t>
            </a:r>
            <a:r>
              <a:rPr lang="hu-HU" dirty="0" err="1" smtClean="0"/>
              <a:t>VMware</a:t>
            </a:r>
            <a:r>
              <a:rPr lang="hu-HU" dirty="0" smtClean="0"/>
              <a:t> </a:t>
            </a:r>
            <a:r>
              <a:rPr lang="hu-HU" dirty="0" err="1" smtClean="0"/>
              <a:t>virtualizációs</a:t>
            </a:r>
            <a:r>
              <a:rPr lang="hu-HU" dirty="0" smtClean="0"/>
              <a:t> platformon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Pénzintézeti törvény vonatkozó előírásai szerint kell a mentéseket is végezni, kezelni </a:t>
            </a:r>
            <a:br>
              <a:rPr lang="hu-HU" dirty="0" smtClean="0"/>
            </a:br>
            <a:endParaRPr lang="hu-HU" dirty="0"/>
          </a:p>
          <a:p>
            <a:r>
              <a:rPr lang="hu-HU" dirty="0" smtClean="0"/>
              <a:t>Rendszeres ellenőrzések a magyarországi szervektől és az anyacégtől is</a:t>
            </a:r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37299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TSM 5.1 – 6.0  2003 - 2011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Relatíve </a:t>
            </a:r>
            <a:r>
              <a:rPr lang="hu-HU" dirty="0" smtClean="0"/>
              <a:t>kevés (fizikai) szerver – 1 telephely</a:t>
            </a:r>
          </a:p>
          <a:p>
            <a:endParaRPr lang="hu-HU" dirty="0" smtClean="0"/>
          </a:p>
          <a:p>
            <a:r>
              <a:rPr lang="hu-HU" dirty="0" smtClean="0"/>
              <a:t>LTO3582 </a:t>
            </a:r>
            <a:r>
              <a:rPr lang="hu-HU" dirty="0" err="1" smtClean="0"/>
              <a:t>Tape</a:t>
            </a:r>
            <a:r>
              <a:rPr lang="hu-HU" dirty="0" smtClean="0"/>
              <a:t> </a:t>
            </a:r>
            <a:r>
              <a:rPr lang="hu-HU" dirty="0" err="1" smtClean="0"/>
              <a:t>Library</a:t>
            </a:r>
            <a:r>
              <a:rPr lang="hu-HU" dirty="0" smtClean="0"/>
              <a:t> – LTO2 (1 drive) - LTO3 (2 drive)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24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2011 - a kiugrás éve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8750" y="1125538"/>
            <a:ext cx="8229600" cy="3023542"/>
          </a:xfrm>
        </p:spPr>
        <p:txBody>
          <a:bodyPr/>
          <a:lstStyle/>
          <a:p>
            <a:r>
              <a:rPr lang="hu-HU" dirty="0" smtClean="0"/>
              <a:t>IBM licenc: bonyolult konstrukció </a:t>
            </a:r>
          </a:p>
          <a:p>
            <a:endParaRPr lang="hu-HU" dirty="0"/>
          </a:p>
          <a:p>
            <a:r>
              <a:rPr lang="hu-HU" dirty="0" smtClean="0"/>
              <a:t>Döntés: egyszerűbb licenc konstrukciót szeretnénk - és lehetőleg olcsóbb megoldást</a:t>
            </a:r>
          </a:p>
          <a:p>
            <a:r>
              <a:rPr lang="hu-HU" dirty="0" smtClean="0"/>
              <a:t>-&gt;</a:t>
            </a:r>
          </a:p>
          <a:p>
            <a:r>
              <a:rPr lang="hu-HU" dirty="0" smtClean="0"/>
              <a:t>Yosemite Server Backup – egyszerű, olcsó, kompatibilis a meglévő LTO3582-vel</a:t>
            </a:r>
          </a:p>
          <a:p>
            <a:endParaRPr lang="hu-H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325334"/>
            <a:ext cx="4464496" cy="133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56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YSB – a félelem bére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„Temetni jöttem, nem </a:t>
            </a:r>
            <a:r>
              <a:rPr lang="hu-HU" dirty="0" err="1" smtClean="0"/>
              <a:t>dícsérni</a:t>
            </a:r>
            <a:r>
              <a:rPr lang="hu-HU" dirty="0" smtClean="0"/>
              <a:t>” – </a:t>
            </a:r>
            <a:r>
              <a:rPr lang="hu-HU" dirty="0" err="1" smtClean="0"/>
              <a:t>Barracuda</a:t>
            </a:r>
            <a:r>
              <a:rPr lang="hu-HU" dirty="0" smtClean="0"/>
              <a:t> termék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Saját „DB” – megbízhatatlan egy bizonyos méret (~10 GB) felett</a:t>
            </a:r>
          </a:p>
          <a:p>
            <a:r>
              <a:rPr lang="hu-HU" dirty="0" smtClean="0"/>
              <a:t>GUI </a:t>
            </a:r>
            <a:r>
              <a:rPr lang="hu-HU" dirty="0"/>
              <a:t>gyengeségei - Rejtélyes elszállások</a:t>
            </a:r>
          </a:p>
          <a:p>
            <a:r>
              <a:rPr lang="hu-HU" dirty="0" err="1" smtClean="0"/>
              <a:t>Riportolás</a:t>
            </a:r>
            <a:r>
              <a:rPr lang="hu-HU" dirty="0" smtClean="0"/>
              <a:t> és </a:t>
            </a:r>
            <a:r>
              <a:rPr lang="hu-HU" dirty="0" err="1" smtClean="0"/>
              <a:t>support</a:t>
            </a:r>
            <a:r>
              <a:rPr lang="hu-HU" dirty="0" smtClean="0"/>
              <a:t> hiányosságai – India</a:t>
            </a:r>
          </a:p>
          <a:p>
            <a:endParaRPr lang="hu-HU" dirty="0"/>
          </a:p>
          <a:p>
            <a:r>
              <a:rPr lang="hu-HU" dirty="0" smtClean="0"/>
              <a:t>2 telephelyünk lett – 2. licenc beszerzése vált szükségessé</a:t>
            </a:r>
          </a:p>
          <a:p>
            <a:endParaRPr lang="hu-HU" dirty="0" smtClean="0"/>
          </a:p>
          <a:p>
            <a:r>
              <a:rPr lang="hu-HU" dirty="0" smtClean="0"/>
              <a:t>Előny: a szalag önleíró és minden </a:t>
            </a:r>
            <a:r>
              <a:rPr lang="hu-HU" dirty="0" err="1" smtClean="0"/>
              <a:t>node-on</a:t>
            </a:r>
            <a:r>
              <a:rPr lang="hu-HU" dirty="0" smtClean="0"/>
              <a:t> szerver funkcionalitás</a:t>
            </a:r>
          </a:p>
          <a:p>
            <a:endParaRPr lang="hu-HU" dirty="0"/>
          </a:p>
          <a:p>
            <a:r>
              <a:rPr lang="hu-HU" dirty="0" smtClean="0"/>
              <a:t>Hol lehet jó választás? -&gt; Kisvállalat / telephely – relatíve kevés file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135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Változások a cég életében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 Program – szinte az összes komponens cseréje</a:t>
            </a:r>
          </a:p>
          <a:p>
            <a:r>
              <a:rPr lang="hu-HU" dirty="0" smtClean="0"/>
              <a:t>Központi ügyfél adatbázis saját hatáskörbe került</a:t>
            </a:r>
          </a:p>
          <a:p>
            <a:endParaRPr lang="hu-HU" dirty="0" smtClean="0"/>
          </a:p>
          <a:p>
            <a:r>
              <a:rPr lang="hu-HU" dirty="0" smtClean="0"/>
              <a:t>Bővülés - &gt; 3 „telephely” -&gt; sok új gép</a:t>
            </a:r>
          </a:p>
          <a:p>
            <a:endParaRPr lang="hu-HU" dirty="0" smtClean="0"/>
          </a:p>
          <a:p>
            <a:r>
              <a:rPr lang="hu-HU" dirty="0" smtClean="0"/>
              <a:t>Oracle megjelenése</a:t>
            </a:r>
          </a:p>
          <a:p>
            <a:endParaRPr lang="hu-HU" dirty="0" smtClean="0"/>
          </a:p>
          <a:p>
            <a:r>
              <a:rPr lang="hu-HU" dirty="0" smtClean="0"/>
              <a:t>Mentett adatmennyiség növekedése – ( meglévő LTO3 korlátai és életkora)</a:t>
            </a:r>
          </a:p>
          <a:p>
            <a:endParaRPr lang="hu-HU" dirty="0" smtClean="0"/>
          </a:p>
          <a:p>
            <a:r>
              <a:rPr lang="hu-HU" dirty="0" smtClean="0"/>
              <a:t>Döntés: új mentő rendszer kell -&gt; kiválasztási projekt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9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Kiválasztási projekt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8750" y="1125538"/>
            <a:ext cx="8229600" cy="3023542"/>
          </a:xfrm>
        </p:spPr>
        <p:txBody>
          <a:bodyPr/>
          <a:lstStyle/>
          <a:p>
            <a:r>
              <a:rPr lang="hu-HU" dirty="0" smtClean="0"/>
              <a:t>Ügyfél igények felmérése – üzleti felmérés</a:t>
            </a:r>
          </a:p>
          <a:p>
            <a:endParaRPr lang="hu-HU" dirty="0"/>
          </a:p>
          <a:p>
            <a:r>
              <a:rPr lang="hu-HU" dirty="0" smtClean="0"/>
              <a:t>Adattömeg felmérése </a:t>
            </a:r>
          </a:p>
          <a:p>
            <a:endParaRPr lang="hu-HU" dirty="0" smtClean="0"/>
          </a:p>
          <a:p>
            <a:r>
              <a:rPr lang="hu-HU" dirty="0" smtClean="0"/>
              <a:t>Közel egy tucat </a:t>
            </a:r>
            <a:r>
              <a:rPr lang="hu-HU" dirty="0" err="1" smtClean="0"/>
              <a:t>konkurrens</a:t>
            </a:r>
            <a:r>
              <a:rPr lang="hu-HU" dirty="0" smtClean="0"/>
              <a:t> termék versenyeztetése egy követelmény mátrix alapján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Folyamatos KPMG audit mellett</a:t>
            </a:r>
            <a:endParaRPr lang="hu-HU" dirty="0"/>
          </a:p>
        </p:txBody>
      </p:sp>
      <p:pic>
        <p:nvPicPr>
          <p:cNvPr id="3074" name="Picture 2" descr="http://thumbs.dreamstime.com/t/data-under-magnifier-binary-code-background-421887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497" y="2996952"/>
            <a:ext cx="3312368" cy="264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1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Követelmény mátrix</a:t>
            </a:r>
            <a:endParaRPr lang="hu-HU" dirty="0"/>
          </a:p>
        </p:txBody>
      </p:sp>
      <p:graphicFrame>
        <p:nvGraphicFramePr>
          <p:cNvPr id="4" name="Objektum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092"/>
              </p:ext>
            </p:extLst>
          </p:nvPr>
        </p:nvGraphicFramePr>
        <p:xfrm>
          <a:off x="107504" y="836712"/>
          <a:ext cx="8928992" cy="490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Munkalap" r:id="rId3" imgW="17002103" imgH="6724544" progId="Excel.Sheet.12">
                  <p:embed/>
                </p:oleObj>
              </mc:Choice>
              <mc:Fallback>
                <p:oleObj name="Munkalap" r:id="rId3" imgW="17002103" imgH="67245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836712"/>
                        <a:ext cx="8928992" cy="4900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6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apértelmezett terv">
  <a:themeElements>
    <a:clrScheme name="Egyéni 2. séma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6A800"/>
      </a:accent1>
      <a:accent2>
        <a:srgbClr val="C00418"/>
      </a:accent2>
      <a:accent3>
        <a:srgbClr val="FDC400"/>
      </a:accent3>
      <a:accent4>
        <a:srgbClr val="000000"/>
      </a:accent4>
      <a:accent5>
        <a:srgbClr val="7F7F7F"/>
      </a:accent5>
      <a:accent6>
        <a:srgbClr val="FF9900"/>
      </a:accent6>
      <a:hlink>
        <a:srgbClr val="F6A800"/>
      </a:hlink>
      <a:folHlink>
        <a:srgbClr val="67676B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E5205D8C3DD8E48B9674C58B0D3C431" ma:contentTypeVersion="1" ma:contentTypeDescription="Új dokumentum létrehozása." ma:contentTypeScope="" ma:versionID="9873f8ced818eaa7de50011f9e8e0f32">
  <xsd:schema xmlns:xsd="http://www.w3.org/2001/XMLSchema" xmlns:xs="http://www.w3.org/2001/XMLSchema" xmlns:p="http://schemas.microsoft.com/office/2006/metadata/properties" xmlns:ns2="357cc6c6-2ecc-4d95-afb7-04fa459c2df9" targetNamespace="http://schemas.microsoft.com/office/2006/metadata/properties" ma:root="true" ma:fieldsID="7d9b815d00e2f638af1c9075d7f2ac7f" ns2:_="">
    <xsd:import namespace="357cc6c6-2ecc-4d95-afb7-04fa459c2df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7cc6c6-2ecc-4d95-afb7-04fa459c2df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kumentumazonosító értéke" ma:description="Az elemhez rendelt dokumentumazonosító értéke." ma:internalName="_dlc_DocId" ma:readOnly="true">
      <xsd:simpleType>
        <xsd:restriction base="dms:Text"/>
      </xsd:simpleType>
    </xsd:element>
    <xsd:element name="_dlc_DocIdUrl" ma:index="9" nillable="true" ma:displayName="Dokumentumazonosító" ma:description="Állandó hivatkozás a dokumentumra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Azonosító megőrzése" ma:description="Az azonosító megőrzése hozzáadásko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57cc6c6-2ecc-4d95-afb7-04fa459c2df9">FJ4ZADSXF2X5-261-159</_dlc_DocId>
    <_dlc_DocIdUrl xmlns="357cc6c6-2ecc-4d95-afb7-04fa459c2df9">
      <Url>http://sp2007/sites/marketing/_layouts/DocIdRedir.aspx?ID=FJ4ZADSXF2X5-261-159</Url>
      <Description>FJ4ZADSXF2X5-261-159</Description>
    </_dlc_DocIdUrl>
  </documentManagement>
</p:properti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1E887E1-9901-4872-B652-066055F33E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7cc6c6-2ecc-4d95-afb7-04fa459c2d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C3EC87-66B8-4F53-9997-AB7655B2B89D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3D89014C-243B-462E-ADCC-8C4997B2C7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6DBA139-9C6C-47C8-AB96-BFBF8CA1C0D8}">
  <ds:schemaRefs>
    <ds:schemaRef ds:uri="http://schemas.microsoft.com/office/2006/documentManagement/types"/>
    <ds:schemaRef ds:uri="http://purl.org/dc/terms/"/>
    <ds:schemaRef ds:uri="357cc6c6-2ecc-4d95-afb7-04fa459c2df9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5.xml><?xml version="1.0" encoding="utf-8"?>
<ds:datastoreItem xmlns:ds="http://schemas.openxmlformats.org/officeDocument/2006/customXml" ds:itemID="{57D4A6F9-0872-4314-9D01-2227F902515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400</Words>
  <Application>Microsoft Office PowerPoint</Application>
  <PresentationFormat>Diavetítés a képernyőre (4:3 oldalarány)</PresentationFormat>
  <Paragraphs>131</Paragraphs>
  <Slides>20</Slides>
  <Notes>1</Notes>
  <HiddenSlides>0</HiddenSlides>
  <MMClips>0</MMClips>
  <ScaleCrop>false</ScaleCrop>
  <HeadingPairs>
    <vt:vector size="6" baseType="variant"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2" baseType="lpstr">
      <vt:lpstr>Alapértelmezett terv</vt:lpstr>
      <vt:lpstr>Munkalap</vt:lpstr>
      <vt:lpstr>Tivoli Storage Manager Yosemite Server Backup IBM Spectrum Protect</vt:lpstr>
      <vt:lpstr>Bevezető</vt:lpstr>
      <vt:lpstr>Fundamenta – alap amelyre építhet</vt:lpstr>
      <vt:lpstr>TSM 5.1 – 6.0  2003 - 2011</vt:lpstr>
      <vt:lpstr>2011 - a kiugrás éve</vt:lpstr>
      <vt:lpstr>YSB – a félelem bére</vt:lpstr>
      <vt:lpstr>Változások a cég életében</vt:lpstr>
      <vt:lpstr>Kiválasztási projekt</vt:lpstr>
      <vt:lpstr>Követelmény mátrix</vt:lpstr>
      <vt:lpstr>Beszerzés, bevezetés</vt:lpstr>
      <vt:lpstr>Infrastruktúra megtervezése</vt:lpstr>
      <vt:lpstr>TSM Infrastruktúra felépítése</vt:lpstr>
      <vt:lpstr>Hálózat:</vt:lpstr>
      <vt:lpstr>Általános infrastruktúra ábra</vt:lpstr>
      <vt:lpstr>Tapasztalatok a TSM virtuális világából</vt:lpstr>
      <vt:lpstr>PowerPoint bemutató</vt:lpstr>
      <vt:lpstr>Recovery agent:</vt:lpstr>
      <vt:lpstr>Mi az a datamover?</vt:lpstr>
      <vt:lpstr>DSM.DATAMOVER_DM.opt</vt:lpstr>
      <vt:lpstr>PowerPoint bemutató</vt:lpstr>
    </vt:vector>
  </TitlesOfParts>
  <Company>inspirit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inspirit</dc:creator>
  <cp:lastModifiedBy>Lacupa</cp:lastModifiedBy>
  <cp:revision>93</cp:revision>
  <dcterms:created xsi:type="dcterms:W3CDTF">2010-01-11T08:25:20Z</dcterms:created>
  <dcterms:modified xsi:type="dcterms:W3CDTF">2016-03-11T05:04:37Z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FJ4ZADSXF2X5-261-140</vt:lpwstr>
  </property>
  <property fmtid="{D5CDD505-2E9C-101B-9397-08002B2CF9AE}" pid="3" name="_dlc_DocIdItemGuid">
    <vt:lpwstr>5205b396-f2ab-4ae9-a779-fb73c093a047</vt:lpwstr>
  </property>
  <property fmtid="{D5CDD505-2E9C-101B-9397-08002B2CF9AE}" pid="4" name="_dlc_DocIdUrl">
    <vt:lpwstr>http://sp2007/sites/marketing/_layouts/DocIdRedir.aspx?ID=FJ4ZADSXF2X5-261-140, FJ4ZADSXF2X5-261-140</vt:lpwstr>
  </property>
  <property fmtid="{D5CDD505-2E9C-101B-9397-08002B2CF9AE}" pid="5" name="ContentTypeId">
    <vt:lpwstr>0x010100AE5205D8C3DD8E48B9674C58B0D3C431</vt:lpwstr>
  </property>
</Properties>
</file>