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73" r:id="rId3"/>
    <p:sldId id="289" r:id="rId4"/>
    <p:sldId id="274" r:id="rId5"/>
    <p:sldId id="4887" r:id="rId6"/>
    <p:sldId id="276" r:id="rId7"/>
    <p:sldId id="4888" r:id="rId8"/>
    <p:sldId id="4882" r:id="rId9"/>
    <p:sldId id="275" r:id="rId10"/>
    <p:sldId id="4892" r:id="rId11"/>
    <p:sldId id="278" r:id="rId12"/>
    <p:sldId id="4890" r:id="rId13"/>
    <p:sldId id="281" r:id="rId14"/>
    <p:sldId id="282" r:id="rId15"/>
    <p:sldId id="4891" r:id="rId16"/>
    <p:sldId id="284" r:id="rId17"/>
    <p:sldId id="285" r:id="rId18"/>
    <p:sldId id="286" r:id="rId19"/>
    <p:sldId id="4893" r:id="rId20"/>
    <p:sldId id="48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858"/>
    <a:srgbClr val="F8F8F8"/>
    <a:srgbClr val="D32F2F"/>
    <a:srgbClr val="5B9BD5"/>
    <a:srgbClr val="4D4D4D"/>
    <a:srgbClr val="1C1C1C"/>
    <a:srgbClr val="759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4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7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9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2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7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79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8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1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8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1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57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9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2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5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>
            <a:fillRect/>
          </a:stretch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69388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A825-7B74-4B4B-8E65-E4DC8E6595CD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17671" cy="3651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0A6BFC-1990-4B43-8981-6B03CDEC85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69625"/>
            <a:ext cx="1868948" cy="7409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E05721-0022-43DC-8B5C-0CDF501BBD83}"/>
              </a:ext>
            </a:extLst>
          </p:cNvPr>
          <p:cNvSpPr txBox="1"/>
          <p:nvPr userDrawn="1"/>
        </p:nvSpPr>
        <p:spPr>
          <a:xfrm>
            <a:off x="5173703" y="6467559"/>
            <a:ext cx="228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120" baseline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成为配用电领域的引领者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28F2A24-0067-4B2D-9E0A-71FE08A5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42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18</a:t>
            </a:r>
          </a:p>
        </p:txBody>
      </p:sp>
    </p:spTree>
    <p:extLst>
      <p:ext uri="{BB962C8B-B14F-4D97-AF65-F5344CB8AC3E}">
        <p14:creationId xmlns:p14="http://schemas.microsoft.com/office/powerpoint/2010/main" val="196873233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742C5AA-C414-44C4-AFD0-D63F73A2F848}"/>
              </a:ext>
            </a:extLst>
          </p:cNvPr>
          <p:cNvGrpSpPr/>
          <p:nvPr userDrawn="1"/>
        </p:nvGrpSpPr>
        <p:grpSpPr>
          <a:xfrm>
            <a:off x="1459033" y="1144160"/>
            <a:ext cx="9273932" cy="4569680"/>
            <a:chOff x="1459033" y="1144160"/>
            <a:chExt cx="9273932" cy="4569680"/>
          </a:xfrm>
          <a:solidFill>
            <a:schemeClr val="bg1">
              <a:lumMod val="85000"/>
              <a:alpha val="16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7466FC4-5325-4470-ADB2-A0C3648C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004" y="4540620"/>
              <a:ext cx="329790" cy="32600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4575AA6-169A-43B1-9150-7077A1058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95" y="4502713"/>
              <a:ext cx="204697" cy="178163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712619D-34F2-41D2-B558-6C2571304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016" y="4561468"/>
              <a:ext cx="231232" cy="248291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33F8F50-7B94-46F8-BCE2-9F03AC21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50" y="4775643"/>
              <a:ext cx="36012" cy="435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4DA227D-529E-45E4-8905-275037C5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179" y="4847666"/>
              <a:ext cx="56860" cy="64442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92291CA-903F-4BEE-9E07-30D84B68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831" y="4671398"/>
              <a:ext cx="413186" cy="363906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C81B859-645D-4C00-9A4B-9A36CCDE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004" y="4244946"/>
              <a:ext cx="301361" cy="320314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D5DD2C9-9AAB-4E25-9252-9E683B0F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90" y="4305597"/>
              <a:ext cx="295674" cy="261558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D9D3286-6004-4549-A766-7D5B9FA6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562" y="4119853"/>
              <a:ext cx="51175" cy="454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3F1E848-DC7A-41EE-9CEE-7D76840F9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9399" y="3776795"/>
              <a:ext cx="267244" cy="356325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28384B3-7EB3-4E6E-B14F-631718C18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73" y="3121005"/>
              <a:ext cx="310837" cy="24639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A3D7DA3-CEC9-4987-B71B-63FA4575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180" y="3077413"/>
              <a:ext cx="111826" cy="208488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9CC9001-D05E-4EA5-8DC9-FBD49D892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098" y="3084994"/>
              <a:ext cx="536384" cy="513639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033109F-FA51-4F73-9CB1-BEA9E3FF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44" y="3202506"/>
              <a:ext cx="392337" cy="377174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67B6E21-9C72-4530-ABC3-47A42B2F3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297" y="3727516"/>
              <a:ext cx="73919" cy="2653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33D96F0-CA57-4E73-949C-25F7DA1DF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9134" y="3657389"/>
              <a:ext cx="149733" cy="121302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2380E6F-0436-421F-BA0A-9E001B22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087" y="3765423"/>
              <a:ext cx="72023" cy="39803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DB78874-2EAB-4BA4-9750-AC1507EC0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028" y="3803330"/>
              <a:ext cx="314628" cy="221756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E5F20F-1B74-43F6-A549-348D6116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668" y="3729412"/>
              <a:ext cx="305151" cy="253976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FA340CB-80EA-4AD2-B394-9162B4A41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493" y="3769214"/>
              <a:ext cx="77710" cy="159209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BC0EA8B-150F-4E22-82F8-F2FDA8FA2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749" y="3803330"/>
              <a:ext cx="49279" cy="134570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A924B16-A5D2-4FC9-9F57-3FA919FB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400" y="3750260"/>
              <a:ext cx="191431" cy="297570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B27710-86E4-42C1-AA94-F68D03CEA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85" y="3814702"/>
              <a:ext cx="157314" cy="161105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0F3262A-E1AB-4E1F-9BAE-F2FF5C490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1144" y="3805226"/>
              <a:ext cx="109930" cy="16679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8CDDD31-F9FC-48E8-B6BD-DCA315A2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204" y="3765423"/>
              <a:ext cx="197116" cy="145942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541297FE-FAC3-4090-8CBE-60E73916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971" y="3873458"/>
              <a:ext cx="106139" cy="102349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C369D46-A7E6-4CEE-84FE-43E39221B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483" y="3835551"/>
              <a:ext cx="75814" cy="81500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89D2F3E-313A-40E5-ADAB-52B996401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819" y="3357924"/>
              <a:ext cx="214175" cy="17626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40E44D1-246D-417A-B7A1-7F414FCB8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925" y="3367400"/>
              <a:ext cx="312733" cy="34305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1BF615F-4277-422F-8A49-C0862A0AF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227" y="3431842"/>
              <a:ext cx="430244" cy="403709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2956CAE-5562-4F4D-8CE6-44A22B0D2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389" y="3699087"/>
              <a:ext cx="210384" cy="14973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2832F7F-B8D1-41D7-B25F-5CE031C80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330" y="3475436"/>
              <a:ext cx="401814" cy="312733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2F89A26-CEB5-44BF-998A-280133FF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3284" y="3475436"/>
              <a:ext cx="257767" cy="426453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E822CAF-9C09-4403-88A4-8B4B72E60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319" y="3238517"/>
              <a:ext cx="282407" cy="280511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DBF8160D-350B-43C1-97F0-6CBB57A2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87" y="4034562"/>
              <a:ext cx="145942" cy="161105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47C1723-2B95-4279-B893-8A323A25C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249" y="4036458"/>
              <a:ext cx="56860" cy="34116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D850D662-3227-4C3E-8197-83D8FD816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38" y="3996655"/>
              <a:ext cx="183849" cy="225547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FB8990D8-F206-4AE7-8493-6A2568732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400" y="3477330"/>
              <a:ext cx="428348" cy="526906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17B194F0-0FD5-47D5-9D17-61BD8117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352" y="3761632"/>
              <a:ext cx="49279" cy="49279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DF07F46-55CB-461A-9B10-98591045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888" y="3621377"/>
              <a:ext cx="174372" cy="147837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EA21CF8-0028-4776-9879-2BA304EB5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807" y="3702877"/>
              <a:ext cx="386651" cy="301361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CBDE37BC-25B4-4BB4-9C9A-FCAB33149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3458" y="3153227"/>
              <a:ext cx="39803" cy="47384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82589458-97FC-455D-ADAF-7F617EF7F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30" y="3079308"/>
              <a:ext cx="178163" cy="142152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7BCCD531-6D7C-479F-9CC6-93CBEC341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38" y="3050878"/>
              <a:ext cx="96663" cy="12130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49FCB77B-66D6-4FC5-92FE-5E3C6F31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317" y="3392040"/>
              <a:ext cx="113721" cy="153524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4B87B606-7600-423F-B53A-B7ACB8117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631" y="3134273"/>
              <a:ext cx="718337" cy="758138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DC922269-8EED-4A38-9109-77E666930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317" y="2607367"/>
              <a:ext cx="809314" cy="350640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B6BE5912-DABA-4425-9470-F5FFCA1A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562" y="3217669"/>
              <a:ext cx="13268" cy="360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5E711D4-2068-439D-B572-513C1FCD7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818" y="3194924"/>
              <a:ext cx="37907" cy="108035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4D969D2B-F832-46BF-8A65-C22E4092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667" y="3194924"/>
              <a:ext cx="109930" cy="117511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3B319D5B-1D1E-475C-9C4E-3A05FA64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8062" y="2899250"/>
              <a:ext cx="280511" cy="12319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C725F35D-3DF6-4E3E-A084-F2912836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655" y="2885982"/>
              <a:ext cx="178163" cy="7960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5B347E80-DB37-42A5-8EA5-AB1481AA1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330" y="2929576"/>
              <a:ext cx="485209" cy="191431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74C2DAB-6344-4DE3-BB42-AE3E367F3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712" y="3122901"/>
              <a:ext cx="60651" cy="5686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1A135DBF-C68C-44A0-985F-EAE573919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3559" y="2908727"/>
              <a:ext cx="176268" cy="168686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69216D87-39CA-4CD2-B03D-06DAC492C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782" y="3285901"/>
              <a:ext cx="199012" cy="113721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FDF138A8-0483-4EA6-B18A-67E41939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75" y="3337075"/>
              <a:ext cx="217965" cy="487105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91167974-C3B9-4AC1-BF54-EC665846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7061" y="3344656"/>
              <a:ext cx="77710" cy="47384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676B7F1D-8817-4D30-B898-55F71C0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270" y="3479226"/>
              <a:ext cx="191431" cy="39612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38A38FC7-1C87-45E3-AD25-3274613A7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270" y="3716144"/>
              <a:ext cx="157314" cy="111826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7145E686-B19D-47AB-B0D2-EBB681E82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095" y="3503865"/>
              <a:ext cx="191431" cy="233128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BAA112F7-9A71-4096-9CE7-1A4B4236A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758" y="3556935"/>
              <a:ext cx="210384" cy="392337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CED5ECD7-8912-49E8-8960-C49FB5C78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552" y="2501228"/>
              <a:ext cx="248291" cy="20280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0ABC3D05-937A-455D-AA14-F2CDA483E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563" y="2831018"/>
              <a:ext cx="94767" cy="89082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F9B2B53F-66B2-40EE-9000-2A9C59B9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074" y="2791215"/>
              <a:ext cx="136465" cy="117511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1CFAC307-2C73-47DE-AC1A-DE47B6D5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748" y="2916308"/>
              <a:ext cx="47384" cy="9287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7048F46B-A089-4E1D-936A-59DD6BC49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831" y="2707820"/>
              <a:ext cx="191431" cy="85291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1D0A5AC1-9416-4BF6-906F-48FB16299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831" y="2717297"/>
              <a:ext cx="170581" cy="966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90B03316-10BC-4CAB-B024-1F8269F3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167" y="2639587"/>
              <a:ext cx="161105" cy="83395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A00C2485-F309-4232-ADD7-DF57AA4B0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784" y="2688866"/>
              <a:ext cx="144046" cy="60651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B5CED19A-DD73-4134-82E4-46A7D3859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459" y="2929576"/>
              <a:ext cx="96663" cy="159209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AC9BDCF8-72D4-4911-82D7-89981262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6040" y="2556192"/>
              <a:ext cx="106139" cy="90977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FF0B030F-C17A-464B-98CB-E9229E1BF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73" y="2671809"/>
              <a:ext cx="18953" cy="2274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75CAAC7C-838D-4F5F-B004-778AAED62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982" y="2622530"/>
              <a:ext cx="100454" cy="7202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859221A9-6E1E-4D9A-ABC1-AF792698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865" y="2728669"/>
              <a:ext cx="233128" cy="153524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1172A3F3-DAB0-4D5C-85B1-7E12C44E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074" y="2724879"/>
              <a:ext cx="79605" cy="98558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9AF76546-D4BA-4C74-88D7-A5071F172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458" y="2865134"/>
              <a:ext cx="161105" cy="8908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7BDC2B97-F005-4179-A6DB-92ACACDCD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970" y="2920099"/>
              <a:ext cx="70128" cy="51175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BB94A6F5-C1F1-4C3D-B997-F6CFCBD5E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458" y="2592204"/>
              <a:ext cx="458674" cy="267244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6FAB9EFE-411A-43B9-B409-574EABF02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097" y="2455739"/>
              <a:ext cx="242604" cy="174372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829B9ADB-0E48-459C-AB85-DF5B692CB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446" y="2387507"/>
              <a:ext cx="191431" cy="89082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F2693142-A330-4160-9E0A-E47C9C03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446" y="2444367"/>
              <a:ext cx="149733" cy="94767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336E3D3A-DB3D-48D5-9A13-E0C7EA8FA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49" y="2751413"/>
              <a:ext cx="115617" cy="66338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D13D03BD-E110-4A9E-9853-1AA212198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854" y="2506913"/>
              <a:ext cx="229338" cy="261558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6BBF35E4-7021-4DE0-AC16-34FBB0176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7133" y="1883345"/>
              <a:ext cx="269139" cy="430244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99F37A9-8127-42FF-86AA-D12E5E663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086" y="3230935"/>
              <a:ext cx="543965" cy="434035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DC19FEC3-8096-43EC-89C4-0A4F39705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92" y="3429947"/>
              <a:ext cx="208488" cy="229337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D2FAB010-ED3C-4AB2-B370-5E3AD2A8A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271" y="3401517"/>
              <a:ext cx="30326" cy="45488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645BEB19-BB69-4C0A-B5BD-F989B169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92" y="3397726"/>
              <a:ext cx="123198" cy="100454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F690C36F-8AFC-4F49-B22B-EF39C1DAC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4304" y="3924632"/>
              <a:ext cx="500372" cy="155418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3F29E4F8-F978-448F-8D58-0C365B9D9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6316" y="3973911"/>
              <a:ext cx="34116" cy="20849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CAADE93B-6C6E-4959-825B-F850576A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120" y="3073622"/>
              <a:ext cx="250186" cy="24639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0E44557B-BAF4-4F80-8015-49D386346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1027" y="3287796"/>
              <a:ext cx="49279" cy="45488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6BE2324F-7E36-4234-96C3-A59D7D368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552" y="2639587"/>
              <a:ext cx="377175" cy="31273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2604CE6F-3AC8-420A-8661-EBD84C3A8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682" y="3718040"/>
              <a:ext cx="60651" cy="32221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4C996600-64F1-44FE-BEE5-7A332916E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531" y="3670656"/>
              <a:ext cx="157314" cy="87186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39DBF9ED-6C38-415E-A7CA-4FF738430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090" y="3217669"/>
              <a:ext cx="784674" cy="485209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5314FC21-83A4-4084-93F5-7993C3BFD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240" y="3627063"/>
              <a:ext cx="109930" cy="108035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11F095E4-EBAC-4DB9-BCE2-19EBABBAB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426" y="3611901"/>
              <a:ext cx="32221" cy="6823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F3C215AB-9D52-4B20-9D3B-6237EAB6B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601" y="3560726"/>
              <a:ext cx="77710" cy="66338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AE5682F7-3258-4371-B7D9-25FE4610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728" y="3572098"/>
              <a:ext cx="89082" cy="60651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B3598E08-ED58-4D20-BB1E-273B130F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914" y="3702877"/>
              <a:ext cx="109930" cy="111826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1486A7CD-60A0-4E3D-9C49-7BFD581A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763" y="3958748"/>
              <a:ext cx="1027278" cy="1048127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B8AC6B81-FB03-4AFC-9A61-D03F6D7CC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368" y="4900736"/>
              <a:ext cx="126989" cy="140256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8A0DAC87-F73F-40C7-9BA1-E6C09483D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345" y="4667608"/>
              <a:ext cx="521221" cy="1027278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FA6B1B96-34E1-4458-BF0F-61722C79E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484" y="4551992"/>
              <a:ext cx="227442" cy="116184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A49EA46B-1C06-46BC-97D3-3AFD50877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856" y="4603166"/>
              <a:ext cx="229338" cy="229337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54C498EC-9DCA-40C4-846D-07E181B17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821" y="3807121"/>
              <a:ext cx="85291" cy="68232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B7855113-5F33-499A-894F-4B42297E2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531" y="3841237"/>
              <a:ext cx="149733" cy="72023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102D5918-C54D-45F1-9F70-F16BC827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880" y="3767319"/>
              <a:ext cx="307046" cy="437826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145D2404-C793-4220-A32D-A58EDC37A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588" y="4349190"/>
              <a:ext cx="318418" cy="358221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B6FE1628-760F-4E4E-8F61-4313813B5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438" y="4097109"/>
              <a:ext cx="333581" cy="483314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A55EAD8B-6F0D-4B3F-821E-F680DD3C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926" y="3780586"/>
              <a:ext cx="354430" cy="29946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8CFBB324-0D4D-4024-B96F-7ED48A27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949" y="3934109"/>
              <a:ext cx="109930" cy="115617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C1665418-6609-429E-8DA0-5DA42C64B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658" y="3875353"/>
              <a:ext cx="126989" cy="18953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5F6FC3C8-C3D8-4FE1-8D0E-B8338F762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611" y="3945482"/>
              <a:ext cx="79605" cy="100454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8E3327EC-89B1-4BCA-BB69-170DFBA6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938" y="3475436"/>
              <a:ext cx="271035" cy="966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1347DB56-A49E-45C7-B649-EDB988DD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356" y="3604319"/>
              <a:ext cx="62547" cy="30326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3BC3E86F-C3B9-4BD6-9E4F-D3FE0826C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345" y="3602423"/>
              <a:ext cx="56860" cy="32221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D9B137B0-DEDB-478D-802C-E8E2B469C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880" y="1144160"/>
              <a:ext cx="1578824" cy="1177011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A8ABE65F-BD87-4226-8819-069AAABEE9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6521" y="1165008"/>
              <a:ext cx="2293370" cy="1764568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58D34B6B-C536-4D84-8E05-C0297476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9033" y="1830275"/>
              <a:ext cx="2617474" cy="1607253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93A2C884-2485-435A-9028-21D6E448C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1935" y="2882192"/>
              <a:ext cx="329790" cy="235023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5BAECF94-C5C4-4827-94E5-05E42EA494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4389" y="2942843"/>
              <a:ext cx="163000" cy="20280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42B67831-5729-478B-B917-1FEB491F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644" y="3119111"/>
              <a:ext cx="66338" cy="41698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EC4A41BB-F1BD-4787-AD3D-03CFC8CEE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181" y="2044449"/>
              <a:ext cx="276721" cy="140256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BB4E9395-14A1-42B5-A8F0-58AAAAC1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06" y="2495541"/>
              <a:ext cx="117511" cy="128884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79F082B5-0FDA-4F4F-B885-020D757D3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366" y="2283262"/>
              <a:ext cx="261558" cy="398023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537A7C62-EF1A-4F0F-82FE-1C6626F04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366" y="2283262"/>
              <a:ext cx="261558" cy="398023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DA56DC64-C564-43CF-A061-9E0B9A6DF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1133" y="2398879"/>
              <a:ext cx="123198" cy="117511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2DF40EA7-E692-40AD-B950-576605D32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423" y="1928833"/>
              <a:ext cx="318418" cy="56291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9037F770-A15F-4D80-86E8-AA1DB829E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7981" y="2324960"/>
              <a:ext cx="163000" cy="7960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CF1E9C62-CFFE-468F-B9AD-7FD1798CF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446" y="3964435"/>
              <a:ext cx="206593" cy="252082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2386AEAC-0303-47B7-8431-3C6B3B444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725" y="3983388"/>
              <a:ext cx="140256" cy="145942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307F2565-4DA5-4A08-85FA-2ADF7C74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422" y="2825331"/>
              <a:ext cx="456779" cy="263454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B6B096FF-1179-4932-94CE-999276765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1529" y="1335589"/>
              <a:ext cx="667162" cy="1053812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B2EAAB47-000C-48F0-9E52-2ADF31BF5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79" y="2177123"/>
              <a:ext cx="87186" cy="322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>
              <a:extLst>
                <a:ext uri="{FF2B5EF4-FFF2-40B4-BE49-F238E27FC236}">
                  <a16:creationId xmlns:a16="http://schemas.microsoft.com/office/drawing/2014/main" id="{93D792F6-D75E-4884-A529-C67763715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024" y="2827227"/>
              <a:ext cx="441616" cy="43972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>
              <a:extLst>
                <a:ext uri="{FF2B5EF4-FFF2-40B4-BE49-F238E27FC236}">
                  <a16:creationId xmlns:a16="http://schemas.microsoft.com/office/drawing/2014/main" id="{C416F95D-C639-4573-9111-8B3B3DC7D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5573" y="2559983"/>
              <a:ext cx="1544708" cy="1070871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>
              <a:extLst>
                <a:ext uri="{FF2B5EF4-FFF2-40B4-BE49-F238E27FC236}">
                  <a16:creationId xmlns:a16="http://schemas.microsoft.com/office/drawing/2014/main" id="{1554BD59-B92F-4CCC-8A31-1587F31EF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711" y="3610005"/>
              <a:ext cx="248291" cy="348744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>
              <a:extLst>
                <a:ext uri="{FF2B5EF4-FFF2-40B4-BE49-F238E27FC236}">
                  <a16:creationId xmlns:a16="http://schemas.microsoft.com/office/drawing/2014/main" id="{9D80A28D-ADED-4878-9611-094EC7EFB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5698" y="4171027"/>
              <a:ext cx="326000" cy="206593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>
              <a:extLst>
                <a:ext uri="{FF2B5EF4-FFF2-40B4-BE49-F238E27FC236}">
                  <a16:creationId xmlns:a16="http://schemas.microsoft.com/office/drawing/2014/main" id="{2BF7780F-CBF5-4C54-B65C-C21D44BF6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514" y="3846924"/>
              <a:ext cx="54966" cy="10613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id="{1B4DFD07-419D-407C-84AA-5947ABED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69" y="4396574"/>
              <a:ext cx="191431" cy="379069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CF563227-474A-4D02-A88F-501508D19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4887" y="3594842"/>
              <a:ext cx="308942" cy="187640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>
              <a:extLst>
                <a:ext uri="{FF2B5EF4-FFF2-40B4-BE49-F238E27FC236}">
                  <a16:creationId xmlns:a16="http://schemas.microsoft.com/office/drawing/2014/main" id="{8CDED78D-D99A-4CBF-9321-962FF33E05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0129" y="4239260"/>
              <a:ext cx="208488" cy="14973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128E78E1-A43D-43EE-BF28-50775A96E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0129" y="4239260"/>
              <a:ext cx="208488" cy="14973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DB4AEEF5-13CA-400F-8353-3F3328D14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7885" y="4375724"/>
              <a:ext cx="1055709" cy="940092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>
              <a:extLst>
                <a:ext uri="{FF2B5EF4-FFF2-40B4-BE49-F238E27FC236}">
                  <a16:creationId xmlns:a16="http://schemas.microsoft.com/office/drawing/2014/main" id="{99EB53EB-C108-43E7-A2AA-3AB712CBE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9594" y="5044782"/>
              <a:ext cx="322209" cy="382860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2E09C4D5-26D4-4E0E-AA78-F4A2AE856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2000" y="4523561"/>
              <a:ext cx="70128" cy="64442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>
              <a:extLst>
                <a:ext uri="{FF2B5EF4-FFF2-40B4-BE49-F238E27FC236}">
                  <a16:creationId xmlns:a16="http://schemas.microsoft.com/office/drawing/2014/main" id="{39FF993C-49C6-41ED-BCC9-5844283C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8341" y="2916308"/>
              <a:ext cx="369593" cy="233128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>
              <a:extLst>
                <a:ext uri="{FF2B5EF4-FFF2-40B4-BE49-F238E27FC236}">
                  <a16:creationId xmlns:a16="http://schemas.microsoft.com/office/drawing/2014/main" id="{E52C7459-B01B-44A3-8094-0457C398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690" y="2999703"/>
              <a:ext cx="507953" cy="430244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>
              <a:extLst>
                <a:ext uri="{FF2B5EF4-FFF2-40B4-BE49-F238E27FC236}">
                  <a16:creationId xmlns:a16="http://schemas.microsoft.com/office/drawing/2014/main" id="{A1D88A07-4658-45C5-903A-F11BFB0E1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1027" y="2491750"/>
              <a:ext cx="1046231" cy="49279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6E159427-0F33-4497-AF4D-E31C3BE69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1121" y="1278729"/>
              <a:ext cx="4395310" cy="1684963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8">
              <a:extLst>
                <a:ext uri="{FF2B5EF4-FFF2-40B4-BE49-F238E27FC236}">
                  <a16:creationId xmlns:a16="http://schemas.microsoft.com/office/drawing/2014/main" id="{CA5ED460-DAF6-46F4-ADA2-E0292A168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377" y="3947376"/>
              <a:ext cx="471942" cy="496581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9">
              <a:extLst>
                <a:ext uri="{FF2B5EF4-FFF2-40B4-BE49-F238E27FC236}">
                  <a16:creationId xmlns:a16="http://schemas.microsoft.com/office/drawing/2014/main" id="{24694FE8-47B2-44D0-815B-294A66199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144" y="4153970"/>
              <a:ext cx="41698" cy="54966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60">
              <a:extLst>
                <a:ext uri="{FF2B5EF4-FFF2-40B4-BE49-F238E27FC236}">
                  <a16:creationId xmlns:a16="http://schemas.microsoft.com/office/drawing/2014/main" id="{249A375B-EBC4-4519-8283-338E3AD63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784" y="4366248"/>
              <a:ext cx="274826" cy="43972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1">
              <a:extLst>
                <a:ext uri="{FF2B5EF4-FFF2-40B4-BE49-F238E27FC236}">
                  <a16:creationId xmlns:a16="http://schemas.microsoft.com/office/drawing/2014/main" id="{DE26002B-2A02-48AD-98E4-322E5656C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621" y="4116063"/>
              <a:ext cx="278617" cy="284302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2">
              <a:extLst>
                <a:ext uri="{FF2B5EF4-FFF2-40B4-BE49-F238E27FC236}">
                  <a16:creationId xmlns:a16="http://schemas.microsoft.com/office/drawing/2014/main" id="{B34E486F-EDCA-44D4-8F44-E8AEEB2E3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120" y="4341608"/>
              <a:ext cx="85291" cy="200907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3">
              <a:extLst>
                <a:ext uri="{FF2B5EF4-FFF2-40B4-BE49-F238E27FC236}">
                  <a16:creationId xmlns:a16="http://schemas.microsoft.com/office/drawing/2014/main" id="{22AD2A66-7DF7-430E-832A-119DAFA9E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733" y="4629701"/>
              <a:ext cx="87186" cy="68232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B13C53B2-0B61-4429-B12C-953E06816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677" y="2971274"/>
              <a:ext cx="199012" cy="132674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5">
              <a:extLst>
                <a:ext uri="{FF2B5EF4-FFF2-40B4-BE49-F238E27FC236}">
                  <a16:creationId xmlns:a16="http://schemas.microsoft.com/office/drawing/2014/main" id="{4ECEBBE9-D687-4BBD-8043-3397E183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937" y="3422366"/>
              <a:ext cx="22744" cy="4738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6">
              <a:extLst>
                <a:ext uri="{FF2B5EF4-FFF2-40B4-BE49-F238E27FC236}">
                  <a16:creationId xmlns:a16="http://schemas.microsoft.com/office/drawing/2014/main" id="{4760B32D-B9ED-4845-98C6-152989BC8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495" y="3812807"/>
              <a:ext cx="30326" cy="24640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7">
              <a:extLst>
                <a:ext uri="{FF2B5EF4-FFF2-40B4-BE49-F238E27FC236}">
                  <a16:creationId xmlns:a16="http://schemas.microsoft.com/office/drawing/2014/main" id="{A77686B3-8CE7-4B10-8293-3008A6843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631" y="2958006"/>
              <a:ext cx="85291" cy="73919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8">
              <a:extLst>
                <a:ext uri="{FF2B5EF4-FFF2-40B4-BE49-F238E27FC236}">
                  <a16:creationId xmlns:a16="http://schemas.microsoft.com/office/drawing/2014/main" id="{01A16E1A-0EBF-4DB2-B4D6-DE88766AA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434" y="2940948"/>
              <a:ext cx="126989" cy="104245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9">
              <a:extLst>
                <a:ext uri="{FF2B5EF4-FFF2-40B4-BE49-F238E27FC236}">
                  <a16:creationId xmlns:a16="http://schemas.microsoft.com/office/drawing/2014/main" id="{E0B42F81-55C7-4BB7-ACE6-B5C9F52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933" y="3048982"/>
              <a:ext cx="369593" cy="263454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70">
              <a:extLst>
                <a:ext uri="{FF2B5EF4-FFF2-40B4-BE49-F238E27FC236}">
                  <a16:creationId xmlns:a16="http://schemas.microsoft.com/office/drawing/2014/main" id="{F210A84F-694C-4BC6-8785-697759652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0096" y="3088785"/>
              <a:ext cx="424558" cy="382860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1">
              <a:extLst>
                <a:ext uri="{FF2B5EF4-FFF2-40B4-BE49-F238E27FC236}">
                  <a16:creationId xmlns:a16="http://schemas.microsoft.com/office/drawing/2014/main" id="{D979F5D1-2305-4675-989B-688D167D1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1107" y="3945482"/>
              <a:ext cx="1184592" cy="430244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2">
              <a:extLst>
                <a:ext uri="{FF2B5EF4-FFF2-40B4-BE49-F238E27FC236}">
                  <a16:creationId xmlns:a16="http://schemas.microsoft.com/office/drawing/2014/main" id="{01900E7D-89F4-4166-A968-F81885EDED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7874" y="4309388"/>
              <a:ext cx="83395" cy="36012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3">
              <a:extLst>
                <a:ext uri="{FF2B5EF4-FFF2-40B4-BE49-F238E27FC236}">
                  <a16:creationId xmlns:a16="http://schemas.microsoft.com/office/drawing/2014/main" id="{E79BC64B-58F5-4BA7-A4D0-E978AB55A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226" y="2779843"/>
              <a:ext cx="87186" cy="4738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AFB786EC-C659-4C28-853B-9B75B56A6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5121" y="2774158"/>
              <a:ext cx="295674" cy="322209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5">
              <a:extLst>
                <a:ext uri="{FF2B5EF4-FFF2-40B4-BE49-F238E27FC236}">
                  <a16:creationId xmlns:a16="http://schemas.microsoft.com/office/drawing/2014/main" id="{FC75EC8E-A19D-4305-9129-6FF4CA59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795" y="2893564"/>
              <a:ext cx="32221" cy="3980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6">
              <a:extLst>
                <a:ext uri="{FF2B5EF4-FFF2-40B4-BE49-F238E27FC236}">
                  <a16:creationId xmlns:a16="http://schemas.microsoft.com/office/drawing/2014/main" id="{E29BFE5C-31D2-4DDD-9646-FDF47ACA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376" y="2802587"/>
              <a:ext cx="108035" cy="126989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76" name="图片 175">
            <a:extLst>
              <a:ext uri="{FF2B5EF4-FFF2-40B4-BE49-F238E27FC236}">
                <a16:creationId xmlns:a16="http://schemas.microsoft.com/office/drawing/2014/main" id="{3F358C5E-20AC-4EF7-B8FB-2D252C0EF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1" y="156492"/>
            <a:ext cx="1939637" cy="7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4541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F891-21F4-4399-8307-5575A45CE27D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90CC420-E323-4856-821C-CCA9802D0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  <a:pPr/>
              <a:t>‹#›</a:t>
            </a:fld>
            <a:r>
              <a:rPr lang="en-US" altLang="zh-CN" dirty="0"/>
              <a:t>/91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63" r:id="rId4"/>
  </p:sldLayoutIdLst>
  <p:transition spd="slow">
    <p:wipe dir="d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4414" y="1468528"/>
            <a:ext cx="472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新员工转正答辩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16" y="205609"/>
            <a:ext cx="1573293" cy="42987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4414" y="2426757"/>
            <a:ext cx="49838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信息系统本部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流程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/ERP&amp;PLM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组  赵焓超</a:t>
            </a:r>
          </a:p>
          <a:p>
            <a:pPr>
              <a:spcBef>
                <a:spcPts val="60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思想导师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unga" panose="020B0502040204020203" pitchFamily="34" charset="0"/>
              </a:rPr>
              <a:t>孟武凡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unga" panose="020B0502040204020203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F9FFFA8-EAC2-44F0-BECE-B859115E6F24}"/>
              </a:ext>
            </a:extLst>
          </p:cNvPr>
          <p:cNvSpPr txBox="1">
            <a:spLocks/>
          </p:cNvSpPr>
          <p:nvPr/>
        </p:nvSpPr>
        <p:spPr>
          <a:xfrm>
            <a:off x="964414" y="3572408"/>
            <a:ext cx="1544037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2023.11.17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自我鉴定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公司制度遵守情况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3.1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39D71C-AE3B-4B95-9134-235C76F4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8 / 17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C71BB0-B7E4-80D1-7015-59BD5C45CC72}"/>
              </a:ext>
            </a:extLst>
          </p:cNvPr>
          <p:cNvGrpSpPr/>
          <p:nvPr/>
        </p:nvGrpSpPr>
        <p:grpSpPr>
          <a:xfrm>
            <a:off x="760095" y="1454534"/>
            <a:ext cx="10671810" cy="3004820"/>
            <a:chOff x="1224" y="2750"/>
            <a:chExt cx="16806" cy="4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E01A84B-C3AF-D6CD-D532-5A7C4C976D85}"/>
                </a:ext>
              </a:extLst>
            </p:cNvPr>
            <p:cNvGrpSpPr/>
            <p:nvPr/>
          </p:nvGrpSpPr>
          <p:grpSpPr>
            <a:xfrm>
              <a:off x="2836" y="6420"/>
              <a:ext cx="13447" cy="1063"/>
              <a:chOff x="1416050" y="2974975"/>
              <a:chExt cx="6107113" cy="482600"/>
            </a:xfrm>
          </p:grpSpPr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A7418FBF-D2CA-B96E-3EE3-1237B1722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6050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D1C010FB-EF0E-3693-8D14-98F39613A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1075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17299A45-09F7-4829-7F00-E539DF721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9425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CC344447-6FF0-B9A5-7979-30104BE82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3163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CBF21BD-DE9F-4376-1B20-C78302411E18}"/>
                </a:ext>
              </a:extLst>
            </p:cNvPr>
            <p:cNvGrpSpPr/>
            <p:nvPr/>
          </p:nvGrpSpPr>
          <p:grpSpPr>
            <a:xfrm>
              <a:off x="1224" y="2750"/>
              <a:ext cx="16806" cy="3928"/>
              <a:chOff x="1224" y="3198"/>
              <a:chExt cx="16806" cy="3928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6E12997-B559-D2A9-8756-7DC59C032E07}"/>
                  </a:ext>
                </a:extLst>
              </p:cNvPr>
              <p:cNvSpPr/>
              <p:nvPr/>
            </p:nvSpPr>
            <p:spPr bwMode="auto">
              <a:xfrm>
                <a:off x="1224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AA6C27E-2192-32E3-9D98-EA9876862B1F}"/>
                  </a:ext>
                </a:extLst>
              </p:cNvPr>
              <p:cNvSpPr/>
              <p:nvPr/>
            </p:nvSpPr>
            <p:spPr bwMode="auto">
              <a:xfrm>
                <a:off x="5859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D4D3E980-12AB-7E10-6A30-99D3B6EE184D}"/>
                  </a:ext>
                </a:extLst>
              </p:cNvPr>
              <p:cNvSpPr/>
              <p:nvPr/>
            </p:nvSpPr>
            <p:spPr bwMode="auto">
              <a:xfrm>
                <a:off x="10348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FAF2F604-A95A-A953-0E20-790811A0055C}"/>
                  </a:ext>
                </a:extLst>
              </p:cNvPr>
              <p:cNvSpPr/>
              <p:nvPr/>
            </p:nvSpPr>
            <p:spPr bwMode="auto">
              <a:xfrm>
                <a:off x="14668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88EF63-C9A0-F500-24B5-C8B32E1CD9C1}"/>
                </a:ext>
              </a:extLst>
            </p:cNvPr>
            <p:cNvGrpSpPr/>
            <p:nvPr/>
          </p:nvGrpSpPr>
          <p:grpSpPr>
            <a:xfrm>
              <a:off x="1808" y="4040"/>
              <a:ext cx="15499" cy="2048"/>
              <a:chOff x="1808" y="4488"/>
              <a:chExt cx="15499" cy="2048"/>
            </a:xfrm>
          </p:grpSpPr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B6A4D81F-D06C-B0B3-FD9E-82D9454C3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5" y="4488"/>
                <a:ext cx="2052" cy="2048"/>
              </a:xfrm>
              <a:prstGeom prst="ellipse">
                <a:avLst/>
              </a:prstGeom>
              <a:noFill/>
              <a:ln w="9525">
                <a:solidFill>
                  <a:srgbClr val="ED5858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920AFC1A-72DE-23D1-4B1E-5ADA18C8D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4488"/>
                <a:ext cx="2055" cy="2048"/>
              </a:xfrm>
              <a:prstGeom prst="ellipse">
                <a:avLst/>
              </a:pr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DABB6C-D8AA-06BE-94AE-9B20DA5CF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0" y="4488"/>
                <a:ext cx="2055" cy="2048"/>
              </a:xfrm>
              <a:prstGeom prst="ellipse">
                <a:avLst/>
              </a:pr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5" name="Oval 10">
                <a:extLst>
                  <a:ext uri="{FF2B5EF4-FFF2-40B4-BE49-F238E27FC236}">
                    <a16:creationId xmlns:a16="http://schemas.microsoft.com/office/drawing/2014/main" id="{3D34FEFB-53D9-FC2D-AF96-57301E47B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" y="4488"/>
                <a:ext cx="2055" cy="2048"/>
              </a:xfrm>
              <a:prstGeom prst="ellipse">
                <a:avLst/>
              </a:prstGeom>
              <a:noFill/>
              <a:ln w="9525">
                <a:solidFill>
                  <a:srgbClr val="ED5858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8B4E09A-8B7E-C27C-B2E6-E46B16A9A9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54" y="5161"/>
                <a:ext cx="811" cy="731"/>
              </a:xfrm>
              <a:custGeom>
                <a:avLst/>
                <a:gdLst>
                  <a:gd name="T0" fmla="*/ 83 w 123"/>
                  <a:gd name="T1" fmla="*/ 35 h 107"/>
                  <a:gd name="T2" fmla="*/ 41 w 123"/>
                  <a:gd name="T3" fmla="*/ 50 h 107"/>
                  <a:gd name="T4" fmla="*/ 33 w 123"/>
                  <a:gd name="T5" fmla="*/ 50 h 107"/>
                  <a:gd name="T6" fmla="*/ 49 w 123"/>
                  <a:gd name="T7" fmla="*/ 73 h 107"/>
                  <a:gd name="T8" fmla="*/ 52 w 123"/>
                  <a:gd name="T9" fmla="*/ 75 h 107"/>
                  <a:gd name="T10" fmla="*/ 55 w 123"/>
                  <a:gd name="T11" fmla="*/ 76 h 107"/>
                  <a:gd name="T12" fmla="*/ 59 w 123"/>
                  <a:gd name="T13" fmla="*/ 74 h 107"/>
                  <a:gd name="T14" fmla="*/ 91 w 123"/>
                  <a:gd name="T15" fmla="*/ 43 h 107"/>
                  <a:gd name="T16" fmla="*/ 87 w 123"/>
                  <a:gd name="T17" fmla="*/ 33 h 107"/>
                  <a:gd name="T18" fmla="*/ 7 w 123"/>
                  <a:gd name="T19" fmla="*/ 94 h 107"/>
                  <a:gd name="T20" fmla="*/ 17 w 123"/>
                  <a:gd name="T21" fmla="*/ 101 h 107"/>
                  <a:gd name="T22" fmla="*/ 106 w 123"/>
                  <a:gd name="T23" fmla="*/ 101 h 107"/>
                  <a:gd name="T24" fmla="*/ 116 w 123"/>
                  <a:gd name="T25" fmla="*/ 94 h 107"/>
                  <a:gd name="T26" fmla="*/ 106 w 123"/>
                  <a:gd name="T27" fmla="*/ 101 h 107"/>
                  <a:gd name="T28" fmla="*/ 7 w 123"/>
                  <a:gd name="T29" fmla="*/ 77 h 107"/>
                  <a:gd name="T30" fmla="*/ 17 w 123"/>
                  <a:gd name="T31" fmla="*/ 84 h 107"/>
                  <a:gd name="T32" fmla="*/ 106 w 123"/>
                  <a:gd name="T33" fmla="*/ 84 h 107"/>
                  <a:gd name="T34" fmla="*/ 116 w 123"/>
                  <a:gd name="T35" fmla="*/ 77 h 107"/>
                  <a:gd name="T36" fmla="*/ 106 w 123"/>
                  <a:gd name="T37" fmla="*/ 84 h 107"/>
                  <a:gd name="T38" fmla="*/ 7 w 123"/>
                  <a:gd name="T39" fmla="*/ 59 h 107"/>
                  <a:gd name="T40" fmla="*/ 17 w 123"/>
                  <a:gd name="T41" fmla="*/ 67 h 107"/>
                  <a:gd name="T42" fmla="*/ 106 w 123"/>
                  <a:gd name="T43" fmla="*/ 67 h 107"/>
                  <a:gd name="T44" fmla="*/ 116 w 123"/>
                  <a:gd name="T45" fmla="*/ 59 h 107"/>
                  <a:gd name="T46" fmla="*/ 106 w 123"/>
                  <a:gd name="T47" fmla="*/ 67 h 107"/>
                  <a:gd name="T48" fmla="*/ 7 w 123"/>
                  <a:gd name="T49" fmla="*/ 42 h 107"/>
                  <a:gd name="T50" fmla="*/ 17 w 123"/>
                  <a:gd name="T51" fmla="*/ 50 h 107"/>
                  <a:gd name="T52" fmla="*/ 106 w 123"/>
                  <a:gd name="T53" fmla="*/ 50 h 107"/>
                  <a:gd name="T54" fmla="*/ 116 w 123"/>
                  <a:gd name="T55" fmla="*/ 42 h 107"/>
                  <a:gd name="T56" fmla="*/ 106 w 123"/>
                  <a:gd name="T57" fmla="*/ 50 h 107"/>
                  <a:gd name="T58" fmla="*/ 7 w 123"/>
                  <a:gd name="T59" fmla="*/ 25 h 107"/>
                  <a:gd name="T60" fmla="*/ 17 w 123"/>
                  <a:gd name="T61" fmla="*/ 32 h 107"/>
                  <a:gd name="T62" fmla="*/ 106 w 123"/>
                  <a:gd name="T63" fmla="*/ 32 h 107"/>
                  <a:gd name="T64" fmla="*/ 116 w 123"/>
                  <a:gd name="T65" fmla="*/ 25 h 107"/>
                  <a:gd name="T66" fmla="*/ 106 w 123"/>
                  <a:gd name="T67" fmla="*/ 32 h 107"/>
                  <a:gd name="T68" fmla="*/ 24 w 123"/>
                  <a:gd name="T69" fmla="*/ 78 h 107"/>
                  <a:gd name="T70" fmla="*/ 29 w 123"/>
                  <a:gd name="T71" fmla="*/ 23 h 107"/>
                  <a:gd name="T72" fmla="*/ 98 w 123"/>
                  <a:gd name="T73" fmla="*/ 28 h 107"/>
                  <a:gd name="T74" fmla="*/ 93 w 123"/>
                  <a:gd name="T75" fmla="*/ 83 h 107"/>
                  <a:gd name="T76" fmla="*/ 7 w 123"/>
                  <a:gd name="T77" fmla="*/ 15 h 107"/>
                  <a:gd name="T78" fmla="*/ 17 w 123"/>
                  <a:gd name="T79" fmla="*/ 8 h 107"/>
                  <a:gd name="T80" fmla="*/ 7 w 123"/>
                  <a:gd name="T81" fmla="*/ 15 h 107"/>
                  <a:gd name="T82" fmla="*/ 106 w 123"/>
                  <a:gd name="T83" fmla="*/ 8 h 107"/>
                  <a:gd name="T84" fmla="*/ 116 w 123"/>
                  <a:gd name="T85" fmla="*/ 15 h 107"/>
                  <a:gd name="T86" fmla="*/ 122 w 123"/>
                  <a:gd name="T87" fmla="*/ 0 h 107"/>
                  <a:gd name="T88" fmla="*/ 98 w 123"/>
                  <a:gd name="T89" fmla="*/ 1 h 107"/>
                  <a:gd name="T90" fmla="*/ 93 w 123"/>
                  <a:gd name="T91" fmla="*/ 14 h 107"/>
                  <a:gd name="T92" fmla="*/ 24 w 123"/>
                  <a:gd name="T93" fmla="*/ 9 h 107"/>
                  <a:gd name="T94" fmla="*/ 23 w 123"/>
                  <a:gd name="T95" fmla="*/ 0 h 107"/>
                  <a:gd name="T96" fmla="*/ 0 w 123"/>
                  <a:gd name="T97" fmla="*/ 1 h 107"/>
                  <a:gd name="T98" fmla="*/ 1 w 123"/>
                  <a:gd name="T99" fmla="*/ 107 h 107"/>
                  <a:gd name="T100" fmla="*/ 24 w 123"/>
                  <a:gd name="T101" fmla="*/ 105 h 107"/>
                  <a:gd name="T102" fmla="*/ 29 w 123"/>
                  <a:gd name="T103" fmla="*/ 92 h 107"/>
                  <a:gd name="T104" fmla="*/ 98 w 123"/>
                  <a:gd name="T105" fmla="*/ 97 h 107"/>
                  <a:gd name="T106" fmla="*/ 99 w 123"/>
                  <a:gd name="T107" fmla="*/ 107 h 107"/>
                  <a:gd name="T108" fmla="*/ 123 w 123"/>
                  <a:gd name="T109" fmla="*/ 105 h 107"/>
                  <a:gd name="T110" fmla="*/ 122 w 123"/>
                  <a:gd name="T1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" h="107">
                    <a:moveTo>
                      <a:pt x="87" y="33"/>
                    </a:moveTo>
                    <a:cubicBezTo>
                      <a:pt x="86" y="33"/>
                      <a:pt x="84" y="34"/>
                      <a:pt x="83" y="35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38" y="48"/>
                      <a:pt x="37" y="48"/>
                    </a:cubicBezTo>
                    <a:cubicBezTo>
                      <a:pt x="36" y="48"/>
                      <a:pt x="34" y="49"/>
                      <a:pt x="33" y="50"/>
                    </a:cubicBezTo>
                    <a:cubicBezTo>
                      <a:pt x="31" y="52"/>
                      <a:pt x="31" y="56"/>
                      <a:pt x="33" y="58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3"/>
                      <a:pt x="50" y="74"/>
                      <a:pt x="50" y="74"/>
                    </a:cubicBezTo>
                    <a:cubicBezTo>
                      <a:pt x="51" y="75"/>
                      <a:pt x="51" y="75"/>
                      <a:pt x="52" y="75"/>
                    </a:cubicBezTo>
                    <a:cubicBezTo>
                      <a:pt x="53" y="76"/>
                      <a:pt x="54" y="76"/>
                      <a:pt x="55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7" y="75"/>
                      <a:pt x="57" y="75"/>
                    </a:cubicBezTo>
                    <a:cubicBezTo>
                      <a:pt x="58" y="75"/>
                      <a:pt x="59" y="74"/>
                      <a:pt x="59" y="74"/>
                    </a:cubicBezTo>
                    <a:cubicBezTo>
                      <a:pt x="60" y="74"/>
                      <a:pt x="60" y="73"/>
                      <a:pt x="60" y="7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3" y="41"/>
                      <a:pt x="93" y="38"/>
                      <a:pt x="91" y="35"/>
                    </a:cubicBezTo>
                    <a:cubicBezTo>
                      <a:pt x="90" y="34"/>
                      <a:pt x="89" y="33"/>
                      <a:pt x="87" y="33"/>
                    </a:cubicBezTo>
                    <a:moveTo>
                      <a:pt x="7" y="101"/>
                    </a:moveTo>
                    <a:cubicBezTo>
                      <a:pt x="7" y="94"/>
                      <a:pt x="7" y="94"/>
                      <a:pt x="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7" y="101"/>
                      <a:pt x="7" y="101"/>
                      <a:pt x="7" y="101"/>
                    </a:cubicBezTo>
                    <a:moveTo>
                      <a:pt x="106" y="101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16" y="94"/>
                      <a:pt x="116" y="94"/>
                      <a:pt x="116" y="9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06" y="101"/>
                      <a:pt x="106" y="101"/>
                      <a:pt x="106" y="101"/>
                    </a:cubicBezTo>
                    <a:moveTo>
                      <a:pt x="7" y="84"/>
                    </a:moveTo>
                    <a:cubicBezTo>
                      <a:pt x="7" y="77"/>
                      <a:pt x="7" y="77"/>
                      <a:pt x="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7" y="84"/>
                      <a:pt x="7" y="84"/>
                      <a:pt x="7" y="84"/>
                    </a:cubicBezTo>
                    <a:moveTo>
                      <a:pt x="106" y="84"/>
                    </a:moveTo>
                    <a:cubicBezTo>
                      <a:pt x="106" y="77"/>
                      <a:pt x="106" y="77"/>
                      <a:pt x="106" y="77"/>
                    </a:cubicBezTo>
                    <a:cubicBezTo>
                      <a:pt x="116" y="77"/>
                      <a:pt x="116" y="77"/>
                      <a:pt x="116" y="77"/>
                    </a:cubicBezTo>
                    <a:cubicBezTo>
                      <a:pt x="116" y="84"/>
                      <a:pt x="116" y="84"/>
                      <a:pt x="116" y="84"/>
                    </a:cubicBezTo>
                    <a:cubicBezTo>
                      <a:pt x="106" y="84"/>
                      <a:pt x="106" y="84"/>
                      <a:pt x="106" y="84"/>
                    </a:cubicBezTo>
                    <a:moveTo>
                      <a:pt x="7" y="67"/>
                    </a:moveTo>
                    <a:cubicBezTo>
                      <a:pt x="7" y="59"/>
                      <a:pt x="7" y="59"/>
                      <a:pt x="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7" y="67"/>
                      <a:pt x="7" y="67"/>
                      <a:pt x="7" y="67"/>
                    </a:cubicBezTo>
                    <a:moveTo>
                      <a:pt x="106" y="67"/>
                    </a:moveTo>
                    <a:cubicBezTo>
                      <a:pt x="106" y="59"/>
                      <a:pt x="106" y="59"/>
                      <a:pt x="106" y="59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6" y="67"/>
                      <a:pt x="116" y="67"/>
                      <a:pt x="116" y="67"/>
                    </a:cubicBezTo>
                    <a:cubicBezTo>
                      <a:pt x="106" y="67"/>
                      <a:pt x="106" y="67"/>
                      <a:pt x="106" y="67"/>
                    </a:cubicBezTo>
                    <a:moveTo>
                      <a:pt x="7" y="50"/>
                    </a:moveTo>
                    <a:cubicBezTo>
                      <a:pt x="7" y="42"/>
                      <a:pt x="7" y="42"/>
                      <a:pt x="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7" y="50"/>
                      <a:pt x="7" y="50"/>
                      <a:pt x="7" y="50"/>
                    </a:cubicBezTo>
                    <a:moveTo>
                      <a:pt x="106" y="50"/>
                    </a:moveTo>
                    <a:cubicBezTo>
                      <a:pt x="106" y="42"/>
                      <a:pt x="106" y="42"/>
                      <a:pt x="106" y="42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06" y="50"/>
                      <a:pt x="106" y="50"/>
                      <a:pt x="106" y="50"/>
                    </a:cubicBezTo>
                    <a:moveTo>
                      <a:pt x="7" y="32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7" y="32"/>
                      <a:pt x="7" y="32"/>
                      <a:pt x="7" y="32"/>
                    </a:cubicBezTo>
                    <a:moveTo>
                      <a:pt x="106" y="32"/>
                    </a:moveTo>
                    <a:cubicBezTo>
                      <a:pt x="106" y="25"/>
                      <a:pt x="106" y="25"/>
                      <a:pt x="106" y="25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06" y="32"/>
                      <a:pt x="106" y="32"/>
                      <a:pt x="106" y="32"/>
                    </a:cubicBezTo>
                    <a:moveTo>
                      <a:pt x="29" y="83"/>
                    </a:moveTo>
                    <a:cubicBezTo>
                      <a:pt x="27" y="83"/>
                      <a:pt x="24" y="81"/>
                      <a:pt x="24" y="7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5"/>
                      <a:pt x="27" y="23"/>
                      <a:pt x="29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6" y="23"/>
                      <a:pt x="98" y="25"/>
                      <a:pt x="98" y="2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81"/>
                      <a:pt x="96" y="83"/>
                      <a:pt x="93" y="83"/>
                    </a:cubicBezTo>
                    <a:cubicBezTo>
                      <a:pt x="29" y="83"/>
                      <a:pt x="29" y="83"/>
                      <a:pt x="29" y="83"/>
                    </a:cubicBezTo>
                    <a:moveTo>
                      <a:pt x="7" y="1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7" y="15"/>
                      <a:pt x="7" y="15"/>
                      <a:pt x="7" y="15"/>
                    </a:cubicBezTo>
                    <a:moveTo>
                      <a:pt x="106" y="15"/>
                    </a:moveTo>
                    <a:cubicBezTo>
                      <a:pt x="106" y="8"/>
                      <a:pt x="106" y="8"/>
                      <a:pt x="10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6" y="15"/>
                      <a:pt x="106" y="15"/>
                      <a:pt x="106" y="15"/>
                    </a:cubicBezTo>
                    <a:moveTo>
                      <a:pt x="122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8" y="1"/>
                      <a:pt x="98" y="1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1"/>
                      <a:pt x="96" y="14"/>
                      <a:pt x="93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7" y="14"/>
                      <a:pt x="24" y="11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0"/>
                      <a:pt x="2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1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6"/>
                      <a:pt x="24" y="105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5"/>
                      <a:pt x="27" y="92"/>
                      <a:pt x="29" y="92"/>
                    </a:cubicBezTo>
                    <a:cubicBezTo>
                      <a:pt x="93" y="92"/>
                      <a:pt x="93" y="92"/>
                      <a:pt x="93" y="92"/>
                    </a:cubicBezTo>
                    <a:cubicBezTo>
                      <a:pt x="96" y="92"/>
                      <a:pt x="98" y="95"/>
                      <a:pt x="98" y="97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8" y="106"/>
                      <a:pt x="99" y="107"/>
                      <a:pt x="99" y="107"/>
                    </a:cubicBezTo>
                    <a:cubicBezTo>
                      <a:pt x="122" y="107"/>
                      <a:pt x="122" y="107"/>
                      <a:pt x="122" y="107"/>
                    </a:cubicBezTo>
                    <a:cubicBezTo>
                      <a:pt x="123" y="107"/>
                      <a:pt x="123" y="106"/>
                      <a:pt x="123" y="105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3" y="1"/>
                      <a:pt x="123" y="0"/>
                      <a:pt x="12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39BC746B-DC88-DC35-AAA1-246F13B48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0" y="5133"/>
                <a:ext cx="1043" cy="759"/>
              </a:xfrm>
              <a:custGeom>
                <a:avLst/>
                <a:gdLst>
                  <a:gd name="T0" fmla="*/ 92 w 157"/>
                  <a:gd name="T1" fmla="*/ 90 h 113"/>
                  <a:gd name="T2" fmla="*/ 92 w 157"/>
                  <a:gd name="T3" fmla="*/ 95 h 113"/>
                  <a:gd name="T4" fmla="*/ 131 w 157"/>
                  <a:gd name="T5" fmla="*/ 92 h 113"/>
                  <a:gd name="T6" fmla="*/ 142 w 157"/>
                  <a:gd name="T7" fmla="*/ 80 h 113"/>
                  <a:gd name="T8" fmla="*/ 114 w 157"/>
                  <a:gd name="T9" fmla="*/ 80 h 113"/>
                  <a:gd name="T10" fmla="*/ 92 w 157"/>
                  <a:gd name="T11" fmla="*/ 80 h 113"/>
                  <a:gd name="T12" fmla="*/ 92 w 157"/>
                  <a:gd name="T13" fmla="*/ 86 h 113"/>
                  <a:gd name="T14" fmla="*/ 142 w 157"/>
                  <a:gd name="T15" fmla="*/ 86 h 113"/>
                  <a:gd name="T16" fmla="*/ 142 w 157"/>
                  <a:gd name="T17" fmla="*/ 80 h 113"/>
                  <a:gd name="T18" fmla="*/ 121 w 157"/>
                  <a:gd name="T19" fmla="*/ 71 h 113"/>
                  <a:gd name="T20" fmla="*/ 112 w 157"/>
                  <a:gd name="T21" fmla="*/ 71 h 113"/>
                  <a:gd name="T22" fmla="*/ 92 w 157"/>
                  <a:gd name="T23" fmla="*/ 71 h 113"/>
                  <a:gd name="T24" fmla="*/ 92 w 157"/>
                  <a:gd name="T25" fmla="*/ 76 h 113"/>
                  <a:gd name="T26" fmla="*/ 112 w 157"/>
                  <a:gd name="T27" fmla="*/ 76 h 113"/>
                  <a:gd name="T28" fmla="*/ 121 w 157"/>
                  <a:gd name="T29" fmla="*/ 76 h 113"/>
                  <a:gd name="T30" fmla="*/ 144 w 157"/>
                  <a:gd name="T31" fmla="*/ 73 h 113"/>
                  <a:gd name="T32" fmla="*/ 85 w 157"/>
                  <a:gd name="T33" fmla="*/ 59 h 113"/>
                  <a:gd name="T34" fmla="*/ 112 w 157"/>
                  <a:gd name="T35" fmla="*/ 59 h 113"/>
                  <a:gd name="T36" fmla="*/ 145 w 157"/>
                  <a:gd name="T37" fmla="*/ 59 h 113"/>
                  <a:gd name="T38" fmla="*/ 149 w 157"/>
                  <a:gd name="T39" fmla="*/ 60 h 113"/>
                  <a:gd name="T40" fmla="*/ 150 w 157"/>
                  <a:gd name="T41" fmla="*/ 104 h 113"/>
                  <a:gd name="T42" fmla="*/ 145 w 157"/>
                  <a:gd name="T43" fmla="*/ 106 h 113"/>
                  <a:gd name="T44" fmla="*/ 85 w 157"/>
                  <a:gd name="T45" fmla="*/ 106 h 113"/>
                  <a:gd name="T46" fmla="*/ 81 w 157"/>
                  <a:gd name="T47" fmla="*/ 105 h 113"/>
                  <a:gd name="T48" fmla="*/ 81 w 157"/>
                  <a:gd name="T49" fmla="*/ 88 h 113"/>
                  <a:gd name="T50" fmla="*/ 81 w 157"/>
                  <a:gd name="T51" fmla="*/ 61 h 113"/>
                  <a:gd name="T52" fmla="*/ 82 w 157"/>
                  <a:gd name="T53" fmla="*/ 60 h 113"/>
                  <a:gd name="T54" fmla="*/ 85 w 157"/>
                  <a:gd name="T55" fmla="*/ 59 h 113"/>
                  <a:gd name="T56" fmla="*/ 11 w 157"/>
                  <a:gd name="T57" fmla="*/ 79 h 113"/>
                  <a:gd name="T58" fmla="*/ 61 w 157"/>
                  <a:gd name="T59" fmla="*/ 60 h 113"/>
                  <a:gd name="T60" fmla="*/ 76 w 157"/>
                  <a:gd name="T61" fmla="*/ 56 h 113"/>
                  <a:gd name="T62" fmla="*/ 74 w 157"/>
                  <a:gd name="T63" fmla="*/ 79 h 113"/>
                  <a:gd name="T64" fmla="*/ 9 w 157"/>
                  <a:gd name="T65" fmla="*/ 68 h 113"/>
                  <a:gd name="T66" fmla="*/ 41 w 157"/>
                  <a:gd name="T67" fmla="*/ 45 h 113"/>
                  <a:gd name="T68" fmla="*/ 89 w 157"/>
                  <a:gd name="T69" fmla="*/ 53 h 113"/>
                  <a:gd name="T70" fmla="*/ 112 w 157"/>
                  <a:gd name="T71" fmla="*/ 21 h 113"/>
                  <a:gd name="T72" fmla="*/ 89 w 157"/>
                  <a:gd name="T73" fmla="*/ 53 h 113"/>
                  <a:gd name="T74" fmla="*/ 11 w 157"/>
                  <a:gd name="T75" fmla="*/ 10 h 113"/>
                  <a:gd name="T76" fmla="*/ 13 w 157"/>
                  <a:gd name="T77" fmla="*/ 9 h 113"/>
                  <a:gd name="T78" fmla="*/ 111 w 157"/>
                  <a:gd name="T79" fmla="*/ 10 h 113"/>
                  <a:gd name="T80" fmla="*/ 71 w 157"/>
                  <a:gd name="T81" fmla="*/ 40 h 113"/>
                  <a:gd name="T82" fmla="*/ 71 w 157"/>
                  <a:gd name="T83" fmla="*/ 40 h 113"/>
                  <a:gd name="T84" fmla="*/ 109 w 157"/>
                  <a:gd name="T85" fmla="*/ 0 h 113"/>
                  <a:gd name="T86" fmla="*/ 0 w 157"/>
                  <a:gd name="T87" fmla="*/ 11 h 113"/>
                  <a:gd name="T88" fmla="*/ 13 w 157"/>
                  <a:gd name="T89" fmla="*/ 88 h 113"/>
                  <a:gd name="T90" fmla="*/ 74 w 157"/>
                  <a:gd name="T91" fmla="*/ 104 h 113"/>
                  <a:gd name="T92" fmla="*/ 85 w 157"/>
                  <a:gd name="T93" fmla="*/ 113 h 113"/>
                  <a:gd name="T94" fmla="*/ 153 w 157"/>
                  <a:gd name="T95" fmla="*/ 111 h 113"/>
                  <a:gd name="T96" fmla="*/ 157 w 157"/>
                  <a:gd name="T97" fmla="*/ 61 h 113"/>
                  <a:gd name="T98" fmla="*/ 145 w 157"/>
                  <a:gd name="T99" fmla="*/ 53 h 113"/>
                  <a:gd name="T100" fmla="*/ 121 w 157"/>
                  <a:gd name="T10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13">
                    <a:moveTo>
                      <a:pt x="128" y="90"/>
                    </a:moveTo>
                    <a:cubicBezTo>
                      <a:pt x="92" y="90"/>
                      <a:pt x="92" y="90"/>
                      <a:pt x="92" y="90"/>
                    </a:cubicBezTo>
                    <a:cubicBezTo>
                      <a:pt x="91" y="90"/>
                      <a:pt x="90" y="91"/>
                      <a:pt x="90" y="92"/>
                    </a:cubicBezTo>
                    <a:cubicBezTo>
                      <a:pt x="90" y="94"/>
                      <a:pt x="91" y="95"/>
                      <a:pt x="92" y="95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30" y="95"/>
                      <a:pt x="131" y="94"/>
                      <a:pt x="131" y="92"/>
                    </a:cubicBezTo>
                    <a:cubicBezTo>
                      <a:pt x="131" y="91"/>
                      <a:pt x="130" y="90"/>
                      <a:pt x="128" y="90"/>
                    </a:cubicBezTo>
                    <a:moveTo>
                      <a:pt x="142" y="80"/>
                    </a:moveTo>
                    <a:cubicBezTo>
                      <a:pt x="120" y="80"/>
                      <a:pt x="120" y="80"/>
                      <a:pt x="120" y="80"/>
                    </a:cubicBezTo>
                    <a:cubicBezTo>
                      <a:pt x="114" y="80"/>
                      <a:pt x="114" y="80"/>
                      <a:pt x="114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91" y="80"/>
                      <a:pt x="90" y="81"/>
                      <a:pt x="90" y="83"/>
                    </a:cubicBezTo>
                    <a:cubicBezTo>
                      <a:pt x="90" y="84"/>
                      <a:pt x="91" y="86"/>
                      <a:pt x="92" y="86"/>
                    </a:cubicBezTo>
                    <a:cubicBezTo>
                      <a:pt x="116" y="86"/>
                      <a:pt x="116" y="86"/>
                      <a:pt x="116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3" y="86"/>
                      <a:pt x="144" y="84"/>
                      <a:pt x="144" y="83"/>
                    </a:cubicBezTo>
                    <a:cubicBezTo>
                      <a:pt x="144" y="81"/>
                      <a:pt x="143" y="80"/>
                      <a:pt x="142" y="80"/>
                    </a:cubicBezTo>
                    <a:moveTo>
                      <a:pt x="142" y="71"/>
                    </a:moveTo>
                    <a:cubicBezTo>
                      <a:pt x="121" y="71"/>
                      <a:pt x="121" y="71"/>
                      <a:pt x="121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1" y="71"/>
                      <a:pt x="90" y="72"/>
                      <a:pt x="90" y="73"/>
                    </a:cubicBezTo>
                    <a:cubicBezTo>
                      <a:pt x="90" y="75"/>
                      <a:pt x="91" y="76"/>
                      <a:pt x="92" y="76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2" y="76"/>
                      <a:pt x="142" y="76"/>
                      <a:pt x="142" y="76"/>
                    </a:cubicBezTo>
                    <a:cubicBezTo>
                      <a:pt x="143" y="76"/>
                      <a:pt x="144" y="75"/>
                      <a:pt x="144" y="73"/>
                    </a:cubicBezTo>
                    <a:cubicBezTo>
                      <a:pt x="144" y="72"/>
                      <a:pt x="143" y="71"/>
                      <a:pt x="142" y="71"/>
                    </a:cubicBezTo>
                    <a:moveTo>
                      <a:pt x="85" y="59"/>
                    </a:moveTo>
                    <a:cubicBezTo>
                      <a:pt x="98" y="59"/>
                      <a:pt x="98" y="59"/>
                      <a:pt x="98" y="59"/>
                    </a:cubicBezTo>
                    <a:cubicBezTo>
                      <a:pt x="112" y="59"/>
                      <a:pt x="112" y="59"/>
                      <a:pt x="112" y="59"/>
                    </a:cubicBezTo>
                    <a:cubicBezTo>
                      <a:pt x="121" y="59"/>
                      <a:pt x="121" y="59"/>
                      <a:pt x="121" y="59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47" y="59"/>
                      <a:pt x="148" y="60"/>
                      <a:pt x="149" y="60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0" y="104"/>
                      <a:pt x="150" y="104"/>
                      <a:pt x="150" y="104"/>
                    </a:cubicBezTo>
                    <a:cubicBezTo>
                      <a:pt x="150" y="104"/>
                      <a:pt x="150" y="104"/>
                      <a:pt x="149" y="105"/>
                    </a:cubicBezTo>
                    <a:cubicBezTo>
                      <a:pt x="148" y="106"/>
                      <a:pt x="147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4" y="106"/>
                      <a:pt x="82" y="106"/>
                      <a:pt x="81" y="105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1"/>
                      <a:pt x="81" y="60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59"/>
                      <a:pt x="85" y="59"/>
                    </a:cubicBezTo>
                    <a:cubicBezTo>
                      <a:pt x="85" y="59"/>
                      <a:pt x="85" y="59"/>
                      <a:pt x="85" y="59"/>
                    </a:cubicBezTo>
                    <a:moveTo>
                      <a:pt x="13" y="79"/>
                    </a:moveTo>
                    <a:cubicBezTo>
                      <a:pt x="12" y="79"/>
                      <a:pt x="11" y="79"/>
                      <a:pt x="11" y="79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5" y="57"/>
                      <a:pt x="74" y="59"/>
                      <a:pt x="74" y="61"/>
                    </a:cubicBezTo>
                    <a:cubicBezTo>
                      <a:pt x="74" y="79"/>
                      <a:pt x="74" y="79"/>
                      <a:pt x="74" y="79"/>
                    </a:cubicBezTo>
                    <a:cubicBezTo>
                      <a:pt x="13" y="79"/>
                      <a:pt x="13" y="79"/>
                      <a:pt x="13" y="79"/>
                    </a:cubicBezTo>
                    <a:moveTo>
                      <a:pt x="9" y="68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9" y="68"/>
                      <a:pt x="9" y="68"/>
                      <a:pt x="9" y="68"/>
                    </a:cubicBezTo>
                    <a:moveTo>
                      <a:pt x="89" y="53"/>
                    </a:moveTo>
                    <a:cubicBezTo>
                      <a:pt x="79" y="46"/>
                      <a:pt x="79" y="46"/>
                      <a:pt x="79" y="46"/>
                    </a:cubicBezTo>
                    <a:cubicBezTo>
                      <a:pt x="112" y="21"/>
                      <a:pt x="112" y="21"/>
                      <a:pt x="112" y="21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89" y="53"/>
                      <a:pt x="89" y="53"/>
                      <a:pt x="89" y="53"/>
                    </a:cubicBezTo>
                    <a:moveTo>
                      <a:pt x="61" y="47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2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9" y="9"/>
                      <a:pt x="109" y="9"/>
                      <a:pt x="109" y="9"/>
                    </a:cubicBezTo>
                    <a:cubicBezTo>
                      <a:pt x="109" y="9"/>
                      <a:pt x="110" y="9"/>
                      <a:pt x="111" y="10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1" y="47"/>
                      <a:pt x="61" y="47"/>
                      <a:pt x="61" y="47"/>
                    </a:cubicBezTo>
                    <a:moveTo>
                      <a:pt x="10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" y="84"/>
                      <a:pt x="6" y="88"/>
                      <a:pt x="13" y="88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7"/>
                      <a:pt x="75" y="109"/>
                      <a:pt x="78" y="111"/>
                    </a:cubicBezTo>
                    <a:cubicBezTo>
                      <a:pt x="80" y="112"/>
                      <a:pt x="82" y="113"/>
                      <a:pt x="85" y="113"/>
                    </a:cubicBezTo>
                    <a:cubicBezTo>
                      <a:pt x="145" y="113"/>
                      <a:pt x="145" y="113"/>
                      <a:pt x="145" y="113"/>
                    </a:cubicBezTo>
                    <a:cubicBezTo>
                      <a:pt x="148" y="113"/>
                      <a:pt x="151" y="112"/>
                      <a:pt x="153" y="111"/>
                    </a:cubicBezTo>
                    <a:cubicBezTo>
                      <a:pt x="155" y="109"/>
                      <a:pt x="157" y="107"/>
                      <a:pt x="157" y="104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59"/>
                      <a:pt x="155" y="56"/>
                      <a:pt x="153" y="55"/>
                    </a:cubicBezTo>
                    <a:cubicBezTo>
                      <a:pt x="151" y="53"/>
                      <a:pt x="148" y="53"/>
                      <a:pt x="145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5"/>
                      <a:pt x="115" y="0"/>
                      <a:pt x="109" y="0"/>
                    </a:cubicBezTo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</p:sp>
          <p:sp>
            <p:nvSpPr>
              <p:cNvPr id="18" name="Freeform 247">
                <a:extLst>
                  <a:ext uri="{FF2B5EF4-FFF2-40B4-BE49-F238E27FC236}">
                    <a16:creationId xmlns:a16="http://schemas.microsoft.com/office/drawing/2014/main" id="{FF741C73-A673-4025-8918-BD1395FC13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09" y="5230"/>
                <a:ext cx="948" cy="662"/>
              </a:xfrm>
              <a:custGeom>
                <a:avLst/>
                <a:gdLst>
                  <a:gd name="T0" fmla="*/ 48 w 257"/>
                  <a:gd name="T1" fmla="*/ 0 h 179"/>
                  <a:gd name="T2" fmla="*/ 212 w 257"/>
                  <a:gd name="T3" fmla="*/ 0 h 179"/>
                  <a:gd name="T4" fmla="*/ 235 w 257"/>
                  <a:gd name="T5" fmla="*/ 23 h 179"/>
                  <a:gd name="T6" fmla="*/ 235 w 257"/>
                  <a:gd name="T7" fmla="*/ 137 h 179"/>
                  <a:gd name="T8" fmla="*/ 25 w 257"/>
                  <a:gd name="T9" fmla="*/ 137 h 179"/>
                  <a:gd name="T10" fmla="*/ 25 w 257"/>
                  <a:gd name="T11" fmla="*/ 23 h 179"/>
                  <a:gd name="T12" fmla="*/ 48 w 257"/>
                  <a:gd name="T13" fmla="*/ 0 h 179"/>
                  <a:gd name="T14" fmla="*/ 64 w 257"/>
                  <a:gd name="T15" fmla="*/ 84 h 179"/>
                  <a:gd name="T16" fmla="*/ 64 w 257"/>
                  <a:gd name="T17" fmla="*/ 94 h 179"/>
                  <a:gd name="T18" fmla="*/ 137 w 257"/>
                  <a:gd name="T19" fmla="*/ 94 h 179"/>
                  <a:gd name="T20" fmla="*/ 137 w 257"/>
                  <a:gd name="T21" fmla="*/ 84 h 179"/>
                  <a:gd name="T22" fmla="*/ 64 w 257"/>
                  <a:gd name="T23" fmla="*/ 84 h 179"/>
                  <a:gd name="T24" fmla="*/ 64 w 257"/>
                  <a:gd name="T25" fmla="*/ 60 h 179"/>
                  <a:gd name="T26" fmla="*/ 64 w 257"/>
                  <a:gd name="T27" fmla="*/ 70 h 179"/>
                  <a:gd name="T28" fmla="*/ 122 w 257"/>
                  <a:gd name="T29" fmla="*/ 70 h 179"/>
                  <a:gd name="T30" fmla="*/ 122 w 257"/>
                  <a:gd name="T31" fmla="*/ 60 h 179"/>
                  <a:gd name="T32" fmla="*/ 64 w 257"/>
                  <a:gd name="T33" fmla="*/ 60 h 179"/>
                  <a:gd name="T34" fmla="*/ 64 w 257"/>
                  <a:gd name="T35" fmla="*/ 37 h 179"/>
                  <a:gd name="T36" fmla="*/ 64 w 257"/>
                  <a:gd name="T37" fmla="*/ 46 h 179"/>
                  <a:gd name="T38" fmla="*/ 137 w 257"/>
                  <a:gd name="T39" fmla="*/ 46 h 179"/>
                  <a:gd name="T40" fmla="*/ 137 w 257"/>
                  <a:gd name="T41" fmla="*/ 37 h 179"/>
                  <a:gd name="T42" fmla="*/ 64 w 257"/>
                  <a:gd name="T43" fmla="*/ 37 h 179"/>
                  <a:gd name="T44" fmla="*/ 146 w 257"/>
                  <a:gd name="T45" fmla="*/ 67 h 179"/>
                  <a:gd name="T46" fmla="*/ 166 w 257"/>
                  <a:gd name="T47" fmla="*/ 99 h 179"/>
                  <a:gd name="T48" fmla="*/ 172 w 257"/>
                  <a:gd name="T49" fmla="*/ 89 h 179"/>
                  <a:gd name="T50" fmla="*/ 189 w 257"/>
                  <a:gd name="T51" fmla="*/ 100 h 179"/>
                  <a:gd name="T52" fmla="*/ 195 w 257"/>
                  <a:gd name="T53" fmla="*/ 90 h 179"/>
                  <a:gd name="T54" fmla="*/ 178 w 257"/>
                  <a:gd name="T55" fmla="*/ 79 h 179"/>
                  <a:gd name="T56" fmla="*/ 184 w 257"/>
                  <a:gd name="T57" fmla="*/ 70 h 179"/>
                  <a:gd name="T58" fmla="*/ 146 w 257"/>
                  <a:gd name="T59" fmla="*/ 67 h 179"/>
                  <a:gd name="T60" fmla="*/ 0 w 257"/>
                  <a:gd name="T61" fmla="*/ 146 h 179"/>
                  <a:gd name="T62" fmla="*/ 257 w 257"/>
                  <a:gd name="T63" fmla="*/ 146 h 179"/>
                  <a:gd name="T64" fmla="*/ 257 w 257"/>
                  <a:gd name="T65" fmla="*/ 172 h 179"/>
                  <a:gd name="T66" fmla="*/ 249 w 257"/>
                  <a:gd name="T67" fmla="*/ 179 h 179"/>
                  <a:gd name="T68" fmla="*/ 7 w 257"/>
                  <a:gd name="T69" fmla="*/ 179 h 179"/>
                  <a:gd name="T70" fmla="*/ 0 w 257"/>
                  <a:gd name="T71" fmla="*/ 172 h 179"/>
                  <a:gd name="T72" fmla="*/ 0 w 257"/>
                  <a:gd name="T73" fmla="*/ 146 h 179"/>
                  <a:gd name="T74" fmla="*/ 17 w 257"/>
                  <a:gd name="T75" fmla="*/ 155 h 179"/>
                  <a:gd name="T76" fmla="*/ 17 w 257"/>
                  <a:gd name="T77" fmla="*/ 163 h 179"/>
                  <a:gd name="T78" fmla="*/ 39 w 257"/>
                  <a:gd name="T79" fmla="*/ 163 h 179"/>
                  <a:gd name="T80" fmla="*/ 39 w 257"/>
                  <a:gd name="T81" fmla="*/ 155 h 179"/>
                  <a:gd name="T82" fmla="*/ 17 w 257"/>
                  <a:gd name="T83" fmla="*/ 155 h 179"/>
                  <a:gd name="T84" fmla="*/ 220 w 257"/>
                  <a:gd name="T85" fmla="*/ 155 h 179"/>
                  <a:gd name="T86" fmla="*/ 220 w 257"/>
                  <a:gd name="T87" fmla="*/ 163 h 179"/>
                  <a:gd name="T88" fmla="*/ 242 w 257"/>
                  <a:gd name="T89" fmla="*/ 163 h 179"/>
                  <a:gd name="T90" fmla="*/ 242 w 257"/>
                  <a:gd name="T91" fmla="*/ 155 h 179"/>
                  <a:gd name="T92" fmla="*/ 220 w 257"/>
                  <a:gd name="T93" fmla="*/ 155 h 179"/>
                  <a:gd name="T94" fmla="*/ 49 w 257"/>
                  <a:gd name="T95" fmla="*/ 155 h 179"/>
                  <a:gd name="T96" fmla="*/ 49 w 257"/>
                  <a:gd name="T97" fmla="*/ 163 h 179"/>
                  <a:gd name="T98" fmla="*/ 71 w 257"/>
                  <a:gd name="T99" fmla="*/ 163 h 179"/>
                  <a:gd name="T100" fmla="*/ 71 w 257"/>
                  <a:gd name="T101" fmla="*/ 155 h 179"/>
                  <a:gd name="T102" fmla="*/ 49 w 257"/>
                  <a:gd name="T103" fmla="*/ 155 h 179"/>
                  <a:gd name="T104" fmla="*/ 48 w 257"/>
                  <a:gd name="T105" fmla="*/ 21 h 179"/>
                  <a:gd name="T106" fmla="*/ 48 w 257"/>
                  <a:gd name="T107" fmla="*/ 116 h 179"/>
                  <a:gd name="T108" fmla="*/ 213 w 257"/>
                  <a:gd name="T109" fmla="*/ 116 h 179"/>
                  <a:gd name="T110" fmla="*/ 213 w 257"/>
                  <a:gd name="T111" fmla="*/ 21 h 179"/>
                  <a:gd name="T112" fmla="*/ 48 w 257"/>
                  <a:gd name="T113" fmla="*/ 2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7" h="179">
                    <a:moveTo>
                      <a:pt x="48" y="0"/>
                    </a:moveTo>
                    <a:cubicBezTo>
                      <a:pt x="212" y="0"/>
                      <a:pt x="212" y="0"/>
                      <a:pt x="212" y="0"/>
                    </a:cubicBezTo>
                    <a:cubicBezTo>
                      <a:pt x="225" y="0"/>
                      <a:pt x="235" y="10"/>
                      <a:pt x="235" y="23"/>
                    </a:cubicBezTo>
                    <a:cubicBezTo>
                      <a:pt x="235" y="137"/>
                      <a:pt x="235" y="137"/>
                      <a:pt x="235" y="137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10"/>
                      <a:pt x="35" y="0"/>
                      <a:pt x="48" y="0"/>
                    </a:cubicBezTo>
                    <a:close/>
                    <a:moveTo>
                      <a:pt x="64" y="84"/>
                    </a:moveTo>
                    <a:cubicBezTo>
                      <a:pt x="64" y="94"/>
                      <a:pt x="64" y="94"/>
                      <a:pt x="64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84"/>
                      <a:pt x="137" y="84"/>
                      <a:pt x="137" y="84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64" y="60"/>
                    </a:moveTo>
                    <a:cubicBezTo>
                      <a:pt x="64" y="70"/>
                      <a:pt x="64" y="70"/>
                      <a:pt x="64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64" y="60"/>
                      <a:pt x="64" y="60"/>
                      <a:pt x="64" y="60"/>
                    </a:cubicBezTo>
                    <a:close/>
                    <a:moveTo>
                      <a:pt x="64" y="37"/>
                    </a:moveTo>
                    <a:cubicBezTo>
                      <a:pt x="64" y="46"/>
                      <a:pt x="64" y="46"/>
                      <a:pt x="64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64" y="37"/>
                      <a:pt x="64" y="37"/>
                      <a:pt x="64" y="37"/>
                    </a:cubicBezTo>
                    <a:close/>
                    <a:moveTo>
                      <a:pt x="146" y="67"/>
                    </a:moveTo>
                    <a:cubicBezTo>
                      <a:pt x="166" y="99"/>
                      <a:pt x="166" y="99"/>
                      <a:pt x="166" y="99"/>
                    </a:cubicBezTo>
                    <a:cubicBezTo>
                      <a:pt x="172" y="89"/>
                      <a:pt x="172" y="89"/>
                      <a:pt x="172" y="89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195" y="90"/>
                      <a:pt x="195" y="90"/>
                      <a:pt x="195" y="90"/>
                    </a:cubicBezTo>
                    <a:cubicBezTo>
                      <a:pt x="178" y="79"/>
                      <a:pt x="178" y="79"/>
                      <a:pt x="178" y="79"/>
                    </a:cubicBezTo>
                    <a:cubicBezTo>
                      <a:pt x="184" y="70"/>
                      <a:pt x="184" y="70"/>
                      <a:pt x="184" y="70"/>
                    </a:cubicBezTo>
                    <a:cubicBezTo>
                      <a:pt x="146" y="67"/>
                      <a:pt x="146" y="67"/>
                      <a:pt x="146" y="67"/>
                    </a:cubicBezTo>
                    <a:close/>
                    <a:moveTo>
                      <a:pt x="0" y="146"/>
                    </a:moveTo>
                    <a:cubicBezTo>
                      <a:pt x="257" y="146"/>
                      <a:pt x="257" y="146"/>
                      <a:pt x="257" y="146"/>
                    </a:cubicBezTo>
                    <a:cubicBezTo>
                      <a:pt x="257" y="172"/>
                      <a:pt x="257" y="172"/>
                      <a:pt x="257" y="172"/>
                    </a:cubicBezTo>
                    <a:cubicBezTo>
                      <a:pt x="249" y="179"/>
                      <a:pt x="249" y="179"/>
                      <a:pt x="249" y="179"/>
                    </a:cubicBezTo>
                    <a:cubicBezTo>
                      <a:pt x="7" y="179"/>
                      <a:pt x="7" y="179"/>
                      <a:pt x="7" y="179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46"/>
                      <a:pt x="0" y="146"/>
                      <a:pt x="0" y="146"/>
                    </a:cubicBezTo>
                    <a:close/>
                    <a:moveTo>
                      <a:pt x="17" y="155"/>
                    </a:moveTo>
                    <a:cubicBezTo>
                      <a:pt x="17" y="163"/>
                      <a:pt x="17" y="163"/>
                      <a:pt x="17" y="163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17" y="155"/>
                      <a:pt x="17" y="155"/>
                      <a:pt x="17" y="155"/>
                    </a:cubicBezTo>
                    <a:close/>
                    <a:moveTo>
                      <a:pt x="220" y="155"/>
                    </a:moveTo>
                    <a:cubicBezTo>
                      <a:pt x="220" y="163"/>
                      <a:pt x="220" y="163"/>
                      <a:pt x="220" y="163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55"/>
                      <a:pt x="242" y="155"/>
                      <a:pt x="242" y="155"/>
                    </a:cubicBezTo>
                    <a:cubicBezTo>
                      <a:pt x="220" y="155"/>
                      <a:pt x="220" y="155"/>
                      <a:pt x="220" y="155"/>
                    </a:cubicBezTo>
                    <a:close/>
                    <a:moveTo>
                      <a:pt x="49" y="155"/>
                    </a:moveTo>
                    <a:cubicBezTo>
                      <a:pt x="49" y="163"/>
                      <a:pt x="49" y="163"/>
                      <a:pt x="49" y="163"/>
                    </a:cubicBezTo>
                    <a:cubicBezTo>
                      <a:pt x="71" y="163"/>
                      <a:pt x="71" y="163"/>
                      <a:pt x="71" y="163"/>
                    </a:cubicBezTo>
                    <a:cubicBezTo>
                      <a:pt x="71" y="155"/>
                      <a:pt x="71" y="155"/>
                      <a:pt x="71" y="155"/>
                    </a:cubicBezTo>
                    <a:cubicBezTo>
                      <a:pt x="49" y="155"/>
                      <a:pt x="49" y="155"/>
                      <a:pt x="49" y="155"/>
                    </a:cubicBezTo>
                    <a:close/>
                    <a:moveTo>
                      <a:pt x="48" y="21"/>
                    </a:moveTo>
                    <a:cubicBezTo>
                      <a:pt x="48" y="116"/>
                      <a:pt x="48" y="116"/>
                      <a:pt x="48" y="116"/>
                    </a:cubicBezTo>
                    <a:cubicBezTo>
                      <a:pt x="213" y="116"/>
                      <a:pt x="213" y="116"/>
                      <a:pt x="213" y="116"/>
                    </a:cubicBezTo>
                    <a:cubicBezTo>
                      <a:pt x="213" y="21"/>
                      <a:pt x="213" y="21"/>
                      <a:pt x="213" y="21"/>
                    </a:cubicBezTo>
                    <a:lnTo>
                      <a:pt x="48" y="21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E183EE6E-A404-3F4E-F350-7B1E00672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3" y="5131"/>
                <a:ext cx="805" cy="761"/>
              </a:xfrm>
              <a:custGeom>
                <a:avLst/>
                <a:gdLst>
                  <a:gd name="T0" fmla="*/ 38 w 121"/>
                  <a:gd name="T1" fmla="*/ 42 h 114"/>
                  <a:gd name="T2" fmla="*/ 38 w 121"/>
                  <a:gd name="T3" fmla="*/ 47 h 114"/>
                  <a:gd name="T4" fmla="*/ 76 w 121"/>
                  <a:gd name="T5" fmla="*/ 44 h 114"/>
                  <a:gd name="T6" fmla="*/ 87 w 121"/>
                  <a:gd name="T7" fmla="*/ 32 h 114"/>
                  <a:gd name="T8" fmla="*/ 35 w 121"/>
                  <a:gd name="T9" fmla="*/ 35 h 114"/>
                  <a:gd name="T10" fmla="*/ 38 w 121"/>
                  <a:gd name="T11" fmla="*/ 37 h 114"/>
                  <a:gd name="T12" fmla="*/ 89 w 121"/>
                  <a:gd name="T13" fmla="*/ 35 h 114"/>
                  <a:gd name="T14" fmla="*/ 87 w 121"/>
                  <a:gd name="T15" fmla="*/ 32 h 114"/>
                  <a:gd name="T16" fmla="*/ 38 w 121"/>
                  <a:gd name="T17" fmla="*/ 22 h 114"/>
                  <a:gd name="T18" fmla="*/ 35 w 121"/>
                  <a:gd name="T19" fmla="*/ 26 h 114"/>
                  <a:gd name="T20" fmla="*/ 87 w 121"/>
                  <a:gd name="T21" fmla="*/ 28 h 114"/>
                  <a:gd name="T22" fmla="*/ 89 w 121"/>
                  <a:gd name="T23" fmla="*/ 25 h 114"/>
                  <a:gd name="T24" fmla="*/ 19 w 121"/>
                  <a:gd name="T25" fmla="*/ 105 h 114"/>
                  <a:gd name="T26" fmla="*/ 103 w 121"/>
                  <a:gd name="T27" fmla="*/ 105 h 114"/>
                  <a:gd name="T28" fmla="*/ 9 w 121"/>
                  <a:gd name="T29" fmla="*/ 100 h 114"/>
                  <a:gd name="T30" fmla="*/ 41 w 121"/>
                  <a:gd name="T31" fmla="*/ 74 h 114"/>
                  <a:gd name="T32" fmla="*/ 112 w 121"/>
                  <a:gd name="T33" fmla="*/ 99 h 114"/>
                  <a:gd name="T34" fmla="*/ 112 w 121"/>
                  <a:gd name="T35" fmla="*/ 53 h 114"/>
                  <a:gd name="T36" fmla="*/ 16 w 121"/>
                  <a:gd name="T37" fmla="*/ 48 h 114"/>
                  <a:gd name="T38" fmla="*/ 9 w 121"/>
                  <a:gd name="T39" fmla="*/ 37 h 114"/>
                  <a:gd name="T40" fmla="*/ 13 w 121"/>
                  <a:gd name="T41" fmla="*/ 35 h 114"/>
                  <a:gd name="T42" fmla="*/ 16 w 121"/>
                  <a:gd name="T43" fmla="*/ 48 h 114"/>
                  <a:gd name="T44" fmla="*/ 105 w 121"/>
                  <a:gd name="T45" fmla="*/ 35 h 114"/>
                  <a:gd name="T46" fmla="*/ 111 w 121"/>
                  <a:gd name="T47" fmla="*/ 36 h 114"/>
                  <a:gd name="T48" fmla="*/ 112 w 121"/>
                  <a:gd name="T49" fmla="*/ 42 h 114"/>
                  <a:gd name="T50" fmla="*/ 48 w 121"/>
                  <a:gd name="T51" fmla="*/ 68 h 114"/>
                  <a:gd name="T52" fmla="*/ 26 w 121"/>
                  <a:gd name="T53" fmla="*/ 53 h 114"/>
                  <a:gd name="T54" fmla="*/ 26 w 121"/>
                  <a:gd name="T55" fmla="*/ 26 h 114"/>
                  <a:gd name="T56" fmla="*/ 36 w 121"/>
                  <a:gd name="T57" fmla="*/ 10 h 114"/>
                  <a:gd name="T58" fmla="*/ 95 w 121"/>
                  <a:gd name="T59" fmla="*/ 20 h 114"/>
                  <a:gd name="T60" fmla="*/ 95 w 121"/>
                  <a:gd name="T61" fmla="*/ 35 h 114"/>
                  <a:gd name="T62" fmla="*/ 95 w 121"/>
                  <a:gd name="T63" fmla="*/ 54 h 114"/>
                  <a:gd name="T64" fmla="*/ 60 w 121"/>
                  <a:gd name="T65" fmla="*/ 59 h 114"/>
                  <a:gd name="T66" fmla="*/ 84 w 121"/>
                  <a:gd name="T67" fmla="*/ 0 h 114"/>
                  <a:gd name="T68" fmla="*/ 16 w 121"/>
                  <a:gd name="T69" fmla="*/ 20 h 114"/>
                  <a:gd name="T70" fmla="*/ 13 w 121"/>
                  <a:gd name="T71" fmla="*/ 26 h 114"/>
                  <a:gd name="T72" fmla="*/ 0 w 121"/>
                  <a:gd name="T73" fmla="*/ 103 h 114"/>
                  <a:gd name="T74" fmla="*/ 109 w 121"/>
                  <a:gd name="T75" fmla="*/ 114 h 114"/>
                  <a:gd name="T76" fmla="*/ 121 w 121"/>
                  <a:gd name="T77" fmla="*/ 37 h 114"/>
                  <a:gd name="T78" fmla="*/ 105 w 121"/>
                  <a:gd name="T79" fmla="*/ 26 h 114"/>
                  <a:gd name="T80" fmla="*/ 84 w 121"/>
                  <a:gd name="T8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1" h="114">
                    <a:moveTo>
                      <a:pt x="74" y="42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6" y="42"/>
                      <a:pt x="35" y="43"/>
                      <a:pt x="35" y="44"/>
                    </a:cubicBezTo>
                    <a:cubicBezTo>
                      <a:pt x="35" y="46"/>
                      <a:pt x="36" y="47"/>
                      <a:pt x="38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47"/>
                      <a:pt x="76" y="46"/>
                      <a:pt x="76" y="44"/>
                    </a:cubicBezTo>
                    <a:cubicBezTo>
                      <a:pt x="76" y="43"/>
                      <a:pt x="75" y="42"/>
                      <a:pt x="74" y="42"/>
                    </a:cubicBezTo>
                    <a:moveTo>
                      <a:pt x="87" y="32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6" y="32"/>
                      <a:pt x="35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6"/>
                      <a:pt x="36" y="37"/>
                      <a:pt x="38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8" y="37"/>
                      <a:pt x="89" y="36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3"/>
                      <a:pt x="88" y="32"/>
                      <a:pt x="87" y="32"/>
                    </a:cubicBezTo>
                    <a:moveTo>
                      <a:pt x="87" y="22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6" y="22"/>
                      <a:pt x="35" y="24"/>
                      <a:pt x="35" y="25"/>
                    </a:cubicBezTo>
                    <a:cubicBezTo>
                      <a:pt x="35" y="25"/>
                      <a:pt x="35" y="26"/>
                      <a:pt x="35" y="26"/>
                    </a:cubicBezTo>
                    <a:cubicBezTo>
                      <a:pt x="36" y="27"/>
                      <a:pt x="37" y="28"/>
                      <a:pt x="38" y="28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8" y="28"/>
                      <a:pt x="89" y="27"/>
                      <a:pt x="89" y="26"/>
                    </a:cubicBezTo>
                    <a:cubicBezTo>
                      <a:pt x="89" y="26"/>
                      <a:pt x="89" y="25"/>
                      <a:pt x="89" y="25"/>
                    </a:cubicBezTo>
                    <a:cubicBezTo>
                      <a:pt x="89" y="24"/>
                      <a:pt x="88" y="22"/>
                      <a:pt x="87" y="22"/>
                    </a:cubicBezTo>
                    <a:moveTo>
                      <a:pt x="19" y="105"/>
                    </a:moveTo>
                    <a:cubicBezTo>
                      <a:pt x="60" y="71"/>
                      <a:pt x="60" y="71"/>
                      <a:pt x="60" y="71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9" y="105"/>
                      <a:pt x="19" y="105"/>
                      <a:pt x="19" y="105"/>
                    </a:cubicBezTo>
                    <a:moveTo>
                      <a:pt x="9" y="100"/>
                    </a:moveTo>
                    <a:cubicBezTo>
                      <a:pt x="9" y="54"/>
                      <a:pt x="9" y="54"/>
                      <a:pt x="9" y="5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9" y="100"/>
                      <a:pt x="9" y="100"/>
                      <a:pt x="9" y="100"/>
                    </a:cubicBezTo>
                    <a:moveTo>
                      <a:pt x="112" y="99"/>
                    </a:moveTo>
                    <a:cubicBezTo>
                      <a:pt x="80" y="74"/>
                      <a:pt x="80" y="74"/>
                      <a:pt x="80" y="74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99"/>
                      <a:pt x="112" y="99"/>
                      <a:pt x="112" y="99"/>
                    </a:cubicBezTo>
                    <a:moveTo>
                      <a:pt x="16" y="48"/>
                    </a:moveTo>
                    <a:cubicBezTo>
                      <a:pt x="9" y="43"/>
                      <a:pt x="9" y="43"/>
                      <a:pt x="9" y="43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7"/>
                      <a:pt x="10" y="36"/>
                    </a:cubicBezTo>
                    <a:cubicBezTo>
                      <a:pt x="11" y="36"/>
                      <a:pt x="12" y="35"/>
                      <a:pt x="13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48"/>
                      <a:pt x="16" y="48"/>
                      <a:pt x="16" y="48"/>
                    </a:cubicBezTo>
                    <a:moveTo>
                      <a:pt x="105" y="47"/>
                    </a:moveTo>
                    <a:cubicBezTo>
                      <a:pt x="105" y="35"/>
                      <a:pt x="105" y="35"/>
                      <a:pt x="105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5"/>
                      <a:pt x="111" y="36"/>
                      <a:pt x="111" y="36"/>
                    </a:cubicBezTo>
                    <a:cubicBezTo>
                      <a:pt x="112" y="37"/>
                      <a:pt x="112" y="37"/>
                      <a:pt x="112" y="37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05" y="47"/>
                      <a:pt x="105" y="47"/>
                      <a:pt x="105" y="47"/>
                    </a:cubicBezTo>
                    <a:moveTo>
                      <a:pt x="48" y="68"/>
                    </a:move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3"/>
                      <a:pt x="26" y="53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5"/>
                      <a:pt x="30" y="10"/>
                      <a:pt x="36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90" y="10"/>
                      <a:pt x="95" y="15"/>
                      <a:pt x="95" y="20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48" y="68"/>
                      <a:pt x="48" y="68"/>
                      <a:pt x="48" y="68"/>
                    </a:cubicBezTo>
                    <a:moveTo>
                      <a:pt x="8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25" y="0"/>
                      <a:pt x="16" y="9"/>
                      <a:pt x="16" y="20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7" y="26"/>
                      <a:pt x="1" y="31"/>
                      <a:pt x="0" y="37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" y="109"/>
                      <a:pt x="7" y="114"/>
                      <a:pt x="13" y="114"/>
                    </a:cubicBezTo>
                    <a:cubicBezTo>
                      <a:pt x="109" y="114"/>
                      <a:pt x="109" y="114"/>
                      <a:pt x="109" y="114"/>
                    </a:cubicBezTo>
                    <a:cubicBezTo>
                      <a:pt x="115" y="114"/>
                      <a:pt x="121" y="109"/>
                      <a:pt x="121" y="103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1"/>
                      <a:pt x="115" y="26"/>
                      <a:pt x="109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5" y="9"/>
                      <a:pt x="95" y="0"/>
                      <a:pt x="8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BC71DF-E48F-1C4A-5CCA-0832DFBA17A5}"/>
              </a:ext>
            </a:extLst>
          </p:cNvPr>
          <p:cNvGrpSpPr/>
          <p:nvPr/>
        </p:nvGrpSpPr>
        <p:grpSpPr>
          <a:xfrm>
            <a:off x="325754" y="4776250"/>
            <a:ext cx="2915285" cy="1015365"/>
            <a:chOff x="2732" y="4080"/>
            <a:chExt cx="2833" cy="159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7FAE51-2AE6-EE6A-8814-CBDAD8B2B4BE}"/>
                </a:ext>
              </a:extLst>
            </p:cNvPr>
            <p:cNvSpPr txBox="1"/>
            <p:nvPr/>
          </p:nvSpPr>
          <p:spPr>
            <a:xfrm>
              <a:off x="2733" y="4080"/>
              <a:ext cx="283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坚持自我提升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9D300F-75F7-C32A-F3EF-4F50860962C9}"/>
                </a:ext>
              </a:extLst>
            </p:cNvPr>
            <p:cNvSpPr txBox="1"/>
            <p:nvPr/>
          </p:nvSpPr>
          <p:spPr>
            <a:xfrm>
              <a:off x="2732" y="4758"/>
              <a:ext cx="283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完成工作之余，不断给自己充电，学习更多新知识。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9DBA0C-000E-6374-B588-E63DAC2EA95E}"/>
              </a:ext>
            </a:extLst>
          </p:cNvPr>
          <p:cNvGrpSpPr/>
          <p:nvPr/>
        </p:nvGrpSpPr>
        <p:grpSpPr>
          <a:xfrm>
            <a:off x="6181090" y="4768599"/>
            <a:ext cx="2915285" cy="1015365"/>
            <a:chOff x="2732" y="4080"/>
            <a:chExt cx="2833" cy="1599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D9CA72-23C5-2801-AD48-5708FEFB875D}"/>
                </a:ext>
              </a:extLst>
            </p:cNvPr>
            <p:cNvSpPr txBox="1"/>
            <p:nvPr/>
          </p:nvSpPr>
          <p:spPr>
            <a:xfrm>
              <a:off x="2733" y="4080"/>
              <a:ext cx="2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开发测试按流程进行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458F44F-87E8-9D04-A494-1274E577C52B}"/>
                </a:ext>
              </a:extLst>
            </p:cNvPr>
            <p:cNvSpPr txBox="1"/>
            <p:nvPr/>
          </p:nvSpPr>
          <p:spPr>
            <a:xfrm>
              <a:off x="2732" y="4758"/>
              <a:ext cx="283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按照部门宣贯流程进行开发工作，有疑问点及时向导师确认。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3AC26F-DBDA-230A-2359-815621DC9623}"/>
              </a:ext>
            </a:extLst>
          </p:cNvPr>
          <p:cNvGrpSpPr/>
          <p:nvPr/>
        </p:nvGrpSpPr>
        <p:grpSpPr>
          <a:xfrm>
            <a:off x="3253422" y="4773393"/>
            <a:ext cx="2915285" cy="768985"/>
            <a:chOff x="2732" y="4080"/>
            <a:chExt cx="2833" cy="121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FB2E7B-6EBB-D9FB-597D-5AED7FC3351B}"/>
                </a:ext>
              </a:extLst>
            </p:cNvPr>
            <p:cNvSpPr txBox="1"/>
            <p:nvPr/>
          </p:nvSpPr>
          <p:spPr>
            <a:xfrm>
              <a:off x="2733" y="4080"/>
              <a:ext cx="2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坚持每天复盘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4D9816E-9FCC-0349-4EAC-FAA87B2EB817}"/>
                </a:ext>
              </a:extLst>
            </p:cNvPr>
            <p:cNvSpPr txBox="1"/>
            <p:nvPr/>
          </p:nvSpPr>
          <p:spPr>
            <a:xfrm>
              <a:off x="2732" y="4758"/>
              <a:ext cx="2833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在工作日志中进行每日复盘。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6A7271C-346A-0241-319A-586DD09AD8B7}"/>
              </a:ext>
            </a:extLst>
          </p:cNvPr>
          <p:cNvGrpSpPr/>
          <p:nvPr/>
        </p:nvGrpSpPr>
        <p:grpSpPr>
          <a:xfrm>
            <a:off x="8949932" y="4776250"/>
            <a:ext cx="2915285" cy="1015365"/>
            <a:chOff x="2732" y="4080"/>
            <a:chExt cx="2833" cy="159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417DF12-B3C7-5E03-4CB2-0AF955F1BC2B}"/>
                </a:ext>
              </a:extLst>
            </p:cNvPr>
            <p:cNvSpPr txBox="1"/>
            <p:nvPr/>
          </p:nvSpPr>
          <p:spPr>
            <a:xfrm>
              <a:off x="2733" y="4080"/>
              <a:ext cx="2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准时到岗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A9EE8F-4D39-743A-9D4A-0429CFDFD24F}"/>
                </a:ext>
              </a:extLst>
            </p:cNvPr>
            <p:cNvSpPr txBox="1"/>
            <p:nvPr/>
          </p:nvSpPr>
          <p:spPr>
            <a:xfrm>
              <a:off x="2732" y="4758"/>
              <a:ext cx="283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按时上下班、不迟到、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不早退。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699633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自我鉴定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个人优势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3.2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9F41F4-2FD2-4200-914E-A300BBBE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grpSp>
        <p:nvGrpSpPr>
          <p:cNvPr id="12" name="Group 43">
            <a:extLst>
              <a:ext uri="{FF2B5EF4-FFF2-40B4-BE49-F238E27FC236}">
                <a16:creationId xmlns:a16="http://schemas.microsoft.com/office/drawing/2014/main" id="{09033CE0-9366-7D64-A2AA-C9812700A0AD}"/>
              </a:ext>
            </a:extLst>
          </p:cNvPr>
          <p:cNvGrpSpPr/>
          <p:nvPr/>
        </p:nvGrpSpPr>
        <p:grpSpPr>
          <a:xfrm>
            <a:off x="519473" y="4386053"/>
            <a:ext cx="3309089" cy="986140"/>
            <a:chOff x="3916953" y="3487298"/>
            <a:chExt cx="2092989" cy="623731"/>
          </a:xfrm>
          <a:solidFill>
            <a:schemeClr val="bg1">
              <a:lumMod val="50000"/>
            </a:schemeClr>
          </a:solidFill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Shape 2301">
              <a:extLst>
                <a:ext uri="{FF2B5EF4-FFF2-40B4-BE49-F238E27FC236}">
                  <a16:creationId xmlns:a16="http://schemas.microsoft.com/office/drawing/2014/main" id="{41C7F8B6-15EE-C5AE-50CA-2F61CAA8C368}"/>
                </a:ext>
              </a:extLst>
            </p:cNvPr>
            <p:cNvSpPr/>
            <p:nvPr/>
          </p:nvSpPr>
          <p:spPr>
            <a:xfrm>
              <a:off x="3916953" y="3553454"/>
              <a:ext cx="1334323" cy="5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14" name="Shape 2302">
              <a:extLst>
                <a:ext uri="{FF2B5EF4-FFF2-40B4-BE49-F238E27FC236}">
                  <a16:creationId xmlns:a16="http://schemas.microsoft.com/office/drawing/2014/main" id="{146BBBF9-0250-399E-5D2C-BA69A495FC80}"/>
                </a:ext>
              </a:extLst>
            </p:cNvPr>
            <p:cNvSpPr/>
            <p:nvPr/>
          </p:nvSpPr>
          <p:spPr>
            <a:xfrm>
              <a:off x="5208270" y="3553454"/>
              <a:ext cx="801672" cy="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15" name="Shape 2303">
              <a:extLst>
                <a:ext uri="{FF2B5EF4-FFF2-40B4-BE49-F238E27FC236}">
                  <a16:creationId xmlns:a16="http://schemas.microsoft.com/office/drawing/2014/main" id="{D85E09DA-7880-3720-327C-60F1790AF3DD}"/>
                </a:ext>
              </a:extLst>
            </p:cNvPr>
            <p:cNvSpPr/>
            <p:nvPr/>
          </p:nvSpPr>
          <p:spPr>
            <a:xfrm>
              <a:off x="4068742" y="3487298"/>
              <a:ext cx="1797686" cy="29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</p:grpSp>
      <p:grpSp>
        <p:nvGrpSpPr>
          <p:cNvPr id="16" name="Group 48">
            <a:extLst>
              <a:ext uri="{FF2B5EF4-FFF2-40B4-BE49-F238E27FC236}">
                <a16:creationId xmlns:a16="http://schemas.microsoft.com/office/drawing/2014/main" id="{A6698AB0-8B41-9601-2969-BC4488610E43}"/>
              </a:ext>
            </a:extLst>
          </p:cNvPr>
          <p:cNvGrpSpPr/>
          <p:nvPr/>
        </p:nvGrpSpPr>
        <p:grpSpPr>
          <a:xfrm>
            <a:off x="796913" y="3750067"/>
            <a:ext cx="2743439" cy="952546"/>
            <a:chOff x="4101269" y="3113244"/>
            <a:chExt cx="1735217" cy="602483"/>
          </a:xfrm>
          <a:solidFill>
            <a:srgbClr val="ED5858"/>
          </a:solidFill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Shape 2307">
              <a:extLst>
                <a:ext uri="{FF2B5EF4-FFF2-40B4-BE49-F238E27FC236}">
                  <a16:creationId xmlns:a16="http://schemas.microsoft.com/office/drawing/2014/main" id="{B6920A59-A6CF-EBFD-2867-A0E853AAC736}"/>
                </a:ext>
              </a:extLst>
            </p:cNvPr>
            <p:cNvSpPr/>
            <p:nvPr/>
          </p:nvSpPr>
          <p:spPr>
            <a:xfrm>
              <a:off x="4101269" y="3195664"/>
              <a:ext cx="1105725" cy="51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18" name="Shape 2308">
              <a:extLst>
                <a:ext uri="{FF2B5EF4-FFF2-40B4-BE49-F238E27FC236}">
                  <a16:creationId xmlns:a16="http://schemas.microsoft.com/office/drawing/2014/main" id="{372F5B60-F6D9-0A74-8C20-4B7BF3533FD3}"/>
                </a:ext>
              </a:extLst>
            </p:cNvPr>
            <p:cNvSpPr/>
            <p:nvPr/>
          </p:nvSpPr>
          <p:spPr>
            <a:xfrm>
              <a:off x="5163797" y="3195664"/>
              <a:ext cx="672689" cy="5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19" name="Shape 2309">
              <a:extLst>
                <a:ext uri="{FF2B5EF4-FFF2-40B4-BE49-F238E27FC236}">
                  <a16:creationId xmlns:a16="http://schemas.microsoft.com/office/drawing/2014/main" id="{F73D0835-E687-8814-9ED9-DD8B98FB97B5}"/>
                </a:ext>
              </a:extLst>
            </p:cNvPr>
            <p:cNvSpPr/>
            <p:nvPr/>
          </p:nvSpPr>
          <p:spPr>
            <a:xfrm>
              <a:off x="4253059" y="3113244"/>
              <a:ext cx="1431066" cy="26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</p:grpSp>
      <p:grpSp>
        <p:nvGrpSpPr>
          <p:cNvPr id="20" name="Group 53">
            <a:extLst>
              <a:ext uri="{FF2B5EF4-FFF2-40B4-BE49-F238E27FC236}">
                <a16:creationId xmlns:a16="http://schemas.microsoft.com/office/drawing/2014/main" id="{D14686B7-C7B5-5428-7715-27F69741430B}"/>
              </a:ext>
            </a:extLst>
          </p:cNvPr>
          <p:cNvGrpSpPr/>
          <p:nvPr/>
        </p:nvGrpSpPr>
        <p:grpSpPr>
          <a:xfrm>
            <a:off x="1097080" y="2927550"/>
            <a:ext cx="2160905" cy="945515"/>
            <a:chOff x="4285584" y="2712085"/>
            <a:chExt cx="1366728" cy="598022"/>
          </a:xfrm>
          <a:solidFill>
            <a:schemeClr val="bg1">
              <a:lumMod val="75000"/>
            </a:schemeClr>
          </a:solidFill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Shape 2313">
              <a:extLst>
                <a:ext uri="{FF2B5EF4-FFF2-40B4-BE49-F238E27FC236}">
                  <a16:creationId xmlns:a16="http://schemas.microsoft.com/office/drawing/2014/main" id="{3AF73DB3-EF3C-3C39-2F0D-46533ED4B852}"/>
                </a:ext>
              </a:extLst>
            </p:cNvPr>
            <p:cNvSpPr/>
            <p:nvPr/>
          </p:nvSpPr>
          <p:spPr>
            <a:xfrm>
              <a:off x="4285584" y="2766295"/>
              <a:ext cx="871007" cy="54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22" name="Shape 2314">
              <a:extLst>
                <a:ext uri="{FF2B5EF4-FFF2-40B4-BE49-F238E27FC236}">
                  <a16:creationId xmlns:a16="http://schemas.microsoft.com/office/drawing/2014/main" id="{9703571B-927C-D212-4708-6A669AE2B07E}"/>
                </a:ext>
              </a:extLst>
            </p:cNvPr>
            <p:cNvSpPr/>
            <p:nvPr/>
          </p:nvSpPr>
          <p:spPr>
            <a:xfrm>
              <a:off x="5104165" y="2766295"/>
              <a:ext cx="548147" cy="54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23" name="Shape 2315">
              <a:extLst>
                <a:ext uri="{FF2B5EF4-FFF2-40B4-BE49-F238E27FC236}">
                  <a16:creationId xmlns:a16="http://schemas.microsoft.com/office/drawing/2014/main" id="{2CEF9E3C-EF50-461A-ACB1-AE7C9F23C8C0}"/>
                </a:ext>
              </a:extLst>
            </p:cNvPr>
            <p:cNvSpPr/>
            <p:nvPr/>
          </p:nvSpPr>
          <p:spPr>
            <a:xfrm>
              <a:off x="4469900" y="2712085"/>
              <a:ext cx="990530" cy="17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</p:grpSp>
      <p:grpSp>
        <p:nvGrpSpPr>
          <p:cNvPr id="24" name="Group 58">
            <a:extLst>
              <a:ext uri="{FF2B5EF4-FFF2-40B4-BE49-F238E27FC236}">
                <a16:creationId xmlns:a16="http://schemas.microsoft.com/office/drawing/2014/main" id="{A72CCBD0-8111-7E57-2BB6-FDD3CC3A6E9F}"/>
              </a:ext>
            </a:extLst>
          </p:cNvPr>
          <p:cNvGrpSpPr/>
          <p:nvPr/>
        </p:nvGrpSpPr>
        <p:grpSpPr>
          <a:xfrm>
            <a:off x="1428550" y="1381325"/>
            <a:ext cx="1472565" cy="1631950"/>
            <a:chOff x="2644969" y="1790504"/>
            <a:chExt cx="931219" cy="1032404"/>
          </a:xfrm>
          <a:solidFill>
            <a:srgbClr val="ED5858"/>
          </a:solidFill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Shape 2319">
              <a:extLst>
                <a:ext uri="{FF2B5EF4-FFF2-40B4-BE49-F238E27FC236}">
                  <a16:creationId xmlns:a16="http://schemas.microsoft.com/office/drawing/2014/main" id="{BF0881F5-B940-59F0-ACB5-B52800554F1A}"/>
                </a:ext>
              </a:extLst>
            </p:cNvPr>
            <p:cNvSpPr/>
            <p:nvPr/>
          </p:nvSpPr>
          <p:spPr>
            <a:xfrm>
              <a:off x="2644969" y="1790504"/>
              <a:ext cx="592291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  <p:sp>
          <p:nvSpPr>
            <p:cNvPr id="26" name="Shape 2320">
              <a:extLst>
                <a:ext uri="{FF2B5EF4-FFF2-40B4-BE49-F238E27FC236}">
                  <a16:creationId xmlns:a16="http://schemas.microsoft.com/office/drawing/2014/main" id="{71674714-8E98-9074-BCEC-EFA164616B97}"/>
                </a:ext>
              </a:extLst>
            </p:cNvPr>
            <p:cNvSpPr/>
            <p:nvPr/>
          </p:nvSpPr>
          <p:spPr>
            <a:xfrm>
              <a:off x="3111180" y="1790504"/>
              <a:ext cx="465008" cy="10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汉仪大宋简" panose="02010600000101010101" charset="-122"/>
                <a:ea typeface="汉仪大宋简" panose="02010600000101010101" charset="-122"/>
                <a:cs typeface="汉仪中宋S" panose="00020600040101010101" charset="-122"/>
                <a:sym typeface="汉仪中宋S" panose="00020600040101010101" charset="-122"/>
              </a:endParaRPr>
            </a:p>
          </p:txBody>
        </p:sp>
      </p:grpSp>
      <p:cxnSp>
        <p:nvCxnSpPr>
          <p:cNvPr id="27" name="Straight Connector 112">
            <a:extLst>
              <a:ext uri="{FF2B5EF4-FFF2-40B4-BE49-F238E27FC236}">
                <a16:creationId xmlns:a16="http://schemas.microsoft.com/office/drawing/2014/main" id="{A2BDB82E-4613-5187-68F2-9FA36654A05D}"/>
              </a:ext>
            </a:extLst>
          </p:cNvPr>
          <p:cNvCxnSpPr/>
          <p:nvPr/>
        </p:nvCxnSpPr>
        <p:spPr>
          <a:xfrm>
            <a:off x="2532156" y="1246162"/>
            <a:ext cx="1885359" cy="3845756"/>
          </a:xfrm>
          <a:prstGeom prst="line">
            <a:avLst/>
          </a:prstGeom>
          <a:ln w="12700">
            <a:solidFill>
              <a:schemeClr val="bg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0980A4-34DF-4586-0A71-F21C26ADEF89}"/>
              </a:ext>
            </a:extLst>
          </p:cNvPr>
          <p:cNvGrpSpPr/>
          <p:nvPr/>
        </p:nvGrpSpPr>
        <p:grpSpPr>
          <a:xfrm>
            <a:off x="5668445" y="1381325"/>
            <a:ext cx="5488940" cy="768985"/>
            <a:chOff x="540" y="7763"/>
            <a:chExt cx="8644" cy="121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99BE5D1-779B-0218-5B24-1538BE5B0F26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善于总结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4699866-6F59-102B-D603-83FE16B37D74}"/>
                </a:ext>
              </a:extLst>
            </p:cNvPr>
            <p:cNvSpPr txBox="1"/>
            <p:nvPr/>
          </p:nvSpPr>
          <p:spPr>
            <a:xfrm>
              <a:off x="540" y="8441"/>
              <a:ext cx="8644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工作学习过程中遇到问题，能够及时记录（经验总结）。</a:t>
              </a:r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E26394-9F2E-6B4E-B820-AA3EFC045910}"/>
              </a:ext>
            </a:extLst>
          </p:cNvPr>
          <p:cNvCxnSpPr/>
          <p:nvPr/>
        </p:nvCxnSpPr>
        <p:spPr>
          <a:xfrm>
            <a:off x="2172770" y="1580715"/>
            <a:ext cx="3398520" cy="0"/>
          </a:xfrm>
          <a:prstGeom prst="line">
            <a:avLst/>
          </a:prstGeom>
          <a:ln cap="rnd">
            <a:solidFill>
              <a:srgbClr val="ED585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A7F7AF0-435A-1792-4C09-2BF727DA34AF}"/>
              </a:ext>
            </a:extLst>
          </p:cNvPr>
          <p:cNvGrpSpPr/>
          <p:nvPr/>
        </p:nvGrpSpPr>
        <p:grpSpPr>
          <a:xfrm>
            <a:off x="5668445" y="2470350"/>
            <a:ext cx="5488940" cy="1015365"/>
            <a:chOff x="540" y="7763"/>
            <a:chExt cx="8644" cy="159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5745BE0-FB71-22EE-18FD-E460EDFFE418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自主学习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2E0BFED-04D3-539F-BC00-C77DF525C333}"/>
                </a:ext>
              </a:extLst>
            </p:cNvPr>
            <p:cNvSpPr txBox="1"/>
            <p:nvPr/>
          </p:nvSpPr>
          <p:spPr>
            <a:xfrm>
              <a:off x="540" y="8441"/>
              <a:ext cx="864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在项目中看到优秀的语法会记录下来，有时间会对其进行详细学习。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C098EF0-91AB-7B69-322A-0F37D1BC3C94}"/>
              </a:ext>
            </a:extLst>
          </p:cNvPr>
          <p:cNvCxnSpPr/>
          <p:nvPr/>
        </p:nvCxnSpPr>
        <p:spPr>
          <a:xfrm>
            <a:off x="2269925" y="4890970"/>
            <a:ext cx="3398520" cy="0"/>
          </a:xfrm>
          <a:prstGeom prst="line">
            <a:avLst/>
          </a:prstGeom>
          <a:ln cap="rnd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A278EE3-0DE7-DD41-07E6-E5E6C9C027A2}"/>
              </a:ext>
            </a:extLst>
          </p:cNvPr>
          <p:cNvGrpSpPr/>
          <p:nvPr/>
        </p:nvGrpSpPr>
        <p:grpSpPr>
          <a:xfrm>
            <a:off x="5668445" y="4648400"/>
            <a:ext cx="5488940" cy="768985"/>
            <a:chOff x="540" y="7763"/>
            <a:chExt cx="8644" cy="121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56A4D6-8ACF-8A00-8CA4-9FD90C94B58E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沟通能力强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4963EE-9716-D2A6-4359-CCB9B4038AD7}"/>
                </a:ext>
              </a:extLst>
            </p:cNvPr>
            <p:cNvSpPr txBox="1"/>
            <p:nvPr/>
          </p:nvSpPr>
          <p:spPr>
            <a:xfrm>
              <a:off x="540" y="8441"/>
              <a:ext cx="8644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在交流过程中可以比较清楚的表达自己的想法。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D5A6264-FAF0-F689-2DD0-67B20529C512}"/>
              </a:ext>
            </a:extLst>
          </p:cNvPr>
          <p:cNvGrpSpPr/>
          <p:nvPr/>
        </p:nvGrpSpPr>
        <p:grpSpPr>
          <a:xfrm>
            <a:off x="5668445" y="3559375"/>
            <a:ext cx="5488940" cy="768985"/>
            <a:chOff x="540" y="7763"/>
            <a:chExt cx="8644" cy="1211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8A630E4-9906-0036-106E-16DC1DFBF066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头脑灵活，思维敏捷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DD9A547-8CFA-593B-BFD8-23816A79F966}"/>
                </a:ext>
              </a:extLst>
            </p:cNvPr>
            <p:cNvSpPr txBox="1"/>
            <p:nvPr/>
          </p:nvSpPr>
          <p:spPr>
            <a:xfrm>
              <a:off x="540" y="8441"/>
              <a:ext cx="8644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请教导师或其他同事问题时，一点就通。</a:t>
              </a:r>
            </a:p>
          </p:txBody>
        </p:sp>
      </p:grpSp>
      <p:cxnSp>
        <p:nvCxnSpPr>
          <p:cNvPr id="42" name="肘形连接符 19">
            <a:extLst>
              <a:ext uri="{FF2B5EF4-FFF2-40B4-BE49-F238E27FC236}">
                <a16:creationId xmlns:a16="http://schemas.microsoft.com/office/drawing/2014/main" id="{0379846F-039F-5FF0-1CFD-E14ECA60B777}"/>
              </a:ext>
            </a:extLst>
          </p:cNvPr>
          <p:cNvCxnSpPr/>
          <p:nvPr/>
        </p:nvCxnSpPr>
        <p:spPr>
          <a:xfrm flipV="1">
            <a:off x="2608380" y="2694505"/>
            <a:ext cx="2996565" cy="623570"/>
          </a:xfrm>
          <a:prstGeom prst="bentConnector3">
            <a:avLst>
              <a:gd name="adj1" fmla="val 50011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20">
            <a:extLst>
              <a:ext uri="{FF2B5EF4-FFF2-40B4-BE49-F238E27FC236}">
                <a16:creationId xmlns:a16="http://schemas.microsoft.com/office/drawing/2014/main" id="{2FFAC81A-12A5-4A71-C6C2-2B9F08E76BA5}"/>
              </a:ext>
            </a:extLst>
          </p:cNvPr>
          <p:cNvCxnSpPr/>
          <p:nvPr/>
        </p:nvCxnSpPr>
        <p:spPr>
          <a:xfrm flipV="1">
            <a:off x="3008430" y="3758765"/>
            <a:ext cx="2660015" cy="532765"/>
          </a:xfrm>
          <a:prstGeom prst="bentConnector3">
            <a:avLst>
              <a:gd name="adj1" fmla="val 60014"/>
            </a:avLst>
          </a:prstGeom>
          <a:ln>
            <a:solidFill>
              <a:srgbClr val="ED585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5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自我鉴定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个人不足及改进计划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3.3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63A278-D24B-4EA8-941E-71299FC31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25A1EF-995A-A94A-D0C9-AD1CA9490E50}"/>
              </a:ext>
            </a:extLst>
          </p:cNvPr>
          <p:cNvSpPr/>
          <p:nvPr/>
        </p:nvSpPr>
        <p:spPr>
          <a:xfrm>
            <a:off x="5975349" y="1649178"/>
            <a:ext cx="5257800" cy="177982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9AAD85-61E7-EE20-556C-0F958803C134}"/>
              </a:ext>
            </a:extLst>
          </p:cNvPr>
          <p:cNvSpPr/>
          <p:nvPr/>
        </p:nvSpPr>
        <p:spPr>
          <a:xfrm>
            <a:off x="5975350" y="4220854"/>
            <a:ext cx="5257800" cy="1779822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4" name="图片占位符 4" descr="图片包含 室内, 笔记本电脑, 餐桌, 计算机&#10;&#10;描述已自动生成">
            <a:extLst>
              <a:ext uri="{FF2B5EF4-FFF2-40B4-BE49-F238E27FC236}">
                <a16:creationId xmlns:a16="http://schemas.microsoft.com/office/drawing/2014/main" id="{91E4D3B3-B9EB-137E-FAE7-951F76221D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r="19275"/>
          <a:stretch>
            <a:fillRect/>
          </a:stretch>
        </p:blipFill>
        <p:spPr>
          <a:xfrm>
            <a:off x="691846" y="1315453"/>
            <a:ext cx="4318644" cy="46852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BFEB0A-C5A8-3501-7AC2-5EBDEE7702CD}"/>
              </a:ext>
            </a:extLst>
          </p:cNvPr>
          <p:cNvSpPr txBox="1"/>
          <p:nvPr/>
        </p:nvSpPr>
        <p:spPr>
          <a:xfrm>
            <a:off x="6296526" y="2120118"/>
            <a:ext cx="4387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带降噪耳机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屏蔽外界干扰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A365C2-3E91-25C4-24A7-2FF19DF9575F}"/>
              </a:ext>
            </a:extLst>
          </p:cNvPr>
          <p:cNvSpPr txBox="1"/>
          <p:nvPr/>
        </p:nvSpPr>
        <p:spPr>
          <a:xfrm>
            <a:off x="6296526" y="4747477"/>
            <a:ext cx="438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设定一个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45min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的阈值，问题无法解决时，及时向导师请教。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1FD6423-553A-DFA6-4C3A-FF6F393B75E1}"/>
              </a:ext>
            </a:extLst>
          </p:cNvPr>
          <p:cNvSpPr/>
          <p:nvPr/>
        </p:nvSpPr>
        <p:spPr>
          <a:xfrm>
            <a:off x="7354666" y="1395177"/>
            <a:ext cx="2499167" cy="508001"/>
          </a:xfrm>
          <a:prstGeom prst="roundRect">
            <a:avLst>
              <a:gd name="adj" fmla="val 32367"/>
            </a:avLst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容易受外界干扰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2E35E1-E5E4-AABF-503E-211898E5D71E}"/>
              </a:ext>
            </a:extLst>
          </p:cNvPr>
          <p:cNvSpPr/>
          <p:nvPr/>
        </p:nvSpPr>
        <p:spPr>
          <a:xfrm>
            <a:off x="7354665" y="3943591"/>
            <a:ext cx="2499167" cy="508001"/>
          </a:xfrm>
          <a:prstGeom prst="roundRect">
            <a:avLst>
              <a:gd name="adj" fmla="val 32367"/>
            </a:avLst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遇到问题死脑筋</a:t>
            </a:r>
          </a:p>
        </p:txBody>
      </p:sp>
    </p:spTree>
    <p:extLst>
      <p:ext uri="{BB962C8B-B14F-4D97-AF65-F5344CB8AC3E}">
        <p14:creationId xmlns:p14="http://schemas.microsoft.com/office/powerpoint/2010/main" val="2167083361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76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工作内容、时间、强度，团队氛围等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试用期工作心得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B40DDD-D20B-4639-9906-34A9D7D7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6587E20-DBE4-371B-844C-57E37B73C366}"/>
              </a:ext>
            </a:extLst>
          </p:cNvPr>
          <p:cNvSpPr/>
          <p:nvPr/>
        </p:nvSpPr>
        <p:spPr>
          <a:xfrm>
            <a:off x="525023" y="1598727"/>
            <a:ext cx="4026022" cy="402602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汉仪大宋简" panose="02010600000101010101" charset="-122"/>
              <a:ea typeface="汉仪大宋简" panose="02010600000101010101" charset="-122"/>
              <a:sym typeface="汉仪中宋S" panose="00020600040101010101" charset="-122"/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F4C7977-59AF-DAEA-1ED4-DDC1E0804799}"/>
              </a:ext>
            </a:extLst>
          </p:cNvPr>
          <p:cNvSpPr/>
          <p:nvPr/>
        </p:nvSpPr>
        <p:spPr>
          <a:xfrm>
            <a:off x="595605" y="2035442"/>
            <a:ext cx="3152592" cy="3152592"/>
          </a:xfrm>
          <a:prstGeom prst="ellipse">
            <a:avLst/>
          </a:prstGeom>
          <a:solidFill>
            <a:srgbClr val="ED5858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汉仪大宋简" panose="02010600000101010101" charset="-122"/>
              <a:ea typeface="汉仪大宋简" panose="02010600000101010101" charset="-122"/>
              <a:sym typeface="汉仪中宋S" panose="00020600040101010101" charset="-122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402AEF1-91C9-4FD2-B939-45254AF60BF9}"/>
              </a:ext>
            </a:extLst>
          </p:cNvPr>
          <p:cNvSpPr/>
          <p:nvPr/>
        </p:nvSpPr>
        <p:spPr>
          <a:xfrm>
            <a:off x="697693" y="2471792"/>
            <a:ext cx="2279892" cy="227989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汉仪大宋简" panose="02010600000101010101" charset="-122"/>
              <a:ea typeface="汉仪大宋简" panose="02010600000101010101" charset="-122"/>
              <a:sym typeface="汉仪中宋S" panose="00020600040101010101" charset="-122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2D8742E1-F4B4-D684-A187-01B87A098626}"/>
              </a:ext>
            </a:extLst>
          </p:cNvPr>
          <p:cNvSpPr/>
          <p:nvPr/>
        </p:nvSpPr>
        <p:spPr>
          <a:xfrm>
            <a:off x="776466" y="2780580"/>
            <a:ext cx="1662314" cy="1662314"/>
          </a:xfrm>
          <a:prstGeom prst="ellipse">
            <a:avLst/>
          </a:prstGeom>
          <a:solidFill>
            <a:srgbClr val="ED5858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汉仪大宋简" panose="02010600000101010101" charset="-122"/>
              <a:ea typeface="汉仪大宋简" panose="02010600000101010101" charset="-122"/>
              <a:sym typeface="汉仪中宋S" panose="00020600040101010101" charset="-122"/>
            </a:endParaRPr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E2AC3F39-8311-E72D-935B-70080FEF11B9}"/>
              </a:ext>
            </a:extLst>
          </p:cNvPr>
          <p:cNvSpPr/>
          <p:nvPr/>
        </p:nvSpPr>
        <p:spPr>
          <a:xfrm>
            <a:off x="852410" y="3045785"/>
            <a:ext cx="1131904" cy="1131904"/>
          </a:xfrm>
          <a:prstGeom prst="ellipse">
            <a:avLst/>
          </a:prstGeom>
          <a:solidFill>
            <a:srgbClr val="FEFEFE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汉仪大宋简" panose="02010600000101010101" charset="-122"/>
              <a:ea typeface="汉仪大宋简" panose="02010600000101010101" charset="-122"/>
              <a:sym typeface="汉仪中宋S" panose="00020600040101010101" charset="-122"/>
            </a:endParaRPr>
          </a:p>
        </p:txBody>
      </p:sp>
      <p:cxnSp>
        <p:nvCxnSpPr>
          <p:cNvPr id="13" name="肘形连接符 11">
            <a:extLst>
              <a:ext uri="{FF2B5EF4-FFF2-40B4-BE49-F238E27FC236}">
                <a16:creationId xmlns:a16="http://schemas.microsoft.com/office/drawing/2014/main" id="{F3C66D6C-B0F9-E3E2-0498-7FCA55897631}"/>
              </a:ext>
            </a:extLst>
          </p:cNvPr>
          <p:cNvCxnSpPr/>
          <p:nvPr/>
        </p:nvCxnSpPr>
        <p:spPr>
          <a:xfrm flipV="1">
            <a:off x="2768266" y="1189903"/>
            <a:ext cx="3223260" cy="711835"/>
          </a:xfrm>
          <a:prstGeom prst="bentConnector3">
            <a:avLst>
              <a:gd name="adj1" fmla="val 50020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2">
            <a:extLst>
              <a:ext uri="{FF2B5EF4-FFF2-40B4-BE49-F238E27FC236}">
                <a16:creationId xmlns:a16="http://schemas.microsoft.com/office/drawing/2014/main" id="{0792227A-BD49-4F64-DBA4-BBC5A8FB0E5F}"/>
              </a:ext>
            </a:extLst>
          </p:cNvPr>
          <p:cNvCxnSpPr>
            <a:endCxn id="22" idx="1"/>
          </p:cNvCxnSpPr>
          <p:nvPr/>
        </p:nvCxnSpPr>
        <p:spPr>
          <a:xfrm flipV="1">
            <a:off x="3027346" y="2552613"/>
            <a:ext cx="2996565" cy="103505"/>
          </a:xfrm>
          <a:prstGeom prst="bentConnector3">
            <a:avLst>
              <a:gd name="adj1" fmla="val 50011"/>
            </a:avLst>
          </a:prstGeom>
          <a:ln>
            <a:solidFill>
              <a:srgbClr val="ED5858"/>
            </a:solidFill>
            <a:prstDash val="dash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5AE15D60-EA2B-7588-87BA-8135D4754022}"/>
              </a:ext>
            </a:extLst>
          </p:cNvPr>
          <p:cNvCxnSpPr>
            <a:endCxn id="25" idx="1"/>
          </p:cNvCxnSpPr>
          <p:nvPr/>
        </p:nvCxnSpPr>
        <p:spPr>
          <a:xfrm>
            <a:off x="2763837" y="3629890"/>
            <a:ext cx="3266440" cy="341630"/>
          </a:xfrm>
          <a:prstGeom prst="bentConnector3">
            <a:avLst>
              <a:gd name="adj1" fmla="val 50019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C9532CE8-0464-520B-32B8-FB63487C8D94}"/>
              </a:ext>
            </a:extLst>
          </p:cNvPr>
          <p:cNvCxnSpPr>
            <a:endCxn id="28" idx="1"/>
          </p:cNvCxnSpPr>
          <p:nvPr/>
        </p:nvCxnSpPr>
        <p:spPr>
          <a:xfrm>
            <a:off x="1777031" y="4294418"/>
            <a:ext cx="4246880" cy="959485"/>
          </a:xfrm>
          <a:prstGeom prst="bentConnector3">
            <a:avLst>
              <a:gd name="adj1" fmla="val 50015"/>
            </a:avLst>
          </a:prstGeom>
          <a:ln>
            <a:solidFill>
              <a:srgbClr val="ED5858"/>
            </a:solidFill>
            <a:prstDash val="dash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4FC704-F625-C613-DAB2-D548372F01DD}"/>
              </a:ext>
            </a:extLst>
          </p:cNvPr>
          <p:cNvGrpSpPr/>
          <p:nvPr/>
        </p:nvGrpSpPr>
        <p:grpSpPr>
          <a:xfrm>
            <a:off x="6023911" y="1002578"/>
            <a:ext cx="5147945" cy="1297940"/>
            <a:chOff x="1352" y="5472"/>
            <a:chExt cx="6150" cy="204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35AE358-3F2C-2D52-6F86-149C67FE119E}"/>
                </a:ext>
              </a:extLst>
            </p:cNvPr>
            <p:cNvSpPr txBox="1"/>
            <p:nvPr/>
          </p:nvSpPr>
          <p:spPr>
            <a:xfrm>
              <a:off x="1352" y="6036"/>
              <a:ext cx="6150" cy="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前期的工作内容主要是参与培训、熟悉系统、协助同事的开发工作，中后期则是独立进行一个完整功能的开发。工作内容安排合理。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0EE2770-FF24-1699-83FA-2736344BDB42}"/>
                </a:ext>
              </a:extLst>
            </p:cNvPr>
            <p:cNvSpPr txBox="1"/>
            <p:nvPr/>
          </p:nvSpPr>
          <p:spPr>
            <a:xfrm>
              <a:off x="1352" y="5472"/>
              <a:ext cx="31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工作内容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B7960A-3370-8E76-8ACD-C10D22D3E87F}"/>
              </a:ext>
            </a:extLst>
          </p:cNvPr>
          <p:cNvGrpSpPr/>
          <p:nvPr/>
        </p:nvGrpSpPr>
        <p:grpSpPr>
          <a:xfrm>
            <a:off x="6023911" y="2353223"/>
            <a:ext cx="5147945" cy="1297940"/>
            <a:chOff x="1352" y="5472"/>
            <a:chExt cx="6150" cy="204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1026EFD-51D2-CBAD-152A-AEBBF98E9048}"/>
                </a:ext>
              </a:extLst>
            </p:cNvPr>
            <p:cNvSpPr txBox="1"/>
            <p:nvPr/>
          </p:nvSpPr>
          <p:spPr>
            <a:xfrm>
              <a:off x="1352" y="6036"/>
              <a:ext cx="6150" cy="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前期任务时间相对宽裕，一方面是为了做知识的积累，另一方面是留出时间让新员工更好地适应新环境；中后期则大都安排比较充实。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7B15DA6-A64D-94E9-BFA3-250258A4BFDB}"/>
                </a:ext>
              </a:extLst>
            </p:cNvPr>
            <p:cNvSpPr txBox="1"/>
            <p:nvPr/>
          </p:nvSpPr>
          <p:spPr>
            <a:xfrm>
              <a:off x="1352" y="5472"/>
              <a:ext cx="31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时间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2D7F79-2FFE-A227-DF11-2FF0D1E96704}"/>
              </a:ext>
            </a:extLst>
          </p:cNvPr>
          <p:cNvGrpSpPr/>
          <p:nvPr/>
        </p:nvGrpSpPr>
        <p:grpSpPr>
          <a:xfrm>
            <a:off x="6030277" y="3772130"/>
            <a:ext cx="5147945" cy="1002030"/>
            <a:chOff x="1352" y="5472"/>
            <a:chExt cx="6150" cy="157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6214DEC-C569-3ABF-61CB-55D6D11FF496}"/>
                </a:ext>
              </a:extLst>
            </p:cNvPr>
            <p:cNvSpPr txBox="1"/>
            <p:nvPr/>
          </p:nvSpPr>
          <p:spPr>
            <a:xfrm>
              <a:off x="1352" y="6036"/>
              <a:ext cx="6150" cy="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大部分情况下工作强度合理，但在项目工期较赶的情况下，可能会出现部分天数工作强度增长的情况。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930AFE-E77C-3954-DB7D-DCE3A72C2D37}"/>
                </a:ext>
              </a:extLst>
            </p:cNvPr>
            <p:cNvSpPr txBox="1"/>
            <p:nvPr/>
          </p:nvSpPr>
          <p:spPr>
            <a:xfrm>
              <a:off x="1352" y="5472"/>
              <a:ext cx="31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工作强度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021921-68B3-747A-D979-0E17E01D6671}"/>
              </a:ext>
            </a:extLst>
          </p:cNvPr>
          <p:cNvGrpSpPr/>
          <p:nvPr/>
        </p:nvGrpSpPr>
        <p:grpSpPr>
          <a:xfrm>
            <a:off x="6023911" y="5054513"/>
            <a:ext cx="5147945" cy="706755"/>
            <a:chOff x="1352" y="5472"/>
            <a:chExt cx="6150" cy="111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55E2AA1-FF40-DFEC-99A1-493169BBAC68}"/>
                </a:ext>
              </a:extLst>
            </p:cNvPr>
            <p:cNvSpPr txBox="1"/>
            <p:nvPr/>
          </p:nvSpPr>
          <p:spPr>
            <a:xfrm>
              <a:off x="1352" y="6036"/>
              <a:ext cx="6150" cy="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整个团队氛围很好，交流沟通起来没有障碍。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41638A-F979-7139-76EB-923C88171CFF}"/>
                </a:ext>
              </a:extLst>
            </p:cNvPr>
            <p:cNvSpPr txBox="1"/>
            <p:nvPr/>
          </p:nvSpPr>
          <p:spPr>
            <a:xfrm>
              <a:off x="1352" y="5472"/>
              <a:ext cx="31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团队氛围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468730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65">
            <a:extLst>
              <a:ext uri="{FF2B5EF4-FFF2-40B4-BE49-F238E27FC236}">
                <a16:creationId xmlns:a16="http://schemas.microsoft.com/office/drawing/2014/main" id="{5F829B44-2CF8-E183-9AE4-972736A5BD42}"/>
              </a:ext>
            </a:extLst>
          </p:cNvPr>
          <p:cNvSpPr/>
          <p:nvPr/>
        </p:nvSpPr>
        <p:spPr bwMode="auto">
          <a:xfrm>
            <a:off x="6016408" y="3898264"/>
            <a:ext cx="1155065" cy="1994535"/>
          </a:xfrm>
          <a:custGeom>
            <a:avLst/>
            <a:gdLst>
              <a:gd name="T0" fmla="*/ 750 w 750"/>
              <a:gd name="T1" fmla="*/ 922 h 1121"/>
              <a:gd name="T2" fmla="*/ 750 w 750"/>
              <a:gd name="T3" fmla="*/ 1121 h 1121"/>
              <a:gd name="T4" fmla="*/ 0 w 750"/>
              <a:gd name="T5" fmla="*/ 1121 h 1121"/>
              <a:gd name="T6" fmla="*/ 73 w 750"/>
              <a:gd name="T7" fmla="*/ 907 h 1121"/>
              <a:gd name="T8" fmla="*/ 313 w 750"/>
              <a:gd name="T9" fmla="*/ 640 h 1121"/>
              <a:gd name="T10" fmla="*/ 491 w 750"/>
              <a:gd name="T11" fmla="*/ 457 h 1121"/>
              <a:gd name="T12" fmla="*/ 535 w 750"/>
              <a:gd name="T13" fmla="*/ 326 h 1121"/>
              <a:gd name="T14" fmla="*/ 497 w 750"/>
              <a:gd name="T15" fmla="*/ 216 h 1121"/>
              <a:gd name="T16" fmla="*/ 390 w 750"/>
              <a:gd name="T17" fmla="*/ 177 h 1121"/>
              <a:gd name="T18" fmla="*/ 284 w 750"/>
              <a:gd name="T19" fmla="*/ 218 h 1121"/>
              <a:gd name="T20" fmla="*/ 238 w 750"/>
              <a:gd name="T21" fmla="*/ 352 h 1121"/>
              <a:gd name="T22" fmla="*/ 25 w 750"/>
              <a:gd name="T23" fmla="*/ 330 h 1121"/>
              <a:gd name="T24" fmla="*/ 144 w 750"/>
              <a:gd name="T25" fmla="*/ 77 h 1121"/>
              <a:gd name="T26" fmla="*/ 396 w 750"/>
              <a:gd name="T27" fmla="*/ 0 h 1121"/>
              <a:gd name="T28" fmla="*/ 655 w 750"/>
              <a:gd name="T29" fmla="*/ 89 h 1121"/>
              <a:gd name="T30" fmla="*/ 750 w 750"/>
              <a:gd name="T31" fmla="*/ 311 h 1121"/>
              <a:gd name="T32" fmla="*/ 723 w 750"/>
              <a:gd name="T33" fmla="*/ 454 h 1121"/>
              <a:gd name="T34" fmla="*/ 637 w 750"/>
              <a:gd name="T35" fmla="*/ 597 h 1121"/>
              <a:gd name="T36" fmla="*/ 497 w 750"/>
              <a:gd name="T37" fmla="*/ 739 h 1121"/>
              <a:gd name="T38" fmla="*/ 369 w 750"/>
              <a:gd name="T39" fmla="*/ 863 h 1121"/>
              <a:gd name="T40" fmla="*/ 325 w 750"/>
              <a:gd name="T41" fmla="*/ 922 h 1121"/>
              <a:gd name="T42" fmla="*/ 750 w 750"/>
              <a:gd name="T43" fmla="*/ 922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0" h="1121">
                <a:moveTo>
                  <a:pt x="750" y="922"/>
                </a:moveTo>
                <a:cubicBezTo>
                  <a:pt x="750" y="1121"/>
                  <a:pt x="750" y="1121"/>
                  <a:pt x="750" y="1121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8" y="1046"/>
                  <a:pt x="32" y="975"/>
                  <a:pt x="73" y="907"/>
                </a:cubicBezTo>
                <a:cubicBezTo>
                  <a:pt x="113" y="840"/>
                  <a:pt x="194" y="751"/>
                  <a:pt x="313" y="640"/>
                </a:cubicBezTo>
                <a:cubicBezTo>
                  <a:pt x="410" y="550"/>
                  <a:pt x="469" y="489"/>
                  <a:pt x="491" y="457"/>
                </a:cubicBezTo>
                <a:cubicBezTo>
                  <a:pt x="520" y="413"/>
                  <a:pt x="535" y="369"/>
                  <a:pt x="535" y="326"/>
                </a:cubicBezTo>
                <a:cubicBezTo>
                  <a:pt x="535" y="278"/>
                  <a:pt x="522" y="241"/>
                  <a:pt x="497" y="216"/>
                </a:cubicBezTo>
                <a:cubicBezTo>
                  <a:pt x="471" y="190"/>
                  <a:pt x="436" y="177"/>
                  <a:pt x="390" y="177"/>
                </a:cubicBezTo>
                <a:cubicBezTo>
                  <a:pt x="346" y="177"/>
                  <a:pt x="310" y="191"/>
                  <a:pt x="284" y="218"/>
                </a:cubicBezTo>
                <a:cubicBezTo>
                  <a:pt x="257" y="245"/>
                  <a:pt x="242" y="289"/>
                  <a:pt x="238" y="352"/>
                </a:cubicBezTo>
                <a:cubicBezTo>
                  <a:pt x="25" y="330"/>
                  <a:pt x="25" y="330"/>
                  <a:pt x="25" y="330"/>
                </a:cubicBezTo>
                <a:cubicBezTo>
                  <a:pt x="37" y="213"/>
                  <a:pt x="77" y="128"/>
                  <a:pt x="144" y="77"/>
                </a:cubicBezTo>
                <a:cubicBezTo>
                  <a:pt x="211" y="25"/>
                  <a:pt x="295" y="0"/>
                  <a:pt x="396" y="0"/>
                </a:cubicBezTo>
                <a:cubicBezTo>
                  <a:pt x="506" y="0"/>
                  <a:pt x="592" y="30"/>
                  <a:pt x="655" y="89"/>
                </a:cubicBezTo>
                <a:cubicBezTo>
                  <a:pt x="718" y="148"/>
                  <a:pt x="750" y="222"/>
                  <a:pt x="750" y="311"/>
                </a:cubicBezTo>
                <a:cubicBezTo>
                  <a:pt x="750" y="361"/>
                  <a:pt x="741" y="409"/>
                  <a:pt x="723" y="454"/>
                </a:cubicBezTo>
                <a:cubicBezTo>
                  <a:pt x="705" y="500"/>
                  <a:pt x="676" y="547"/>
                  <a:pt x="637" y="597"/>
                </a:cubicBezTo>
                <a:cubicBezTo>
                  <a:pt x="611" y="630"/>
                  <a:pt x="565" y="678"/>
                  <a:pt x="497" y="739"/>
                </a:cubicBezTo>
                <a:cubicBezTo>
                  <a:pt x="429" y="801"/>
                  <a:pt x="387" y="843"/>
                  <a:pt x="369" y="863"/>
                </a:cubicBezTo>
                <a:cubicBezTo>
                  <a:pt x="351" y="883"/>
                  <a:pt x="336" y="903"/>
                  <a:pt x="325" y="922"/>
                </a:cubicBezTo>
                <a:lnTo>
                  <a:pt x="750" y="922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dirty="0">
              <a:solidFill>
                <a:schemeClr val="bg2">
                  <a:lumMod val="90000"/>
                </a:schemeClr>
              </a:solidFill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何为责任，如何做负责任的人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对责任的理解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45FDFE-C965-43DE-9548-4B530DAA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sp>
        <p:nvSpPr>
          <p:cNvPr id="31" name="Freeform 61">
            <a:extLst>
              <a:ext uri="{FF2B5EF4-FFF2-40B4-BE49-F238E27FC236}">
                <a16:creationId xmlns:a16="http://schemas.microsoft.com/office/drawing/2014/main" id="{3943490F-94B5-7163-D778-0A8C6069A5E8}"/>
              </a:ext>
            </a:extLst>
          </p:cNvPr>
          <p:cNvSpPr/>
          <p:nvPr/>
        </p:nvSpPr>
        <p:spPr bwMode="auto">
          <a:xfrm>
            <a:off x="811831" y="1434465"/>
            <a:ext cx="756285" cy="1994535"/>
          </a:xfrm>
          <a:custGeom>
            <a:avLst/>
            <a:gdLst>
              <a:gd name="T0" fmla="*/ 491 w 491"/>
              <a:gd name="T1" fmla="*/ 1121 h 1121"/>
              <a:gd name="T2" fmla="*/ 277 w 491"/>
              <a:gd name="T3" fmla="*/ 1121 h 1121"/>
              <a:gd name="T4" fmla="*/ 277 w 491"/>
              <a:gd name="T5" fmla="*/ 314 h 1121"/>
              <a:gd name="T6" fmla="*/ 0 w 491"/>
              <a:gd name="T7" fmla="*/ 477 h 1121"/>
              <a:gd name="T8" fmla="*/ 0 w 491"/>
              <a:gd name="T9" fmla="*/ 282 h 1121"/>
              <a:gd name="T10" fmla="*/ 182 w 491"/>
              <a:gd name="T11" fmla="*/ 178 h 1121"/>
              <a:gd name="T12" fmla="*/ 317 w 491"/>
              <a:gd name="T13" fmla="*/ 0 h 1121"/>
              <a:gd name="T14" fmla="*/ 491 w 491"/>
              <a:gd name="T15" fmla="*/ 0 h 1121"/>
              <a:gd name="T16" fmla="*/ 491 w 491"/>
              <a:gd name="T17" fmla="*/ 1121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1121">
                <a:moveTo>
                  <a:pt x="491" y="1121"/>
                </a:moveTo>
                <a:cubicBezTo>
                  <a:pt x="277" y="1121"/>
                  <a:pt x="277" y="1121"/>
                  <a:pt x="277" y="1121"/>
                </a:cubicBezTo>
                <a:cubicBezTo>
                  <a:pt x="277" y="314"/>
                  <a:pt x="277" y="314"/>
                  <a:pt x="277" y="314"/>
                </a:cubicBezTo>
                <a:cubicBezTo>
                  <a:pt x="198" y="388"/>
                  <a:pt x="106" y="442"/>
                  <a:pt x="0" y="477"/>
                </a:cubicBezTo>
                <a:cubicBezTo>
                  <a:pt x="0" y="282"/>
                  <a:pt x="0" y="282"/>
                  <a:pt x="0" y="282"/>
                </a:cubicBezTo>
                <a:cubicBezTo>
                  <a:pt x="56" y="264"/>
                  <a:pt x="117" y="229"/>
                  <a:pt x="182" y="178"/>
                </a:cubicBezTo>
                <a:cubicBezTo>
                  <a:pt x="248" y="127"/>
                  <a:pt x="293" y="68"/>
                  <a:pt x="317" y="0"/>
                </a:cubicBezTo>
                <a:cubicBezTo>
                  <a:pt x="491" y="0"/>
                  <a:pt x="491" y="0"/>
                  <a:pt x="491" y="0"/>
                </a:cubicBezTo>
                <a:lnTo>
                  <a:pt x="491" y="11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33" name="Freeform 65">
            <a:extLst>
              <a:ext uri="{FF2B5EF4-FFF2-40B4-BE49-F238E27FC236}">
                <a16:creationId xmlns:a16="http://schemas.microsoft.com/office/drawing/2014/main" id="{8B3F6C5F-9222-C4DB-F61A-C0125A98FC80}"/>
              </a:ext>
            </a:extLst>
          </p:cNvPr>
          <p:cNvSpPr/>
          <p:nvPr/>
        </p:nvSpPr>
        <p:spPr bwMode="auto">
          <a:xfrm>
            <a:off x="6020101" y="1434465"/>
            <a:ext cx="1155065" cy="1994535"/>
          </a:xfrm>
          <a:custGeom>
            <a:avLst/>
            <a:gdLst>
              <a:gd name="T0" fmla="*/ 750 w 750"/>
              <a:gd name="T1" fmla="*/ 922 h 1121"/>
              <a:gd name="T2" fmla="*/ 750 w 750"/>
              <a:gd name="T3" fmla="*/ 1121 h 1121"/>
              <a:gd name="T4" fmla="*/ 0 w 750"/>
              <a:gd name="T5" fmla="*/ 1121 h 1121"/>
              <a:gd name="T6" fmla="*/ 73 w 750"/>
              <a:gd name="T7" fmla="*/ 907 h 1121"/>
              <a:gd name="T8" fmla="*/ 313 w 750"/>
              <a:gd name="T9" fmla="*/ 640 h 1121"/>
              <a:gd name="T10" fmla="*/ 491 w 750"/>
              <a:gd name="T11" fmla="*/ 457 h 1121"/>
              <a:gd name="T12" fmla="*/ 535 w 750"/>
              <a:gd name="T13" fmla="*/ 326 h 1121"/>
              <a:gd name="T14" fmla="*/ 497 w 750"/>
              <a:gd name="T15" fmla="*/ 216 h 1121"/>
              <a:gd name="T16" fmla="*/ 390 w 750"/>
              <a:gd name="T17" fmla="*/ 177 h 1121"/>
              <a:gd name="T18" fmla="*/ 284 w 750"/>
              <a:gd name="T19" fmla="*/ 218 h 1121"/>
              <a:gd name="T20" fmla="*/ 238 w 750"/>
              <a:gd name="T21" fmla="*/ 352 h 1121"/>
              <a:gd name="T22" fmla="*/ 25 w 750"/>
              <a:gd name="T23" fmla="*/ 330 h 1121"/>
              <a:gd name="T24" fmla="*/ 144 w 750"/>
              <a:gd name="T25" fmla="*/ 77 h 1121"/>
              <a:gd name="T26" fmla="*/ 396 w 750"/>
              <a:gd name="T27" fmla="*/ 0 h 1121"/>
              <a:gd name="T28" fmla="*/ 655 w 750"/>
              <a:gd name="T29" fmla="*/ 89 h 1121"/>
              <a:gd name="T30" fmla="*/ 750 w 750"/>
              <a:gd name="T31" fmla="*/ 311 h 1121"/>
              <a:gd name="T32" fmla="*/ 723 w 750"/>
              <a:gd name="T33" fmla="*/ 454 h 1121"/>
              <a:gd name="T34" fmla="*/ 637 w 750"/>
              <a:gd name="T35" fmla="*/ 597 h 1121"/>
              <a:gd name="T36" fmla="*/ 497 w 750"/>
              <a:gd name="T37" fmla="*/ 739 h 1121"/>
              <a:gd name="T38" fmla="*/ 369 w 750"/>
              <a:gd name="T39" fmla="*/ 863 h 1121"/>
              <a:gd name="T40" fmla="*/ 325 w 750"/>
              <a:gd name="T41" fmla="*/ 922 h 1121"/>
              <a:gd name="T42" fmla="*/ 750 w 750"/>
              <a:gd name="T43" fmla="*/ 922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0" h="1121">
                <a:moveTo>
                  <a:pt x="750" y="922"/>
                </a:moveTo>
                <a:cubicBezTo>
                  <a:pt x="750" y="1121"/>
                  <a:pt x="750" y="1121"/>
                  <a:pt x="750" y="1121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8" y="1046"/>
                  <a:pt x="32" y="975"/>
                  <a:pt x="73" y="907"/>
                </a:cubicBezTo>
                <a:cubicBezTo>
                  <a:pt x="113" y="840"/>
                  <a:pt x="194" y="751"/>
                  <a:pt x="313" y="640"/>
                </a:cubicBezTo>
                <a:cubicBezTo>
                  <a:pt x="410" y="550"/>
                  <a:pt x="469" y="489"/>
                  <a:pt x="491" y="457"/>
                </a:cubicBezTo>
                <a:cubicBezTo>
                  <a:pt x="520" y="413"/>
                  <a:pt x="535" y="369"/>
                  <a:pt x="535" y="326"/>
                </a:cubicBezTo>
                <a:cubicBezTo>
                  <a:pt x="535" y="278"/>
                  <a:pt x="522" y="241"/>
                  <a:pt x="497" y="216"/>
                </a:cubicBezTo>
                <a:cubicBezTo>
                  <a:pt x="471" y="190"/>
                  <a:pt x="436" y="177"/>
                  <a:pt x="390" y="177"/>
                </a:cubicBezTo>
                <a:cubicBezTo>
                  <a:pt x="346" y="177"/>
                  <a:pt x="310" y="191"/>
                  <a:pt x="284" y="218"/>
                </a:cubicBezTo>
                <a:cubicBezTo>
                  <a:pt x="257" y="245"/>
                  <a:pt x="242" y="289"/>
                  <a:pt x="238" y="352"/>
                </a:cubicBezTo>
                <a:cubicBezTo>
                  <a:pt x="25" y="330"/>
                  <a:pt x="25" y="330"/>
                  <a:pt x="25" y="330"/>
                </a:cubicBezTo>
                <a:cubicBezTo>
                  <a:pt x="37" y="213"/>
                  <a:pt x="77" y="128"/>
                  <a:pt x="144" y="77"/>
                </a:cubicBezTo>
                <a:cubicBezTo>
                  <a:pt x="211" y="25"/>
                  <a:pt x="295" y="0"/>
                  <a:pt x="396" y="0"/>
                </a:cubicBezTo>
                <a:cubicBezTo>
                  <a:pt x="506" y="0"/>
                  <a:pt x="592" y="30"/>
                  <a:pt x="655" y="89"/>
                </a:cubicBezTo>
                <a:cubicBezTo>
                  <a:pt x="718" y="148"/>
                  <a:pt x="750" y="222"/>
                  <a:pt x="750" y="311"/>
                </a:cubicBezTo>
                <a:cubicBezTo>
                  <a:pt x="750" y="361"/>
                  <a:pt x="741" y="409"/>
                  <a:pt x="723" y="454"/>
                </a:cubicBezTo>
                <a:cubicBezTo>
                  <a:pt x="705" y="500"/>
                  <a:pt x="676" y="547"/>
                  <a:pt x="637" y="597"/>
                </a:cubicBezTo>
                <a:cubicBezTo>
                  <a:pt x="611" y="630"/>
                  <a:pt x="565" y="678"/>
                  <a:pt x="497" y="739"/>
                </a:cubicBezTo>
                <a:cubicBezTo>
                  <a:pt x="429" y="801"/>
                  <a:pt x="387" y="843"/>
                  <a:pt x="369" y="863"/>
                </a:cubicBezTo>
                <a:cubicBezTo>
                  <a:pt x="351" y="883"/>
                  <a:pt x="336" y="903"/>
                  <a:pt x="325" y="922"/>
                </a:cubicBezTo>
                <a:lnTo>
                  <a:pt x="750" y="92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dirty="0">
              <a:solidFill>
                <a:schemeClr val="bg2">
                  <a:lumMod val="90000"/>
                </a:schemeClr>
              </a:solidFill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C9EB42E6-8DC7-29D1-6F06-EB5492EC0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66" y="1434465"/>
            <a:ext cx="3914140" cy="19945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dirty="0"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37" name="Rectangle 66">
            <a:extLst>
              <a:ext uri="{FF2B5EF4-FFF2-40B4-BE49-F238E27FC236}">
                <a16:creationId xmlns:a16="http://schemas.microsoft.com/office/drawing/2014/main" id="{8307CBEE-F52E-1927-E511-38629793E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591" y="1434465"/>
            <a:ext cx="3912870" cy="19945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38" name="Rectangle 68">
            <a:extLst>
              <a:ext uri="{FF2B5EF4-FFF2-40B4-BE49-F238E27FC236}">
                <a16:creationId xmlns:a16="http://schemas.microsoft.com/office/drawing/2014/main" id="{BD5A9B0D-686A-BC1C-47DB-90C66BDD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591" y="3898265"/>
            <a:ext cx="3912870" cy="1994535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CF62DC7-0742-D2C4-C8A8-1D0ABE001EAF}"/>
              </a:ext>
            </a:extLst>
          </p:cNvPr>
          <p:cNvGrpSpPr/>
          <p:nvPr/>
        </p:nvGrpSpPr>
        <p:grpSpPr>
          <a:xfrm>
            <a:off x="1663366" y="4230687"/>
            <a:ext cx="3380740" cy="1024890"/>
            <a:chOff x="3443" y="3258"/>
            <a:chExt cx="5324" cy="1614"/>
          </a:xfrm>
          <a:solidFill>
            <a:srgbClr val="D32F2F"/>
          </a:solidFill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5EE78DB-E2F7-876F-4159-13AC67C1389F}"/>
                </a:ext>
              </a:extLst>
            </p:cNvPr>
            <p:cNvSpPr txBox="1"/>
            <p:nvPr/>
          </p:nvSpPr>
          <p:spPr>
            <a:xfrm>
              <a:off x="3443" y="3258"/>
              <a:ext cx="3463" cy="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0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点击添加标题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1FA3786-C96E-04E2-A4A1-F3E2D969DBA1}"/>
                </a:ext>
              </a:extLst>
            </p:cNvPr>
            <p:cNvSpPr txBox="1"/>
            <p:nvPr/>
          </p:nvSpPr>
          <p:spPr>
            <a:xfrm>
              <a:off x="3443" y="3800"/>
              <a:ext cx="5325" cy="10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点击此处添加章节的描述内容，言简意赅，字数不超过</a:t>
              </a:r>
              <a:r>
                <a:rPr lang="en-US" altLang="zh-CN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30</a:t>
              </a: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字，</a:t>
              </a:r>
              <a:r>
                <a:rPr lang="en-US" altLang="zh-CN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20</a:t>
              </a: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号字。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66260FE-0204-EECD-9A00-0D0FDC2A6575}"/>
              </a:ext>
            </a:extLst>
          </p:cNvPr>
          <p:cNvGrpSpPr/>
          <p:nvPr/>
        </p:nvGrpSpPr>
        <p:grpSpPr>
          <a:xfrm>
            <a:off x="7239936" y="1919288"/>
            <a:ext cx="3381375" cy="1283970"/>
            <a:chOff x="3443" y="3258"/>
            <a:chExt cx="5325" cy="202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BEA8973-79CE-65AC-EE1C-096C6E9DCA6E}"/>
                </a:ext>
              </a:extLst>
            </p:cNvPr>
            <p:cNvSpPr txBox="1"/>
            <p:nvPr/>
          </p:nvSpPr>
          <p:spPr>
            <a:xfrm>
              <a:off x="3443" y="3258"/>
              <a:ext cx="3883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隐含着追责的意思</a:t>
              </a:r>
              <a:endParaRPr lang="zh-CN" sz="2000" dirty="0">
                <a:solidFill>
                  <a:schemeClr val="bg1"/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646170D-83E6-BFDC-B22E-A042D2C58307}"/>
                </a:ext>
              </a:extLst>
            </p:cNvPr>
            <p:cNvSpPr txBox="1"/>
            <p:nvPr/>
          </p:nvSpPr>
          <p:spPr>
            <a:xfrm>
              <a:off x="3443" y="3800"/>
              <a:ext cx="5325" cy="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我们常说项目经理是项目的第一责任人，项目出了问题要第一时间向项目经理问责。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D9DCD08-F657-D747-574C-11163356BA3A}"/>
              </a:ext>
            </a:extLst>
          </p:cNvPr>
          <p:cNvGrpSpPr/>
          <p:nvPr/>
        </p:nvGrpSpPr>
        <p:grpSpPr>
          <a:xfrm>
            <a:off x="7239936" y="4383088"/>
            <a:ext cx="3381375" cy="1007745"/>
            <a:chOff x="3443" y="3227"/>
            <a:chExt cx="5325" cy="1587"/>
          </a:xfrm>
          <a:solidFill>
            <a:srgbClr val="ED5858"/>
          </a:solidFill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E3FAAA3-25BA-30E8-72C6-1F097D926C5B}"/>
                </a:ext>
              </a:extLst>
            </p:cNvPr>
            <p:cNvSpPr txBox="1"/>
            <p:nvPr/>
          </p:nvSpPr>
          <p:spPr>
            <a:xfrm>
              <a:off x="3443" y="3227"/>
              <a:ext cx="3463" cy="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要有责任心</a:t>
              </a:r>
              <a:endParaRPr lang="zh-CN" sz="2000" dirty="0">
                <a:solidFill>
                  <a:schemeClr val="bg1"/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DD76272-961B-0448-0CFC-14EE8487124E}"/>
                </a:ext>
              </a:extLst>
            </p:cNvPr>
            <p:cNvSpPr txBox="1"/>
            <p:nvPr/>
          </p:nvSpPr>
          <p:spPr>
            <a:xfrm>
              <a:off x="3443" y="3800"/>
              <a:ext cx="5325" cy="10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内心要对公司的核心价值观认同，做一个有责任心的人。</a:t>
              </a:r>
            </a:p>
          </p:txBody>
        </p:sp>
      </p:grpSp>
      <p:sp>
        <p:nvSpPr>
          <p:cNvPr id="58" name="Freeform 61">
            <a:extLst>
              <a:ext uri="{FF2B5EF4-FFF2-40B4-BE49-F238E27FC236}">
                <a16:creationId xmlns:a16="http://schemas.microsoft.com/office/drawing/2014/main" id="{7D5A285A-FF85-B12D-3CC9-280265639716}"/>
              </a:ext>
            </a:extLst>
          </p:cNvPr>
          <p:cNvSpPr/>
          <p:nvPr/>
        </p:nvSpPr>
        <p:spPr bwMode="auto">
          <a:xfrm>
            <a:off x="811831" y="3898264"/>
            <a:ext cx="756285" cy="1994535"/>
          </a:xfrm>
          <a:custGeom>
            <a:avLst/>
            <a:gdLst>
              <a:gd name="T0" fmla="*/ 491 w 491"/>
              <a:gd name="T1" fmla="*/ 1121 h 1121"/>
              <a:gd name="T2" fmla="*/ 277 w 491"/>
              <a:gd name="T3" fmla="*/ 1121 h 1121"/>
              <a:gd name="T4" fmla="*/ 277 w 491"/>
              <a:gd name="T5" fmla="*/ 314 h 1121"/>
              <a:gd name="T6" fmla="*/ 0 w 491"/>
              <a:gd name="T7" fmla="*/ 477 h 1121"/>
              <a:gd name="T8" fmla="*/ 0 w 491"/>
              <a:gd name="T9" fmla="*/ 282 h 1121"/>
              <a:gd name="T10" fmla="*/ 182 w 491"/>
              <a:gd name="T11" fmla="*/ 178 h 1121"/>
              <a:gd name="T12" fmla="*/ 317 w 491"/>
              <a:gd name="T13" fmla="*/ 0 h 1121"/>
              <a:gd name="T14" fmla="*/ 491 w 491"/>
              <a:gd name="T15" fmla="*/ 0 h 1121"/>
              <a:gd name="T16" fmla="*/ 491 w 491"/>
              <a:gd name="T17" fmla="*/ 1121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1" h="1121">
                <a:moveTo>
                  <a:pt x="491" y="1121"/>
                </a:moveTo>
                <a:cubicBezTo>
                  <a:pt x="277" y="1121"/>
                  <a:pt x="277" y="1121"/>
                  <a:pt x="277" y="1121"/>
                </a:cubicBezTo>
                <a:cubicBezTo>
                  <a:pt x="277" y="314"/>
                  <a:pt x="277" y="314"/>
                  <a:pt x="277" y="314"/>
                </a:cubicBezTo>
                <a:cubicBezTo>
                  <a:pt x="198" y="388"/>
                  <a:pt x="106" y="442"/>
                  <a:pt x="0" y="477"/>
                </a:cubicBezTo>
                <a:cubicBezTo>
                  <a:pt x="0" y="282"/>
                  <a:pt x="0" y="282"/>
                  <a:pt x="0" y="282"/>
                </a:cubicBezTo>
                <a:cubicBezTo>
                  <a:pt x="56" y="264"/>
                  <a:pt x="117" y="229"/>
                  <a:pt x="182" y="178"/>
                </a:cubicBezTo>
                <a:cubicBezTo>
                  <a:pt x="248" y="127"/>
                  <a:pt x="293" y="68"/>
                  <a:pt x="317" y="0"/>
                </a:cubicBezTo>
                <a:cubicBezTo>
                  <a:pt x="491" y="0"/>
                  <a:pt x="491" y="0"/>
                  <a:pt x="491" y="0"/>
                </a:cubicBezTo>
                <a:lnTo>
                  <a:pt x="491" y="1121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D7DB87AA-8E27-93C8-A542-E3A0B0F3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66" y="3898264"/>
            <a:ext cx="3914140" cy="1994535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dirty="0">
              <a:latin typeface="zihun70hao-lingyueheiti" panose="02010600030101010101" pitchFamily="2" charset="-122"/>
              <a:ea typeface="汉仪中宋S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8239019-1AE4-302C-2786-AB14CB6BEB20}"/>
              </a:ext>
            </a:extLst>
          </p:cNvPr>
          <p:cNvGrpSpPr/>
          <p:nvPr/>
        </p:nvGrpSpPr>
        <p:grpSpPr>
          <a:xfrm>
            <a:off x="1692893" y="1919288"/>
            <a:ext cx="3381375" cy="988060"/>
            <a:chOff x="3443" y="3258"/>
            <a:chExt cx="5325" cy="1556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2EEDDF8-021C-3DBC-D239-A827A908FA53}"/>
                </a:ext>
              </a:extLst>
            </p:cNvPr>
            <p:cNvSpPr txBox="1"/>
            <p:nvPr/>
          </p:nvSpPr>
          <p:spPr>
            <a:xfrm>
              <a:off x="3443" y="3258"/>
              <a:ext cx="34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应该做什么</a:t>
              </a:r>
              <a:endParaRPr lang="zh-CN" sz="2000" dirty="0">
                <a:solidFill>
                  <a:schemeClr val="bg1"/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50D9C61-C41B-4E0C-09AF-005DEEFA1924}"/>
                </a:ext>
              </a:extLst>
            </p:cNvPr>
            <p:cNvSpPr txBox="1"/>
            <p:nvPr/>
          </p:nvSpPr>
          <p:spPr>
            <a:xfrm>
              <a:off x="3443" y="3800"/>
              <a:ext cx="5325" cy="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不同的人在不同时间对应的责任也不同。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947C560-B0BF-17D4-0B1C-D5DB18F883CF}"/>
              </a:ext>
            </a:extLst>
          </p:cNvPr>
          <p:cNvGrpSpPr/>
          <p:nvPr/>
        </p:nvGrpSpPr>
        <p:grpSpPr>
          <a:xfrm>
            <a:off x="1664001" y="4383086"/>
            <a:ext cx="3381375" cy="988060"/>
            <a:chOff x="3443" y="3258"/>
            <a:chExt cx="5325" cy="1556"/>
          </a:xfrm>
          <a:solidFill>
            <a:srgbClr val="ED5858"/>
          </a:solidFill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D19526E-120E-8CA5-92D2-22F21BE3B35D}"/>
                </a:ext>
              </a:extLst>
            </p:cNvPr>
            <p:cNvSpPr txBox="1"/>
            <p:nvPr/>
          </p:nvSpPr>
          <p:spPr>
            <a:xfrm>
              <a:off x="3443" y="3258"/>
              <a:ext cx="3463" cy="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明确自己的责任</a:t>
              </a:r>
              <a:endParaRPr lang="zh-CN" sz="2000" dirty="0">
                <a:solidFill>
                  <a:schemeClr val="bg1"/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F5395ED-79C3-DCED-33F1-1DFCE59D91CD}"/>
                </a:ext>
              </a:extLst>
            </p:cNvPr>
            <p:cNvSpPr txBox="1"/>
            <p:nvPr/>
          </p:nvSpPr>
          <p:spPr>
            <a:xfrm>
              <a:off x="3443" y="3800"/>
              <a:ext cx="5325" cy="10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通过参与流程培训，了解不同角色在项目的不同阶段对应的责任。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718562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结合个人工作与体验，谈谈理解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5" y="162500"/>
            <a:ext cx="47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对企业文化、公司核心价值观的理解与践行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2BEA6F-50CB-42A8-9509-EE6CF91E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sp>
        <p:nvSpPr>
          <p:cNvPr id="3" name="对角圆角矩形 11">
            <a:extLst>
              <a:ext uri="{FF2B5EF4-FFF2-40B4-BE49-F238E27FC236}">
                <a16:creationId xmlns:a16="http://schemas.microsoft.com/office/drawing/2014/main" id="{77086FD9-9309-2787-6219-91E94A59F6B6}"/>
              </a:ext>
            </a:extLst>
          </p:cNvPr>
          <p:cNvSpPr/>
          <p:nvPr/>
        </p:nvSpPr>
        <p:spPr>
          <a:xfrm rot="16200000">
            <a:off x="3614220" y="2116354"/>
            <a:ext cx="1424305" cy="1424305"/>
          </a:xfrm>
          <a:prstGeom prst="round2DiagRect">
            <a:avLst>
              <a:gd name="adj1" fmla="val 36649"/>
              <a:gd name="adj2" fmla="val 0"/>
            </a:avLst>
          </a:prstGeom>
          <a:solidFill>
            <a:srgbClr val="ED58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6" name="对角圆角矩形 20">
            <a:extLst>
              <a:ext uri="{FF2B5EF4-FFF2-40B4-BE49-F238E27FC236}">
                <a16:creationId xmlns:a16="http://schemas.microsoft.com/office/drawing/2014/main" id="{85589648-7E7D-41F1-45FA-B2858E69B8FB}"/>
              </a:ext>
            </a:extLst>
          </p:cNvPr>
          <p:cNvSpPr/>
          <p:nvPr/>
        </p:nvSpPr>
        <p:spPr>
          <a:xfrm rot="16200000">
            <a:off x="4726105" y="2832634"/>
            <a:ext cx="1424305" cy="1424305"/>
          </a:xfrm>
          <a:prstGeom prst="round2DiagRect">
            <a:avLst>
              <a:gd name="adj1" fmla="val 3664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10" name="对角圆角矩形 38">
            <a:extLst>
              <a:ext uri="{FF2B5EF4-FFF2-40B4-BE49-F238E27FC236}">
                <a16:creationId xmlns:a16="http://schemas.microsoft.com/office/drawing/2014/main" id="{D80FDA22-9CA3-1D88-CB3D-FDDB93A4DD38}"/>
              </a:ext>
            </a:extLst>
          </p:cNvPr>
          <p:cNvSpPr/>
          <p:nvPr/>
        </p:nvSpPr>
        <p:spPr>
          <a:xfrm>
            <a:off x="5972610" y="2619274"/>
            <a:ext cx="1424305" cy="1424305"/>
          </a:xfrm>
          <a:prstGeom prst="round2DiagRect">
            <a:avLst>
              <a:gd name="adj1" fmla="val 36649"/>
              <a:gd name="adj2" fmla="val 0"/>
            </a:avLst>
          </a:prstGeom>
          <a:solidFill>
            <a:srgbClr val="ED58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11" name="对角圆角矩形 39">
            <a:extLst>
              <a:ext uri="{FF2B5EF4-FFF2-40B4-BE49-F238E27FC236}">
                <a16:creationId xmlns:a16="http://schemas.microsoft.com/office/drawing/2014/main" id="{3701368F-98D2-6CB7-6938-5BE49B8DE109}"/>
              </a:ext>
            </a:extLst>
          </p:cNvPr>
          <p:cNvSpPr/>
          <p:nvPr/>
        </p:nvSpPr>
        <p:spPr>
          <a:xfrm>
            <a:off x="6940985" y="3540659"/>
            <a:ext cx="1108075" cy="1108075"/>
          </a:xfrm>
          <a:prstGeom prst="round2DiagRect">
            <a:avLst>
              <a:gd name="adj1" fmla="val 36649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7F96F14F-0FD0-8964-0F2D-5A1903846987}"/>
              </a:ext>
            </a:extLst>
          </p:cNvPr>
          <p:cNvSpPr>
            <a:spLocks noEditPoints="1"/>
          </p:cNvSpPr>
          <p:nvPr/>
        </p:nvSpPr>
        <p:spPr bwMode="auto">
          <a:xfrm>
            <a:off x="4006650" y="2525929"/>
            <a:ext cx="640715" cy="605155"/>
          </a:xfrm>
          <a:custGeom>
            <a:avLst/>
            <a:gdLst>
              <a:gd name="T0" fmla="*/ 38 w 121"/>
              <a:gd name="T1" fmla="*/ 42 h 114"/>
              <a:gd name="T2" fmla="*/ 38 w 121"/>
              <a:gd name="T3" fmla="*/ 47 h 114"/>
              <a:gd name="T4" fmla="*/ 76 w 121"/>
              <a:gd name="T5" fmla="*/ 44 h 114"/>
              <a:gd name="T6" fmla="*/ 87 w 121"/>
              <a:gd name="T7" fmla="*/ 32 h 114"/>
              <a:gd name="T8" fmla="*/ 35 w 121"/>
              <a:gd name="T9" fmla="*/ 35 h 114"/>
              <a:gd name="T10" fmla="*/ 38 w 121"/>
              <a:gd name="T11" fmla="*/ 37 h 114"/>
              <a:gd name="T12" fmla="*/ 89 w 121"/>
              <a:gd name="T13" fmla="*/ 35 h 114"/>
              <a:gd name="T14" fmla="*/ 87 w 121"/>
              <a:gd name="T15" fmla="*/ 32 h 114"/>
              <a:gd name="T16" fmla="*/ 38 w 121"/>
              <a:gd name="T17" fmla="*/ 22 h 114"/>
              <a:gd name="T18" fmla="*/ 35 w 121"/>
              <a:gd name="T19" fmla="*/ 26 h 114"/>
              <a:gd name="T20" fmla="*/ 87 w 121"/>
              <a:gd name="T21" fmla="*/ 28 h 114"/>
              <a:gd name="T22" fmla="*/ 89 w 121"/>
              <a:gd name="T23" fmla="*/ 25 h 114"/>
              <a:gd name="T24" fmla="*/ 19 w 121"/>
              <a:gd name="T25" fmla="*/ 105 h 114"/>
              <a:gd name="T26" fmla="*/ 103 w 121"/>
              <a:gd name="T27" fmla="*/ 105 h 114"/>
              <a:gd name="T28" fmla="*/ 9 w 121"/>
              <a:gd name="T29" fmla="*/ 100 h 114"/>
              <a:gd name="T30" fmla="*/ 41 w 121"/>
              <a:gd name="T31" fmla="*/ 74 h 114"/>
              <a:gd name="T32" fmla="*/ 112 w 121"/>
              <a:gd name="T33" fmla="*/ 99 h 114"/>
              <a:gd name="T34" fmla="*/ 112 w 121"/>
              <a:gd name="T35" fmla="*/ 53 h 114"/>
              <a:gd name="T36" fmla="*/ 16 w 121"/>
              <a:gd name="T37" fmla="*/ 48 h 114"/>
              <a:gd name="T38" fmla="*/ 9 w 121"/>
              <a:gd name="T39" fmla="*/ 37 h 114"/>
              <a:gd name="T40" fmla="*/ 13 w 121"/>
              <a:gd name="T41" fmla="*/ 35 h 114"/>
              <a:gd name="T42" fmla="*/ 16 w 121"/>
              <a:gd name="T43" fmla="*/ 48 h 114"/>
              <a:gd name="T44" fmla="*/ 105 w 121"/>
              <a:gd name="T45" fmla="*/ 35 h 114"/>
              <a:gd name="T46" fmla="*/ 111 w 121"/>
              <a:gd name="T47" fmla="*/ 36 h 114"/>
              <a:gd name="T48" fmla="*/ 112 w 121"/>
              <a:gd name="T49" fmla="*/ 42 h 114"/>
              <a:gd name="T50" fmla="*/ 48 w 121"/>
              <a:gd name="T51" fmla="*/ 68 h 114"/>
              <a:gd name="T52" fmla="*/ 26 w 121"/>
              <a:gd name="T53" fmla="*/ 53 h 114"/>
              <a:gd name="T54" fmla="*/ 26 w 121"/>
              <a:gd name="T55" fmla="*/ 26 h 114"/>
              <a:gd name="T56" fmla="*/ 36 w 121"/>
              <a:gd name="T57" fmla="*/ 10 h 114"/>
              <a:gd name="T58" fmla="*/ 95 w 121"/>
              <a:gd name="T59" fmla="*/ 20 h 114"/>
              <a:gd name="T60" fmla="*/ 95 w 121"/>
              <a:gd name="T61" fmla="*/ 35 h 114"/>
              <a:gd name="T62" fmla="*/ 95 w 121"/>
              <a:gd name="T63" fmla="*/ 54 h 114"/>
              <a:gd name="T64" fmla="*/ 60 w 121"/>
              <a:gd name="T65" fmla="*/ 59 h 114"/>
              <a:gd name="T66" fmla="*/ 84 w 121"/>
              <a:gd name="T67" fmla="*/ 0 h 114"/>
              <a:gd name="T68" fmla="*/ 16 w 121"/>
              <a:gd name="T69" fmla="*/ 20 h 114"/>
              <a:gd name="T70" fmla="*/ 13 w 121"/>
              <a:gd name="T71" fmla="*/ 26 h 114"/>
              <a:gd name="T72" fmla="*/ 0 w 121"/>
              <a:gd name="T73" fmla="*/ 103 h 114"/>
              <a:gd name="T74" fmla="*/ 109 w 121"/>
              <a:gd name="T75" fmla="*/ 114 h 114"/>
              <a:gd name="T76" fmla="*/ 121 w 121"/>
              <a:gd name="T77" fmla="*/ 37 h 114"/>
              <a:gd name="T78" fmla="*/ 105 w 121"/>
              <a:gd name="T79" fmla="*/ 26 h 114"/>
              <a:gd name="T80" fmla="*/ 84 w 121"/>
              <a:gd name="T8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14">
                <a:moveTo>
                  <a:pt x="74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5" y="43"/>
                  <a:pt x="35" y="44"/>
                </a:cubicBezTo>
                <a:cubicBezTo>
                  <a:pt x="35" y="46"/>
                  <a:pt x="36" y="47"/>
                  <a:pt x="38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6" y="46"/>
                  <a:pt x="76" y="44"/>
                </a:cubicBezTo>
                <a:cubicBezTo>
                  <a:pt x="76" y="43"/>
                  <a:pt x="75" y="42"/>
                  <a:pt x="74" y="42"/>
                </a:cubicBezTo>
                <a:moveTo>
                  <a:pt x="87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6" y="32"/>
                  <a:pt x="35" y="33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6"/>
                  <a:pt x="36" y="37"/>
                  <a:pt x="38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8" y="37"/>
                  <a:pt x="89" y="36"/>
                  <a:pt x="89" y="35"/>
                </a:cubicBezTo>
                <a:cubicBezTo>
                  <a:pt x="89" y="35"/>
                  <a:pt x="89" y="35"/>
                  <a:pt x="89" y="35"/>
                </a:cubicBezTo>
                <a:cubicBezTo>
                  <a:pt x="89" y="33"/>
                  <a:pt x="88" y="32"/>
                  <a:pt x="87" y="32"/>
                </a:cubicBezTo>
                <a:moveTo>
                  <a:pt x="87" y="22"/>
                </a:moveTo>
                <a:cubicBezTo>
                  <a:pt x="38" y="22"/>
                  <a:pt x="38" y="22"/>
                  <a:pt x="38" y="22"/>
                </a:cubicBezTo>
                <a:cubicBezTo>
                  <a:pt x="36" y="22"/>
                  <a:pt x="35" y="24"/>
                  <a:pt x="35" y="25"/>
                </a:cubicBezTo>
                <a:cubicBezTo>
                  <a:pt x="35" y="25"/>
                  <a:pt x="35" y="26"/>
                  <a:pt x="35" y="26"/>
                </a:cubicBezTo>
                <a:cubicBezTo>
                  <a:pt x="36" y="27"/>
                  <a:pt x="37" y="28"/>
                  <a:pt x="38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8" y="28"/>
                  <a:pt x="89" y="27"/>
                  <a:pt x="89" y="26"/>
                </a:cubicBezTo>
                <a:cubicBezTo>
                  <a:pt x="89" y="26"/>
                  <a:pt x="89" y="25"/>
                  <a:pt x="89" y="25"/>
                </a:cubicBezTo>
                <a:cubicBezTo>
                  <a:pt x="89" y="24"/>
                  <a:pt x="88" y="22"/>
                  <a:pt x="87" y="22"/>
                </a:cubicBezTo>
                <a:moveTo>
                  <a:pt x="19" y="105"/>
                </a:moveTo>
                <a:cubicBezTo>
                  <a:pt x="60" y="71"/>
                  <a:pt x="60" y="71"/>
                  <a:pt x="60" y="71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9" y="105"/>
                  <a:pt x="19" y="105"/>
                  <a:pt x="19" y="105"/>
                </a:cubicBezTo>
                <a:moveTo>
                  <a:pt x="9" y="100"/>
                </a:moveTo>
                <a:cubicBezTo>
                  <a:pt x="9" y="54"/>
                  <a:pt x="9" y="54"/>
                  <a:pt x="9" y="54"/>
                </a:cubicBezTo>
                <a:cubicBezTo>
                  <a:pt x="41" y="74"/>
                  <a:pt x="41" y="74"/>
                  <a:pt x="41" y="74"/>
                </a:cubicBezTo>
                <a:cubicBezTo>
                  <a:pt x="9" y="100"/>
                  <a:pt x="9" y="100"/>
                  <a:pt x="9" y="100"/>
                </a:cubicBezTo>
                <a:moveTo>
                  <a:pt x="112" y="99"/>
                </a:moveTo>
                <a:cubicBezTo>
                  <a:pt x="80" y="74"/>
                  <a:pt x="80" y="74"/>
                  <a:pt x="80" y="74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2" y="99"/>
                  <a:pt x="112" y="99"/>
                  <a:pt x="112" y="99"/>
                </a:cubicBezTo>
                <a:moveTo>
                  <a:pt x="16" y="48"/>
                </a:moveTo>
                <a:cubicBezTo>
                  <a:pt x="9" y="43"/>
                  <a:pt x="9" y="43"/>
                  <a:pt x="9" y="43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10" y="37"/>
                  <a:pt x="10" y="36"/>
                </a:cubicBezTo>
                <a:cubicBezTo>
                  <a:pt x="11" y="36"/>
                  <a:pt x="12" y="35"/>
                  <a:pt x="13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48"/>
                  <a:pt x="16" y="48"/>
                  <a:pt x="16" y="48"/>
                </a:cubicBezTo>
                <a:moveTo>
                  <a:pt x="105" y="47"/>
                </a:moveTo>
                <a:cubicBezTo>
                  <a:pt x="105" y="35"/>
                  <a:pt x="105" y="35"/>
                  <a:pt x="105" y="35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10" y="35"/>
                  <a:pt x="111" y="36"/>
                  <a:pt x="111" y="36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05" y="47"/>
                  <a:pt x="105" y="47"/>
                  <a:pt x="105" y="47"/>
                </a:cubicBezTo>
                <a:moveTo>
                  <a:pt x="48" y="68"/>
                </a:move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3"/>
                  <a:pt x="26" y="53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5"/>
                  <a:pt x="30" y="10"/>
                  <a:pt x="36" y="10"/>
                </a:cubicBezTo>
                <a:cubicBezTo>
                  <a:pt x="84" y="10"/>
                  <a:pt x="84" y="10"/>
                  <a:pt x="84" y="10"/>
                </a:cubicBezTo>
                <a:cubicBezTo>
                  <a:pt x="90" y="10"/>
                  <a:pt x="95" y="15"/>
                  <a:pt x="95" y="20"/>
                </a:cubicBezTo>
                <a:cubicBezTo>
                  <a:pt x="95" y="26"/>
                  <a:pt x="95" y="26"/>
                  <a:pt x="95" y="26"/>
                </a:cubicBezTo>
                <a:cubicBezTo>
                  <a:pt x="95" y="35"/>
                  <a:pt x="95" y="35"/>
                  <a:pt x="95" y="35"/>
                </a:cubicBezTo>
                <a:cubicBezTo>
                  <a:pt x="95" y="53"/>
                  <a:pt x="95" y="53"/>
                  <a:pt x="95" y="53"/>
                </a:cubicBezTo>
                <a:cubicBezTo>
                  <a:pt x="95" y="54"/>
                  <a:pt x="95" y="54"/>
                  <a:pt x="95" y="54"/>
                </a:cubicBezTo>
                <a:cubicBezTo>
                  <a:pt x="72" y="68"/>
                  <a:pt x="72" y="68"/>
                  <a:pt x="72" y="68"/>
                </a:cubicBezTo>
                <a:cubicBezTo>
                  <a:pt x="60" y="59"/>
                  <a:pt x="60" y="59"/>
                  <a:pt x="60" y="59"/>
                </a:cubicBezTo>
                <a:cubicBezTo>
                  <a:pt x="48" y="68"/>
                  <a:pt x="48" y="68"/>
                  <a:pt x="48" y="68"/>
                </a:cubicBezTo>
                <a:moveTo>
                  <a:pt x="84" y="0"/>
                </a:moveTo>
                <a:cubicBezTo>
                  <a:pt x="36" y="0"/>
                  <a:pt x="36" y="0"/>
                  <a:pt x="36" y="0"/>
                </a:cubicBezTo>
                <a:cubicBezTo>
                  <a:pt x="25" y="0"/>
                  <a:pt x="16" y="9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7" y="26"/>
                  <a:pt x="1" y="31"/>
                  <a:pt x="0" y="37"/>
                </a:cubicBezTo>
                <a:cubicBezTo>
                  <a:pt x="0" y="103"/>
                  <a:pt x="0" y="103"/>
                  <a:pt x="0" y="103"/>
                </a:cubicBezTo>
                <a:cubicBezTo>
                  <a:pt x="1" y="109"/>
                  <a:pt x="7" y="114"/>
                  <a:pt x="13" y="114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15" y="114"/>
                  <a:pt x="121" y="109"/>
                  <a:pt x="121" y="103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31"/>
                  <a:pt x="115" y="26"/>
                  <a:pt x="109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9"/>
                  <a:pt x="95" y="0"/>
                  <a:pt x="84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6" name="肘形连接符 46">
            <a:extLst>
              <a:ext uri="{FF2B5EF4-FFF2-40B4-BE49-F238E27FC236}">
                <a16:creationId xmlns:a16="http://schemas.microsoft.com/office/drawing/2014/main" id="{09B678DF-2177-33D2-A715-8A1270BF3FBF}"/>
              </a:ext>
            </a:extLst>
          </p:cNvPr>
          <p:cNvCxnSpPr>
            <a:stCxn id="6" idx="2"/>
          </p:cNvCxnSpPr>
          <p:nvPr/>
        </p:nvCxnSpPr>
        <p:spPr>
          <a:xfrm rot="5400000">
            <a:off x="4334310" y="3656229"/>
            <a:ext cx="493395" cy="17145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47">
            <a:extLst>
              <a:ext uri="{FF2B5EF4-FFF2-40B4-BE49-F238E27FC236}">
                <a16:creationId xmlns:a16="http://schemas.microsoft.com/office/drawing/2014/main" id="{A3FFD77D-E7E3-DE34-E91A-CFC2F60A94D5}"/>
              </a:ext>
            </a:extLst>
          </p:cNvPr>
          <p:cNvCxnSpPr>
            <a:stCxn id="3" idx="3"/>
          </p:cNvCxnSpPr>
          <p:nvPr/>
        </p:nvCxnSpPr>
        <p:spPr>
          <a:xfrm rot="10800000">
            <a:off x="3128445" y="1715034"/>
            <a:ext cx="485775" cy="1123315"/>
          </a:xfrm>
          <a:prstGeom prst="bentConnector2">
            <a:avLst/>
          </a:prstGeom>
          <a:ln w="12700">
            <a:solidFill>
              <a:srgbClr val="ED5858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48">
            <a:extLst>
              <a:ext uri="{FF2B5EF4-FFF2-40B4-BE49-F238E27FC236}">
                <a16:creationId xmlns:a16="http://schemas.microsoft.com/office/drawing/2014/main" id="{3D5A887F-43FE-536A-B070-E60166EEF998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6685080" y="1725194"/>
            <a:ext cx="1414780" cy="904240"/>
          </a:xfrm>
          <a:prstGeom prst="bentConnector2">
            <a:avLst/>
          </a:prstGeom>
          <a:ln w="12700">
            <a:solidFill>
              <a:srgbClr val="ED5858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9">
            <a:extLst>
              <a:ext uri="{FF2B5EF4-FFF2-40B4-BE49-F238E27FC236}">
                <a16:creationId xmlns:a16="http://schemas.microsoft.com/office/drawing/2014/main" id="{650BC792-B8C1-C788-8E90-15EC3D25EC34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7493435" y="3849269"/>
            <a:ext cx="810895" cy="807720"/>
          </a:xfrm>
          <a:prstGeom prst="bentConnector3">
            <a:avLst>
              <a:gd name="adj1" fmla="val 12533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AA0E1F2-4E0D-C4B7-C1A9-A4C8049B3526}"/>
              </a:ext>
            </a:extLst>
          </p:cNvPr>
          <p:cNvGrpSpPr/>
          <p:nvPr/>
        </p:nvGrpSpPr>
        <p:grpSpPr>
          <a:xfrm>
            <a:off x="507597" y="1541042"/>
            <a:ext cx="2500103" cy="1690347"/>
            <a:chOff x="14150" y="4554"/>
            <a:chExt cx="5073" cy="308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7CB8779-E73A-C224-7A75-B295C5A26661}"/>
                </a:ext>
              </a:extLst>
            </p:cNvPr>
            <p:cNvSpPr txBox="1"/>
            <p:nvPr/>
          </p:nvSpPr>
          <p:spPr>
            <a:xfrm>
              <a:off x="14150" y="4554"/>
              <a:ext cx="5050" cy="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坚持原则，实事求是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30A138-DA12-B10C-0B13-921FDDCC5EBF}"/>
                </a:ext>
              </a:extLst>
            </p:cNvPr>
            <p:cNvSpPr txBox="1"/>
            <p:nvPr/>
          </p:nvSpPr>
          <p:spPr>
            <a:xfrm>
              <a:off x="14173" y="5403"/>
              <a:ext cx="5050" cy="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坚持原则：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开发工作按照流程进行。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实事求是：</a:t>
              </a: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流程是由过去的经验得出。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2696E5-E536-531B-844B-EF45E10DFFA3}"/>
              </a:ext>
            </a:extLst>
          </p:cNvPr>
          <p:cNvGrpSpPr/>
          <p:nvPr/>
        </p:nvGrpSpPr>
        <p:grpSpPr>
          <a:xfrm>
            <a:off x="987225" y="4648733"/>
            <a:ext cx="2626995" cy="779487"/>
            <a:chOff x="13870" y="4554"/>
            <a:chExt cx="5330" cy="14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3C1BC95-0A43-95CE-428E-B1585FB1921D}"/>
                </a:ext>
              </a:extLst>
            </p:cNvPr>
            <p:cNvSpPr txBox="1"/>
            <p:nvPr/>
          </p:nvSpPr>
          <p:spPr>
            <a:xfrm>
              <a:off x="15733" y="4554"/>
              <a:ext cx="3467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以客户为中心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D6F5632-A1A5-FEA3-7B52-9A8D8DB99C3D}"/>
                </a:ext>
              </a:extLst>
            </p:cNvPr>
            <p:cNvSpPr txBox="1"/>
            <p:nvPr/>
          </p:nvSpPr>
          <p:spPr>
            <a:xfrm>
              <a:off x="13870" y="5339"/>
              <a:ext cx="5330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识别、挖掘并满足客户需求。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711C32A-3A3A-A58A-C881-9AAF2514292C}"/>
              </a:ext>
            </a:extLst>
          </p:cNvPr>
          <p:cNvSpPr txBox="1"/>
          <p:nvPr/>
        </p:nvSpPr>
        <p:spPr>
          <a:xfrm>
            <a:off x="8220510" y="1541044"/>
            <a:ext cx="1708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rPr>
              <a:t>以奋斗者为本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4D72A0-B27E-1345-3958-A088D3BDF6D7}"/>
              </a:ext>
            </a:extLst>
          </p:cNvPr>
          <p:cNvSpPr txBox="1"/>
          <p:nvPr/>
        </p:nvSpPr>
        <p:spPr>
          <a:xfrm>
            <a:off x="8220510" y="2007401"/>
            <a:ext cx="262699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弘扬奋斗者文化；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能为了推动项目顺利进行付出更多的努力。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791FD7-736B-FD6D-3CC9-93EC00E9874F}"/>
              </a:ext>
            </a:extLst>
          </p:cNvPr>
          <p:cNvSpPr txBox="1"/>
          <p:nvPr/>
        </p:nvSpPr>
        <p:spPr>
          <a:xfrm>
            <a:off x="8332270" y="3667659"/>
            <a:ext cx="1708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rPr>
              <a:t>坚持自我批判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EBC672-9962-DA4B-B643-8671BA697988}"/>
              </a:ext>
            </a:extLst>
          </p:cNvPr>
          <p:cNvSpPr txBox="1"/>
          <p:nvPr/>
        </p:nvSpPr>
        <p:spPr>
          <a:xfrm>
            <a:off x="8332270" y="4160735"/>
            <a:ext cx="2626995" cy="64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坚持每天在日志中进行个人复盘。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E7A198F-53CF-5456-787D-8583DFFE1FEE}"/>
              </a:ext>
            </a:extLst>
          </p:cNvPr>
          <p:cNvSpPr>
            <a:spLocks noEditPoints="1"/>
          </p:cNvSpPr>
          <p:nvPr/>
        </p:nvSpPr>
        <p:spPr bwMode="auto">
          <a:xfrm>
            <a:off x="5125202" y="3227030"/>
            <a:ext cx="650240" cy="557530"/>
          </a:xfrm>
          <a:custGeom>
            <a:avLst/>
            <a:gdLst>
              <a:gd name="T0" fmla="*/ 17 w 111"/>
              <a:gd name="T1" fmla="*/ 86 h 95"/>
              <a:gd name="T2" fmla="*/ 15 w 111"/>
              <a:gd name="T3" fmla="*/ 85 h 95"/>
              <a:gd name="T4" fmla="*/ 15 w 111"/>
              <a:gd name="T5" fmla="*/ 82 h 95"/>
              <a:gd name="T6" fmla="*/ 40 w 111"/>
              <a:gd name="T7" fmla="*/ 62 h 95"/>
              <a:gd name="T8" fmla="*/ 41 w 111"/>
              <a:gd name="T9" fmla="*/ 62 h 95"/>
              <a:gd name="T10" fmla="*/ 43 w 111"/>
              <a:gd name="T11" fmla="*/ 63 h 95"/>
              <a:gd name="T12" fmla="*/ 42 w 111"/>
              <a:gd name="T13" fmla="*/ 66 h 95"/>
              <a:gd name="T14" fmla="*/ 19 w 111"/>
              <a:gd name="T15" fmla="*/ 85 h 95"/>
              <a:gd name="T16" fmla="*/ 17 w 111"/>
              <a:gd name="T17" fmla="*/ 86 h 95"/>
              <a:gd name="T18" fmla="*/ 45 w 111"/>
              <a:gd name="T19" fmla="*/ 47 h 95"/>
              <a:gd name="T20" fmla="*/ 43 w 111"/>
              <a:gd name="T21" fmla="*/ 46 h 95"/>
              <a:gd name="T22" fmla="*/ 36 w 111"/>
              <a:gd name="T23" fmla="*/ 30 h 95"/>
              <a:gd name="T24" fmla="*/ 56 w 111"/>
              <a:gd name="T25" fmla="*/ 9 h 95"/>
              <a:gd name="T26" fmla="*/ 58 w 111"/>
              <a:gd name="T27" fmla="*/ 12 h 95"/>
              <a:gd name="T28" fmla="*/ 56 w 111"/>
              <a:gd name="T29" fmla="*/ 14 h 95"/>
              <a:gd name="T30" fmla="*/ 40 w 111"/>
              <a:gd name="T31" fmla="*/ 30 h 95"/>
              <a:gd name="T32" fmla="*/ 46 w 111"/>
              <a:gd name="T33" fmla="*/ 42 h 95"/>
              <a:gd name="T34" fmla="*/ 46 w 111"/>
              <a:gd name="T35" fmla="*/ 46 h 95"/>
              <a:gd name="T36" fmla="*/ 45 w 111"/>
              <a:gd name="T37" fmla="*/ 47 h 95"/>
              <a:gd name="T38" fmla="*/ 56 w 111"/>
              <a:gd name="T39" fmla="*/ 0 h 95"/>
              <a:gd name="T40" fmla="*/ 27 w 111"/>
              <a:gd name="T41" fmla="*/ 30 h 95"/>
              <a:gd name="T42" fmla="*/ 38 w 111"/>
              <a:gd name="T43" fmla="*/ 53 h 95"/>
              <a:gd name="T44" fmla="*/ 0 w 111"/>
              <a:gd name="T45" fmla="*/ 93 h 95"/>
              <a:gd name="T46" fmla="*/ 0 w 111"/>
              <a:gd name="T47" fmla="*/ 94 h 95"/>
              <a:gd name="T48" fmla="*/ 2 w 111"/>
              <a:gd name="T49" fmla="*/ 95 h 95"/>
              <a:gd name="T50" fmla="*/ 110 w 111"/>
              <a:gd name="T51" fmla="*/ 95 h 95"/>
              <a:gd name="T52" fmla="*/ 111 w 111"/>
              <a:gd name="T53" fmla="*/ 94 h 95"/>
              <a:gd name="T54" fmla="*/ 111 w 111"/>
              <a:gd name="T55" fmla="*/ 93 h 95"/>
              <a:gd name="T56" fmla="*/ 74 w 111"/>
              <a:gd name="T57" fmla="*/ 53 h 95"/>
              <a:gd name="T58" fmla="*/ 84 w 111"/>
              <a:gd name="T59" fmla="*/ 30 h 95"/>
              <a:gd name="T60" fmla="*/ 56 w 111"/>
              <a:gd name="T6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66">
            <a:extLst>
              <a:ext uri="{FF2B5EF4-FFF2-40B4-BE49-F238E27FC236}">
                <a16:creationId xmlns:a16="http://schemas.microsoft.com/office/drawing/2014/main" id="{6B5A53AF-16A3-F3BC-CDD9-64E316E90265}"/>
              </a:ext>
            </a:extLst>
          </p:cNvPr>
          <p:cNvSpPr>
            <a:spLocks noEditPoints="1"/>
          </p:cNvSpPr>
          <p:nvPr/>
        </p:nvSpPr>
        <p:spPr bwMode="auto">
          <a:xfrm>
            <a:off x="6374564" y="3008359"/>
            <a:ext cx="669925" cy="625475"/>
          </a:xfrm>
          <a:custGeom>
            <a:avLst/>
            <a:gdLst>
              <a:gd name="T0" fmla="*/ 18 w 101"/>
              <a:gd name="T1" fmla="*/ 27 h 95"/>
              <a:gd name="T2" fmla="*/ 12 w 101"/>
              <a:gd name="T3" fmla="*/ 27 h 95"/>
              <a:gd name="T4" fmla="*/ 0 w 101"/>
              <a:gd name="T5" fmla="*/ 38 h 95"/>
              <a:gd name="T6" fmla="*/ 0 w 101"/>
              <a:gd name="T7" fmla="*/ 84 h 95"/>
              <a:gd name="T8" fmla="*/ 12 w 101"/>
              <a:gd name="T9" fmla="*/ 95 h 95"/>
              <a:gd name="T10" fmla="*/ 18 w 101"/>
              <a:gd name="T11" fmla="*/ 95 h 95"/>
              <a:gd name="T12" fmla="*/ 18 w 101"/>
              <a:gd name="T13" fmla="*/ 27 h 95"/>
              <a:gd name="T14" fmla="*/ 76 w 101"/>
              <a:gd name="T15" fmla="*/ 27 h 95"/>
              <a:gd name="T16" fmla="*/ 25 w 101"/>
              <a:gd name="T17" fmla="*/ 27 h 95"/>
              <a:gd name="T18" fmla="*/ 25 w 101"/>
              <a:gd name="T19" fmla="*/ 95 h 95"/>
              <a:gd name="T20" fmla="*/ 76 w 101"/>
              <a:gd name="T21" fmla="*/ 95 h 95"/>
              <a:gd name="T22" fmla="*/ 76 w 101"/>
              <a:gd name="T23" fmla="*/ 27 h 95"/>
              <a:gd name="T24" fmla="*/ 90 w 101"/>
              <a:gd name="T25" fmla="*/ 27 h 95"/>
              <a:gd name="T26" fmla="*/ 83 w 101"/>
              <a:gd name="T27" fmla="*/ 27 h 95"/>
              <a:gd name="T28" fmla="*/ 83 w 101"/>
              <a:gd name="T29" fmla="*/ 95 h 95"/>
              <a:gd name="T30" fmla="*/ 90 w 101"/>
              <a:gd name="T31" fmla="*/ 95 h 95"/>
              <a:gd name="T32" fmla="*/ 101 w 101"/>
              <a:gd name="T33" fmla="*/ 84 h 95"/>
              <a:gd name="T34" fmla="*/ 101 w 101"/>
              <a:gd name="T35" fmla="*/ 38 h 95"/>
              <a:gd name="T36" fmla="*/ 90 w 101"/>
              <a:gd name="T37" fmla="*/ 27 h 95"/>
              <a:gd name="T38" fmla="*/ 66 w 101"/>
              <a:gd name="T39" fmla="*/ 0 h 95"/>
              <a:gd name="T40" fmla="*/ 35 w 101"/>
              <a:gd name="T41" fmla="*/ 0 h 95"/>
              <a:gd name="T42" fmla="*/ 26 w 101"/>
              <a:gd name="T43" fmla="*/ 9 h 95"/>
              <a:gd name="T44" fmla="*/ 26 w 101"/>
              <a:gd name="T45" fmla="*/ 20 h 95"/>
              <a:gd name="T46" fmla="*/ 36 w 101"/>
              <a:gd name="T47" fmla="*/ 20 h 95"/>
              <a:gd name="T48" fmla="*/ 36 w 101"/>
              <a:gd name="T49" fmla="*/ 10 h 95"/>
              <a:gd name="T50" fmla="*/ 65 w 101"/>
              <a:gd name="T51" fmla="*/ 10 h 95"/>
              <a:gd name="T52" fmla="*/ 65 w 101"/>
              <a:gd name="T53" fmla="*/ 20 h 95"/>
              <a:gd name="T54" fmla="*/ 76 w 101"/>
              <a:gd name="T55" fmla="*/ 20 h 95"/>
              <a:gd name="T56" fmla="*/ 76 w 101"/>
              <a:gd name="T57" fmla="*/ 9 h 95"/>
              <a:gd name="T58" fmla="*/ 66 w 101"/>
              <a:gd name="T5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" h="95">
                <a:moveTo>
                  <a:pt x="18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6" y="27"/>
                  <a:pt x="0" y="32"/>
                  <a:pt x="0" y="3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6" y="95"/>
                  <a:pt x="12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27"/>
                  <a:pt x="18" y="27"/>
                  <a:pt x="18" y="27"/>
                </a:cubicBezTo>
                <a:moveTo>
                  <a:pt x="76" y="27"/>
                </a:moveTo>
                <a:cubicBezTo>
                  <a:pt x="25" y="27"/>
                  <a:pt x="25" y="27"/>
                  <a:pt x="25" y="27"/>
                </a:cubicBezTo>
                <a:cubicBezTo>
                  <a:pt x="25" y="95"/>
                  <a:pt x="25" y="95"/>
                  <a:pt x="25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27"/>
                  <a:pt x="76" y="27"/>
                  <a:pt x="76" y="27"/>
                </a:cubicBezTo>
                <a:moveTo>
                  <a:pt x="90" y="27"/>
                </a:moveTo>
                <a:cubicBezTo>
                  <a:pt x="83" y="27"/>
                  <a:pt x="83" y="27"/>
                  <a:pt x="83" y="27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0" y="95"/>
                  <a:pt x="90" y="95"/>
                </a:cubicBezTo>
                <a:cubicBezTo>
                  <a:pt x="96" y="95"/>
                  <a:pt x="101" y="90"/>
                  <a:pt x="101" y="84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01" y="32"/>
                  <a:pt x="96" y="27"/>
                  <a:pt x="90" y="27"/>
                </a:cubicBezTo>
                <a:moveTo>
                  <a:pt x="66" y="0"/>
                </a:moveTo>
                <a:cubicBezTo>
                  <a:pt x="35" y="0"/>
                  <a:pt x="35" y="0"/>
                  <a:pt x="35" y="0"/>
                </a:cubicBezTo>
                <a:cubicBezTo>
                  <a:pt x="30" y="0"/>
                  <a:pt x="26" y="3"/>
                  <a:pt x="26" y="9"/>
                </a:cubicBezTo>
                <a:cubicBezTo>
                  <a:pt x="26" y="20"/>
                  <a:pt x="26" y="20"/>
                  <a:pt x="2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0"/>
                  <a:pt x="36" y="10"/>
                  <a:pt x="36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20"/>
                  <a:pt x="65" y="20"/>
                  <a:pt x="65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3"/>
                  <a:pt x="71" y="0"/>
                  <a:pt x="6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Freeform 98">
            <a:extLst>
              <a:ext uri="{FF2B5EF4-FFF2-40B4-BE49-F238E27FC236}">
                <a16:creationId xmlns:a16="http://schemas.microsoft.com/office/drawing/2014/main" id="{108D61A2-A23E-4FC1-5B9D-5CDBA2AB2CFE}"/>
              </a:ext>
            </a:extLst>
          </p:cNvPr>
          <p:cNvSpPr>
            <a:spLocks noEditPoints="1"/>
          </p:cNvSpPr>
          <p:nvPr/>
        </p:nvSpPr>
        <p:spPr bwMode="auto">
          <a:xfrm>
            <a:off x="7141962" y="3800084"/>
            <a:ext cx="706120" cy="681355"/>
          </a:xfrm>
          <a:custGeom>
            <a:avLst/>
            <a:gdLst>
              <a:gd name="T0" fmla="*/ 82 w 114"/>
              <a:gd name="T1" fmla="*/ 40 h 110"/>
              <a:gd name="T2" fmla="*/ 74 w 114"/>
              <a:gd name="T3" fmla="*/ 37 h 110"/>
              <a:gd name="T4" fmla="*/ 74 w 114"/>
              <a:gd name="T5" fmla="*/ 20 h 110"/>
              <a:gd name="T6" fmla="*/ 82 w 114"/>
              <a:gd name="T7" fmla="*/ 16 h 110"/>
              <a:gd name="T8" fmla="*/ 91 w 114"/>
              <a:gd name="T9" fmla="*/ 20 h 110"/>
              <a:gd name="T10" fmla="*/ 91 w 114"/>
              <a:gd name="T11" fmla="*/ 37 h 110"/>
              <a:gd name="T12" fmla="*/ 82 w 114"/>
              <a:gd name="T13" fmla="*/ 40 h 110"/>
              <a:gd name="T14" fmla="*/ 79 w 114"/>
              <a:gd name="T15" fmla="*/ 0 h 110"/>
              <a:gd name="T16" fmla="*/ 56 w 114"/>
              <a:gd name="T17" fmla="*/ 9 h 110"/>
              <a:gd name="T18" fmla="*/ 2 w 114"/>
              <a:gd name="T19" fmla="*/ 63 h 110"/>
              <a:gd name="T20" fmla="*/ 2 w 114"/>
              <a:gd name="T21" fmla="*/ 71 h 110"/>
              <a:gd name="T22" fmla="*/ 40 w 114"/>
              <a:gd name="T23" fmla="*/ 108 h 110"/>
              <a:gd name="T24" fmla="*/ 43 w 114"/>
              <a:gd name="T25" fmla="*/ 110 h 110"/>
              <a:gd name="T26" fmla="*/ 47 w 114"/>
              <a:gd name="T27" fmla="*/ 108 h 110"/>
              <a:gd name="T28" fmla="*/ 101 w 114"/>
              <a:gd name="T29" fmla="*/ 54 h 110"/>
              <a:gd name="T30" fmla="*/ 101 w 114"/>
              <a:gd name="T31" fmla="*/ 9 h 110"/>
              <a:gd name="T32" fmla="*/ 79 w 114"/>
              <a:gd name="T33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0">
                <a:moveTo>
                  <a:pt x="82" y="40"/>
                </a:moveTo>
                <a:cubicBezTo>
                  <a:pt x="79" y="40"/>
                  <a:pt x="76" y="39"/>
                  <a:pt x="74" y="37"/>
                </a:cubicBezTo>
                <a:cubicBezTo>
                  <a:pt x="69" y="32"/>
                  <a:pt x="69" y="24"/>
                  <a:pt x="74" y="20"/>
                </a:cubicBezTo>
                <a:cubicBezTo>
                  <a:pt x="76" y="17"/>
                  <a:pt x="79" y="16"/>
                  <a:pt x="82" y="16"/>
                </a:cubicBezTo>
                <a:cubicBezTo>
                  <a:pt x="85" y="16"/>
                  <a:pt x="89" y="17"/>
                  <a:pt x="91" y="20"/>
                </a:cubicBezTo>
                <a:cubicBezTo>
                  <a:pt x="95" y="24"/>
                  <a:pt x="95" y="32"/>
                  <a:pt x="91" y="37"/>
                </a:cubicBezTo>
                <a:cubicBezTo>
                  <a:pt x="89" y="39"/>
                  <a:pt x="85" y="40"/>
                  <a:pt x="82" y="40"/>
                </a:cubicBezTo>
                <a:moveTo>
                  <a:pt x="79" y="0"/>
                </a:moveTo>
                <a:cubicBezTo>
                  <a:pt x="71" y="0"/>
                  <a:pt x="63" y="3"/>
                  <a:pt x="56" y="9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5"/>
                  <a:pt x="0" y="69"/>
                  <a:pt x="2" y="71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1" y="109"/>
                  <a:pt x="42" y="110"/>
                  <a:pt x="43" y="110"/>
                </a:cubicBezTo>
                <a:cubicBezTo>
                  <a:pt x="45" y="110"/>
                  <a:pt x="46" y="109"/>
                  <a:pt x="47" y="108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14" y="42"/>
                  <a:pt x="114" y="21"/>
                  <a:pt x="101" y="9"/>
                </a:cubicBezTo>
                <a:cubicBezTo>
                  <a:pt x="95" y="3"/>
                  <a:pt x="87" y="0"/>
                  <a:pt x="79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17604035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谈你所感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5" y="162500"/>
            <a:ext cx="47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对公司、部门的意见和建议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F6519D-72F4-428C-AAB5-0EF1EB942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14 / 17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8DA2F2-6F59-8FBB-2B15-2A5661A9205A}"/>
              </a:ext>
            </a:extLst>
          </p:cNvPr>
          <p:cNvSpPr txBox="1"/>
          <p:nvPr/>
        </p:nvSpPr>
        <p:spPr>
          <a:xfrm>
            <a:off x="878607" y="2348445"/>
            <a:ext cx="96537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Wiki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模板的文档编号问题。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57BF4C-AD43-1A0D-A7C2-AD2142DB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83" y="1087379"/>
            <a:ext cx="4229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4840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短期目标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5" y="162500"/>
            <a:ext cx="47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半年规划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F866D1-0DC1-4ABB-B462-8457282A1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cxnSp>
        <p:nvCxnSpPr>
          <p:cNvPr id="4" name="Straight Connector 58">
            <a:extLst>
              <a:ext uri="{FF2B5EF4-FFF2-40B4-BE49-F238E27FC236}">
                <a16:creationId xmlns:a16="http://schemas.microsoft.com/office/drawing/2014/main" id="{52E6BC2A-9A46-9F07-7FDE-FAA414AB7514}"/>
              </a:ext>
            </a:extLst>
          </p:cNvPr>
          <p:cNvCxnSpPr/>
          <p:nvPr/>
        </p:nvCxnSpPr>
        <p:spPr>
          <a:xfrm>
            <a:off x="794753" y="5113856"/>
            <a:ext cx="104908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9">
            <a:extLst>
              <a:ext uri="{FF2B5EF4-FFF2-40B4-BE49-F238E27FC236}">
                <a16:creationId xmlns:a16="http://schemas.microsoft.com/office/drawing/2014/main" id="{AF433A3F-63D5-9E72-5B31-8DE7BB746D61}"/>
              </a:ext>
            </a:extLst>
          </p:cNvPr>
          <p:cNvSpPr/>
          <p:nvPr/>
        </p:nvSpPr>
        <p:spPr>
          <a:xfrm>
            <a:off x="794753" y="3863541"/>
            <a:ext cx="2622550" cy="241300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30342ED8-973C-FC9B-F5EE-EF03D03E1947}"/>
              </a:ext>
            </a:extLst>
          </p:cNvPr>
          <p:cNvCxnSpPr>
            <a:stCxn id="6" idx="2"/>
          </p:cNvCxnSpPr>
          <p:nvPr/>
        </p:nvCxnSpPr>
        <p:spPr>
          <a:xfrm>
            <a:off x="2106028" y="4104841"/>
            <a:ext cx="0" cy="8185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>
            <a:extLst>
              <a:ext uri="{FF2B5EF4-FFF2-40B4-BE49-F238E27FC236}">
                <a16:creationId xmlns:a16="http://schemas.microsoft.com/office/drawing/2014/main" id="{9F2186A3-8D8C-B3FA-C413-156B2648F7D6}"/>
              </a:ext>
            </a:extLst>
          </p:cNvPr>
          <p:cNvGrpSpPr/>
          <p:nvPr/>
        </p:nvGrpSpPr>
        <p:grpSpPr>
          <a:xfrm>
            <a:off x="1893938" y="4899226"/>
            <a:ext cx="393700" cy="393700"/>
            <a:chOff x="1950078" y="5630952"/>
            <a:chExt cx="393700" cy="393700"/>
          </a:xfrm>
        </p:grpSpPr>
        <p:sp>
          <p:nvSpPr>
            <p:cNvPr id="12" name="Oval 33">
              <a:extLst>
                <a:ext uri="{FF2B5EF4-FFF2-40B4-BE49-F238E27FC236}">
                  <a16:creationId xmlns:a16="http://schemas.microsoft.com/office/drawing/2014/main" id="{7456EE8C-4083-1325-CE65-0FE9596EA8C1}"/>
                </a:ext>
              </a:extLst>
            </p:cNvPr>
            <p:cNvSpPr/>
            <p:nvPr/>
          </p:nvSpPr>
          <p:spPr>
            <a:xfrm>
              <a:off x="1950078" y="5630952"/>
              <a:ext cx="393700" cy="3937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Oval 34">
              <a:extLst>
                <a:ext uri="{FF2B5EF4-FFF2-40B4-BE49-F238E27FC236}">
                  <a16:creationId xmlns:a16="http://schemas.microsoft.com/office/drawing/2014/main" id="{D7C152E4-4001-2155-7336-52119AF3E553}"/>
                </a:ext>
              </a:extLst>
            </p:cNvPr>
            <p:cNvSpPr/>
            <p:nvPr/>
          </p:nvSpPr>
          <p:spPr>
            <a:xfrm>
              <a:off x="2034216" y="5715090"/>
              <a:ext cx="225425" cy="225425"/>
            </a:xfrm>
            <a:prstGeom prst="ellipse">
              <a:avLst/>
            </a:prstGeom>
            <a:solidFill>
              <a:srgbClr val="ED585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4" name="Rectangle 37">
            <a:extLst>
              <a:ext uri="{FF2B5EF4-FFF2-40B4-BE49-F238E27FC236}">
                <a16:creationId xmlns:a16="http://schemas.microsoft.com/office/drawing/2014/main" id="{A5B20D62-738F-5315-3360-4DB947D8F8D9}"/>
              </a:ext>
            </a:extLst>
          </p:cNvPr>
          <p:cNvSpPr/>
          <p:nvPr/>
        </p:nvSpPr>
        <p:spPr>
          <a:xfrm>
            <a:off x="3417303" y="3728921"/>
            <a:ext cx="2622550" cy="375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5" name="Straight Connector 38">
            <a:extLst>
              <a:ext uri="{FF2B5EF4-FFF2-40B4-BE49-F238E27FC236}">
                <a16:creationId xmlns:a16="http://schemas.microsoft.com/office/drawing/2014/main" id="{07EE6DEB-6F7E-4953-8C2F-0741517015E6}"/>
              </a:ext>
            </a:extLst>
          </p:cNvPr>
          <p:cNvCxnSpPr>
            <a:stCxn id="14" idx="2"/>
          </p:cNvCxnSpPr>
          <p:nvPr/>
        </p:nvCxnSpPr>
        <p:spPr>
          <a:xfrm>
            <a:off x="4728578" y="4104841"/>
            <a:ext cx="0" cy="8185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">
            <a:extLst>
              <a:ext uri="{FF2B5EF4-FFF2-40B4-BE49-F238E27FC236}">
                <a16:creationId xmlns:a16="http://schemas.microsoft.com/office/drawing/2014/main" id="{4678AC31-38B5-932A-260E-114C6856F26B}"/>
              </a:ext>
            </a:extLst>
          </p:cNvPr>
          <p:cNvGrpSpPr/>
          <p:nvPr/>
        </p:nvGrpSpPr>
        <p:grpSpPr>
          <a:xfrm>
            <a:off x="4516488" y="4899226"/>
            <a:ext cx="393700" cy="393700"/>
            <a:chOff x="4572628" y="5630952"/>
            <a:chExt cx="393700" cy="393700"/>
          </a:xfrm>
        </p:grpSpPr>
        <p:sp>
          <p:nvSpPr>
            <p:cNvPr id="17" name="Oval 40">
              <a:extLst>
                <a:ext uri="{FF2B5EF4-FFF2-40B4-BE49-F238E27FC236}">
                  <a16:creationId xmlns:a16="http://schemas.microsoft.com/office/drawing/2014/main" id="{15837E1F-F8D0-7CF6-1041-56353E15FF56}"/>
                </a:ext>
              </a:extLst>
            </p:cNvPr>
            <p:cNvSpPr/>
            <p:nvPr/>
          </p:nvSpPr>
          <p:spPr>
            <a:xfrm>
              <a:off x="4572628" y="5630952"/>
              <a:ext cx="393700" cy="3937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Oval 41">
              <a:extLst>
                <a:ext uri="{FF2B5EF4-FFF2-40B4-BE49-F238E27FC236}">
                  <a16:creationId xmlns:a16="http://schemas.microsoft.com/office/drawing/2014/main" id="{F9DE50CD-1DEB-27E5-B512-0692C1AAF679}"/>
                </a:ext>
              </a:extLst>
            </p:cNvPr>
            <p:cNvSpPr/>
            <p:nvPr/>
          </p:nvSpPr>
          <p:spPr>
            <a:xfrm>
              <a:off x="4656766" y="5715090"/>
              <a:ext cx="225425" cy="2254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9" name="Rectangle 44">
            <a:extLst>
              <a:ext uri="{FF2B5EF4-FFF2-40B4-BE49-F238E27FC236}">
                <a16:creationId xmlns:a16="http://schemas.microsoft.com/office/drawing/2014/main" id="{8A412280-151A-6A75-E189-4B6F2DAB3D44}"/>
              </a:ext>
            </a:extLst>
          </p:cNvPr>
          <p:cNvSpPr/>
          <p:nvPr/>
        </p:nvSpPr>
        <p:spPr>
          <a:xfrm>
            <a:off x="6043663" y="3551756"/>
            <a:ext cx="2622550" cy="553085"/>
          </a:xfrm>
          <a:prstGeom prst="rect">
            <a:avLst/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20" name="Straight Connector 45">
            <a:extLst>
              <a:ext uri="{FF2B5EF4-FFF2-40B4-BE49-F238E27FC236}">
                <a16:creationId xmlns:a16="http://schemas.microsoft.com/office/drawing/2014/main" id="{02EEFD7C-B017-3F6C-0708-E0281B737E6C}"/>
              </a:ext>
            </a:extLst>
          </p:cNvPr>
          <p:cNvCxnSpPr>
            <a:stCxn id="19" idx="2"/>
          </p:cNvCxnSpPr>
          <p:nvPr/>
        </p:nvCxnSpPr>
        <p:spPr>
          <a:xfrm>
            <a:off x="7354938" y="4104841"/>
            <a:ext cx="0" cy="8185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">
            <a:extLst>
              <a:ext uri="{FF2B5EF4-FFF2-40B4-BE49-F238E27FC236}">
                <a16:creationId xmlns:a16="http://schemas.microsoft.com/office/drawing/2014/main" id="{52A1A164-66D9-424D-F198-BDE85B20ACC1}"/>
              </a:ext>
            </a:extLst>
          </p:cNvPr>
          <p:cNvGrpSpPr/>
          <p:nvPr/>
        </p:nvGrpSpPr>
        <p:grpSpPr>
          <a:xfrm>
            <a:off x="7142848" y="4899226"/>
            <a:ext cx="393700" cy="393700"/>
            <a:chOff x="7198991" y="5630952"/>
            <a:chExt cx="393700" cy="393700"/>
          </a:xfrm>
        </p:grpSpPr>
        <p:sp>
          <p:nvSpPr>
            <p:cNvPr id="22" name="Oval 47">
              <a:extLst>
                <a:ext uri="{FF2B5EF4-FFF2-40B4-BE49-F238E27FC236}">
                  <a16:creationId xmlns:a16="http://schemas.microsoft.com/office/drawing/2014/main" id="{2DCCBEFE-5104-6978-C515-540E0BA77A7E}"/>
                </a:ext>
              </a:extLst>
            </p:cNvPr>
            <p:cNvSpPr/>
            <p:nvPr/>
          </p:nvSpPr>
          <p:spPr>
            <a:xfrm>
              <a:off x="7198991" y="5630952"/>
              <a:ext cx="393700" cy="3937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Oval 48">
              <a:extLst>
                <a:ext uri="{FF2B5EF4-FFF2-40B4-BE49-F238E27FC236}">
                  <a16:creationId xmlns:a16="http://schemas.microsoft.com/office/drawing/2014/main" id="{8E166938-0EAD-F379-428B-15F3790E1513}"/>
                </a:ext>
              </a:extLst>
            </p:cNvPr>
            <p:cNvSpPr/>
            <p:nvPr/>
          </p:nvSpPr>
          <p:spPr>
            <a:xfrm>
              <a:off x="7283129" y="5715090"/>
              <a:ext cx="225425" cy="225425"/>
            </a:xfrm>
            <a:prstGeom prst="ellipse">
              <a:avLst/>
            </a:prstGeom>
            <a:solidFill>
              <a:srgbClr val="ED585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4" name="Rectangle 51">
            <a:extLst>
              <a:ext uri="{FF2B5EF4-FFF2-40B4-BE49-F238E27FC236}">
                <a16:creationId xmlns:a16="http://schemas.microsoft.com/office/drawing/2014/main" id="{CEE90E82-EADA-B54E-2A49-6525CA8FEB2E}"/>
              </a:ext>
            </a:extLst>
          </p:cNvPr>
          <p:cNvSpPr/>
          <p:nvPr/>
        </p:nvSpPr>
        <p:spPr>
          <a:xfrm>
            <a:off x="8662403" y="3319346"/>
            <a:ext cx="2622550" cy="784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5CE25874-EF62-8C99-2E63-2DF85DD9D54A}"/>
              </a:ext>
            </a:extLst>
          </p:cNvPr>
          <p:cNvCxnSpPr>
            <a:stCxn id="24" idx="2"/>
          </p:cNvCxnSpPr>
          <p:nvPr/>
        </p:nvCxnSpPr>
        <p:spPr>
          <a:xfrm>
            <a:off x="9973678" y="4104841"/>
            <a:ext cx="0" cy="8185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DC6C770D-A090-AF16-6301-4D82437A1B5C}"/>
              </a:ext>
            </a:extLst>
          </p:cNvPr>
          <p:cNvGrpSpPr/>
          <p:nvPr/>
        </p:nvGrpSpPr>
        <p:grpSpPr>
          <a:xfrm>
            <a:off x="9762223" y="4899226"/>
            <a:ext cx="393700" cy="393700"/>
            <a:chOff x="9818059" y="5630952"/>
            <a:chExt cx="393700" cy="393700"/>
          </a:xfrm>
        </p:grpSpPr>
        <p:sp>
          <p:nvSpPr>
            <p:cNvPr id="27" name="Oval 54">
              <a:extLst>
                <a:ext uri="{FF2B5EF4-FFF2-40B4-BE49-F238E27FC236}">
                  <a16:creationId xmlns:a16="http://schemas.microsoft.com/office/drawing/2014/main" id="{A4F9BF8C-A643-E81D-D29B-9379880351B2}"/>
                </a:ext>
              </a:extLst>
            </p:cNvPr>
            <p:cNvSpPr/>
            <p:nvPr/>
          </p:nvSpPr>
          <p:spPr>
            <a:xfrm>
              <a:off x="9818059" y="5630952"/>
              <a:ext cx="393700" cy="3937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Oval 55">
              <a:extLst>
                <a:ext uri="{FF2B5EF4-FFF2-40B4-BE49-F238E27FC236}">
                  <a16:creationId xmlns:a16="http://schemas.microsoft.com/office/drawing/2014/main" id="{70BD7FAC-FEE9-01FC-2C02-2CE8D0B7D3C2}"/>
                </a:ext>
              </a:extLst>
            </p:cNvPr>
            <p:cNvSpPr/>
            <p:nvPr/>
          </p:nvSpPr>
          <p:spPr>
            <a:xfrm>
              <a:off x="9902197" y="5715090"/>
              <a:ext cx="225425" cy="2254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C27DCCD-E3C1-BF61-18CA-59C366A90929}"/>
              </a:ext>
            </a:extLst>
          </p:cNvPr>
          <p:cNvGrpSpPr/>
          <p:nvPr/>
        </p:nvGrpSpPr>
        <p:grpSpPr>
          <a:xfrm>
            <a:off x="794753" y="2654769"/>
            <a:ext cx="2490470" cy="1034415"/>
            <a:chOff x="1352" y="5472"/>
            <a:chExt cx="3922" cy="162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01A8C1A-54EC-FF49-8877-0E599317F840}"/>
                </a:ext>
              </a:extLst>
            </p:cNvPr>
            <p:cNvSpPr txBox="1"/>
            <p:nvPr/>
          </p:nvSpPr>
          <p:spPr>
            <a:xfrm>
              <a:off x="1352" y="6180"/>
              <a:ext cx="3922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针对较为薄弱的前端，进行一定的查漏补缺。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56D455-16E6-85DA-6D1F-BBA6B8450D17}"/>
                </a:ext>
              </a:extLst>
            </p:cNvPr>
            <p:cNvSpPr txBox="1"/>
            <p:nvPr/>
          </p:nvSpPr>
          <p:spPr>
            <a:xfrm>
              <a:off x="1352" y="5472"/>
              <a:ext cx="3146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Vue</a:t>
              </a:r>
              <a:endPara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  <a:p>
              <a:pPr algn="l"/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9A03825-165A-A660-A653-D40C6A7B208B}"/>
              </a:ext>
            </a:extLst>
          </p:cNvPr>
          <p:cNvGrpSpPr/>
          <p:nvPr/>
        </p:nvGrpSpPr>
        <p:grpSpPr>
          <a:xfrm>
            <a:off x="8713838" y="1772962"/>
            <a:ext cx="2490470" cy="1526540"/>
            <a:chOff x="1352" y="5472"/>
            <a:chExt cx="3922" cy="240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357CAFE-C850-EC5F-0A8A-E8BD0DDDB2D3}"/>
                </a:ext>
              </a:extLst>
            </p:cNvPr>
            <p:cNvSpPr txBox="1"/>
            <p:nvPr/>
          </p:nvSpPr>
          <p:spPr>
            <a:xfrm>
              <a:off x="1352" y="6180"/>
              <a:ext cx="3922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完全熟悉统一登录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/UIP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OAuth2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、待办中心、消息代理系统，承接系统的运维工作。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667A766-AAF7-0D8B-6030-16E7A731EC7C}"/>
                </a:ext>
              </a:extLst>
            </p:cNvPr>
            <p:cNvSpPr txBox="1"/>
            <p:nvPr/>
          </p:nvSpPr>
          <p:spPr>
            <a:xfrm>
              <a:off x="1352" y="5472"/>
              <a:ext cx="37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承接运维工作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9F5B794-088A-018C-5BCB-87645EBBBEE2}"/>
              </a:ext>
            </a:extLst>
          </p:cNvPr>
          <p:cNvGrpSpPr/>
          <p:nvPr/>
        </p:nvGrpSpPr>
        <p:grpSpPr>
          <a:xfrm>
            <a:off x="6109703" y="2251911"/>
            <a:ext cx="2490470" cy="1280795"/>
            <a:chOff x="1352" y="5472"/>
            <a:chExt cx="3922" cy="201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D4FBA3A-900C-47C8-E088-3740C8402A79}"/>
                </a:ext>
              </a:extLst>
            </p:cNvPr>
            <p:cNvSpPr txBox="1"/>
            <p:nvPr/>
          </p:nvSpPr>
          <p:spPr>
            <a:xfrm>
              <a:off x="1352" y="6180"/>
              <a:ext cx="3922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熟悉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3.0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开发平台，基于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3.0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开发平台独立完成功能的开发。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C62931-189B-ACD9-D604-07C8DAF6747A}"/>
                </a:ext>
              </a:extLst>
            </p:cNvPr>
            <p:cNvSpPr txBox="1"/>
            <p:nvPr/>
          </p:nvSpPr>
          <p:spPr>
            <a:xfrm>
              <a:off x="1352" y="5472"/>
              <a:ext cx="314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熟悉开发平台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6B144D0-19E8-98AC-3FBA-6CFDB42AB0EF}"/>
              </a:ext>
            </a:extLst>
          </p:cNvPr>
          <p:cNvGrpSpPr/>
          <p:nvPr/>
        </p:nvGrpSpPr>
        <p:grpSpPr>
          <a:xfrm>
            <a:off x="3485248" y="2319221"/>
            <a:ext cx="2622550" cy="1280795"/>
            <a:chOff x="1352" y="5472"/>
            <a:chExt cx="4130" cy="201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C9BC36D-3757-2E14-4878-4359C0707993}"/>
                </a:ext>
              </a:extLst>
            </p:cNvPr>
            <p:cNvSpPr txBox="1"/>
            <p:nvPr/>
          </p:nvSpPr>
          <p:spPr>
            <a:xfrm>
              <a:off x="1352" y="6180"/>
              <a:ext cx="3922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针对负责运维的消息代理和待办中心项目中最常用的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Kafka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进行学习。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1884205-1A1B-2A5C-71E0-CFBDA420B680}"/>
                </a:ext>
              </a:extLst>
            </p:cNvPr>
            <p:cNvSpPr txBox="1"/>
            <p:nvPr/>
          </p:nvSpPr>
          <p:spPr>
            <a:xfrm>
              <a:off x="1352" y="5472"/>
              <a:ext cx="413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Kafka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Redis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502909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长期目标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5" y="162500"/>
            <a:ext cx="47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一至三年规划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6603FCA-BBB5-1933-C5CF-9A080FFDFC39}"/>
              </a:ext>
            </a:extLst>
          </p:cNvPr>
          <p:cNvCxnSpPr/>
          <p:nvPr/>
        </p:nvCxnSpPr>
        <p:spPr>
          <a:xfrm flipV="1">
            <a:off x="1077885" y="3290627"/>
            <a:ext cx="0" cy="2145030"/>
          </a:xfrm>
          <a:prstGeom prst="line">
            <a:avLst/>
          </a:prstGeom>
          <a:ln>
            <a:solidFill>
              <a:srgbClr val="ED585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53BD0C5-ACAA-B2C0-57C6-B926B5A0119A}"/>
              </a:ext>
            </a:extLst>
          </p:cNvPr>
          <p:cNvSpPr/>
          <p:nvPr/>
        </p:nvSpPr>
        <p:spPr>
          <a:xfrm>
            <a:off x="982635" y="5352472"/>
            <a:ext cx="205105" cy="205105"/>
          </a:xfrm>
          <a:prstGeom prst="ellipse">
            <a:avLst/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61F50D-4713-36C1-386B-DD0C7BEC4F0C}"/>
              </a:ext>
            </a:extLst>
          </p:cNvPr>
          <p:cNvSpPr/>
          <p:nvPr/>
        </p:nvSpPr>
        <p:spPr>
          <a:xfrm>
            <a:off x="4772139" y="5333104"/>
            <a:ext cx="205105" cy="205105"/>
          </a:xfrm>
          <a:prstGeom prst="ellipse">
            <a:avLst/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B862782-91AA-6BCA-9EFE-D7DCB15596E4}"/>
              </a:ext>
            </a:extLst>
          </p:cNvPr>
          <p:cNvSpPr/>
          <p:nvPr/>
        </p:nvSpPr>
        <p:spPr>
          <a:xfrm>
            <a:off x="8569403" y="5367231"/>
            <a:ext cx="205105" cy="205105"/>
          </a:xfrm>
          <a:prstGeom prst="ellipse">
            <a:avLst/>
          </a:pr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A89D84-F4A3-EB79-9EBC-917D37F8452E}"/>
              </a:ext>
            </a:extLst>
          </p:cNvPr>
          <p:cNvGrpSpPr/>
          <p:nvPr/>
        </p:nvGrpSpPr>
        <p:grpSpPr>
          <a:xfrm>
            <a:off x="1126145" y="3069647"/>
            <a:ext cx="2545080" cy="1362075"/>
            <a:chOff x="1352" y="5472"/>
            <a:chExt cx="4008" cy="214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63D2FF-E556-F7E9-9847-9BE745E255EA}"/>
                </a:ext>
              </a:extLst>
            </p:cNvPr>
            <p:cNvSpPr txBox="1"/>
            <p:nvPr/>
          </p:nvSpPr>
          <p:spPr>
            <a:xfrm>
              <a:off x="1352" y="6308"/>
              <a:ext cx="369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深入学习前后端框架、微服务等相关知识，不断进行技术积累。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B0662B-1925-37D5-868F-0BD15799F9BD}"/>
                </a:ext>
              </a:extLst>
            </p:cNvPr>
            <p:cNvSpPr txBox="1"/>
            <p:nvPr/>
          </p:nvSpPr>
          <p:spPr>
            <a:xfrm>
              <a:off x="1352" y="5472"/>
              <a:ext cx="400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提升自己的代码能力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C57110F-14A1-52A2-B075-0E79D5571C39}"/>
                </a:ext>
              </a:extLst>
            </p:cNvPr>
            <p:cNvCxnSpPr/>
            <p:nvPr/>
          </p:nvCxnSpPr>
          <p:spPr>
            <a:xfrm>
              <a:off x="1487" y="6189"/>
              <a:ext cx="780" cy="0"/>
            </a:xfrm>
            <a:prstGeom prst="line">
              <a:avLst/>
            </a:prstGeom>
            <a:ln>
              <a:solidFill>
                <a:srgbClr val="ED58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7ED0F1F-DC82-2D6B-62B4-74BE2770C9A2}"/>
              </a:ext>
            </a:extLst>
          </p:cNvPr>
          <p:cNvCxnSpPr/>
          <p:nvPr/>
        </p:nvCxnSpPr>
        <p:spPr>
          <a:xfrm flipV="1">
            <a:off x="4876463" y="2466079"/>
            <a:ext cx="0" cy="2988945"/>
          </a:xfrm>
          <a:prstGeom prst="line">
            <a:avLst/>
          </a:prstGeom>
          <a:ln>
            <a:solidFill>
              <a:srgbClr val="ED585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6C8F8FD-9BF2-CB20-5477-0644E50F24FB}"/>
              </a:ext>
            </a:extLst>
          </p:cNvPr>
          <p:cNvCxnSpPr/>
          <p:nvPr/>
        </p:nvCxnSpPr>
        <p:spPr>
          <a:xfrm flipV="1">
            <a:off x="8664197" y="1162424"/>
            <a:ext cx="0" cy="4256405"/>
          </a:xfrm>
          <a:prstGeom prst="line">
            <a:avLst/>
          </a:prstGeom>
          <a:ln>
            <a:solidFill>
              <a:srgbClr val="ED585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CB20629-3B78-CC6E-493E-2B1C3EC3D409}"/>
              </a:ext>
            </a:extLst>
          </p:cNvPr>
          <p:cNvGrpSpPr/>
          <p:nvPr/>
        </p:nvGrpSpPr>
        <p:grpSpPr>
          <a:xfrm>
            <a:off x="5127605" y="2144619"/>
            <a:ext cx="2548540" cy="1362075"/>
            <a:chOff x="1352" y="5472"/>
            <a:chExt cx="3671" cy="214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06A2A7-533F-4927-787C-A87C8D01FE78}"/>
                </a:ext>
              </a:extLst>
            </p:cNvPr>
            <p:cNvSpPr txBox="1"/>
            <p:nvPr/>
          </p:nvSpPr>
          <p:spPr>
            <a:xfrm>
              <a:off x="1352" y="6308"/>
              <a:ext cx="367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深入学习项目管理相关知识、熟悉项目开发流程，并通过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PMP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专家考试。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C48E24B-97D9-3EEF-0363-5AB568AD4755}"/>
                </a:ext>
              </a:extLst>
            </p:cNvPr>
            <p:cNvSpPr txBox="1"/>
            <p:nvPr/>
          </p:nvSpPr>
          <p:spPr>
            <a:xfrm>
              <a:off x="1352" y="5472"/>
              <a:ext cx="355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深入学习项目管理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5C4096F-DD29-C1AE-DB0F-A12269FD9D95}"/>
                </a:ext>
              </a:extLst>
            </p:cNvPr>
            <p:cNvCxnSpPr/>
            <p:nvPr/>
          </p:nvCxnSpPr>
          <p:spPr>
            <a:xfrm>
              <a:off x="1487" y="6189"/>
              <a:ext cx="780" cy="0"/>
            </a:xfrm>
            <a:prstGeom prst="line">
              <a:avLst/>
            </a:prstGeom>
            <a:ln>
              <a:solidFill>
                <a:srgbClr val="ED58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799F77-43C5-0495-FB00-3815DCAEB0CF}"/>
              </a:ext>
            </a:extLst>
          </p:cNvPr>
          <p:cNvCxnSpPr>
            <a:cxnSpLocks/>
          </p:cNvCxnSpPr>
          <p:nvPr/>
        </p:nvCxnSpPr>
        <p:spPr>
          <a:xfrm>
            <a:off x="982635" y="5455024"/>
            <a:ext cx="3798529" cy="0"/>
          </a:xfrm>
          <a:prstGeom prst="straightConnector1">
            <a:avLst/>
          </a:prstGeom>
          <a:ln>
            <a:solidFill>
              <a:srgbClr val="ED58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5188CCF-D013-3EE7-1D78-81CCB06775F2}"/>
              </a:ext>
            </a:extLst>
          </p:cNvPr>
          <p:cNvCxnSpPr>
            <a:cxnSpLocks/>
          </p:cNvCxnSpPr>
          <p:nvPr/>
        </p:nvCxnSpPr>
        <p:spPr>
          <a:xfrm>
            <a:off x="4997190" y="5440263"/>
            <a:ext cx="3593472" cy="29521"/>
          </a:xfrm>
          <a:prstGeom prst="straightConnector1">
            <a:avLst/>
          </a:prstGeom>
          <a:ln>
            <a:solidFill>
              <a:srgbClr val="ED58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65C4B8C-0467-DA4C-72BB-3FB23D650AF7}"/>
              </a:ext>
            </a:extLst>
          </p:cNvPr>
          <p:cNvGrpSpPr/>
          <p:nvPr/>
        </p:nvGrpSpPr>
        <p:grpSpPr>
          <a:xfrm>
            <a:off x="8822804" y="1365639"/>
            <a:ext cx="2540293" cy="1115695"/>
            <a:chOff x="1352" y="5472"/>
            <a:chExt cx="3671" cy="1757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E9891DE-2FE2-1442-F8B8-3DDB8636F522}"/>
                </a:ext>
              </a:extLst>
            </p:cNvPr>
            <p:cNvSpPr txBox="1"/>
            <p:nvPr/>
          </p:nvSpPr>
          <p:spPr>
            <a:xfrm>
              <a:off x="1352" y="6308"/>
              <a:ext cx="367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成为项目开发中的中流砥柱。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DA76945-74AD-527B-8D83-AA75376C6EAF}"/>
                </a:ext>
              </a:extLst>
            </p:cNvPr>
            <p:cNvSpPr txBox="1"/>
            <p:nvPr/>
          </p:nvSpPr>
          <p:spPr>
            <a:xfrm>
              <a:off x="1352" y="5472"/>
              <a:ext cx="35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成为开发骨干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A055C70-93CC-6CA3-F101-E44F2283B005}"/>
                </a:ext>
              </a:extLst>
            </p:cNvPr>
            <p:cNvCxnSpPr/>
            <p:nvPr/>
          </p:nvCxnSpPr>
          <p:spPr>
            <a:xfrm>
              <a:off x="1487" y="6189"/>
              <a:ext cx="780" cy="0"/>
            </a:xfrm>
            <a:prstGeom prst="line">
              <a:avLst/>
            </a:prstGeom>
            <a:ln>
              <a:solidFill>
                <a:srgbClr val="ED58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灯片编号占位符 1">
            <a:extLst>
              <a:ext uri="{FF2B5EF4-FFF2-40B4-BE49-F238E27FC236}">
                <a16:creationId xmlns:a16="http://schemas.microsoft.com/office/drawing/2014/main" id="{E68F3626-AB48-64F4-5FC1-71A9BAD4F4DD}"/>
              </a:ext>
            </a:extLst>
          </p:cNvPr>
          <p:cNvSpPr txBox="1">
            <a:spLocks/>
          </p:cNvSpPr>
          <p:nvPr/>
        </p:nvSpPr>
        <p:spPr>
          <a:xfrm>
            <a:off x="86042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3710277319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如何实现目标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5" y="162500"/>
            <a:ext cx="47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实现目标的关键方法和行动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5.3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F2C9C13D-175D-7451-20B4-B521D00D8A72}"/>
              </a:ext>
            </a:extLst>
          </p:cNvPr>
          <p:cNvGrpSpPr/>
          <p:nvPr/>
        </p:nvGrpSpPr>
        <p:grpSpPr>
          <a:xfrm>
            <a:off x="878296" y="2619879"/>
            <a:ext cx="2460642" cy="777955"/>
            <a:chOff x="1389063" y="2754313"/>
            <a:chExt cx="2033588" cy="64293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B5B9E39-BF2A-F4AB-224D-1E8404E9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1" y="2757488"/>
              <a:ext cx="558800" cy="639763"/>
            </a:xfrm>
            <a:custGeom>
              <a:avLst/>
              <a:gdLst>
                <a:gd name="T0" fmla="*/ 337 w 352"/>
                <a:gd name="T1" fmla="*/ 0 h 403"/>
                <a:gd name="T2" fmla="*/ 352 w 352"/>
                <a:gd name="T3" fmla="*/ 83 h 403"/>
                <a:gd name="T4" fmla="*/ 22 w 352"/>
                <a:gd name="T5" fmla="*/ 403 h 403"/>
                <a:gd name="T6" fmla="*/ 0 w 352"/>
                <a:gd name="T7" fmla="*/ 306 h 403"/>
                <a:gd name="T8" fmla="*/ 337 w 35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403">
                  <a:moveTo>
                    <a:pt x="337" y="0"/>
                  </a:moveTo>
                  <a:lnTo>
                    <a:pt x="352" y="83"/>
                  </a:lnTo>
                  <a:lnTo>
                    <a:pt x="22" y="403"/>
                  </a:lnTo>
                  <a:lnTo>
                    <a:pt x="0" y="30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80006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E8C3E2EF-4401-7FB4-3C9C-1A8956C66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063" y="3243263"/>
              <a:ext cx="1509713" cy="153988"/>
            </a:xfrm>
            <a:custGeom>
              <a:avLst/>
              <a:gdLst>
                <a:gd name="T0" fmla="*/ 929 w 951"/>
                <a:gd name="T1" fmla="*/ 0 h 97"/>
                <a:gd name="T2" fmla="*/ 951 w 951"/>
                <a:gd name="T3" fmla="*/ 97 h 97"/>
                <a:gd name="T4" fmla="*/ 30 w 951"/>
                <a:gd name="T5" fmla="*/ 97 h 97"/>
                <a:gd name="T6" fmla="*/ 0 w 951"/>
                <a:gd name="T7" fmla="*/ 0 h 97"/>
                <a:gd name="T8" fmla="*/ 929 w 95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7">
                  <a:moveTo>
                    <a:pt x="929" y="0"/>
                  </a:moveTo>
                  <a:lnTo>
                    <a:pt x="951" y="97"/>
                  </a:lnTo>
                  <a:lnTo>
                    <a:pt x="30" y="97"/>
                  </a:lnTo>
                  <a:lnTo>
                    <a:pt x="0" y="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B80006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242339B-20AD-BC74-6273-ABA865AE5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063" y="2754313"/>
              <a:ext cx="2009775" cy="488950"/>
            </a:xfrm>
            <a:custGeom>
              <a:avLst/>
              <a:gdLst>
                <a:gd name="T0" fmla="*/ 1266 w 1266"/>
                <a:gd name="T1" fmla="*/ 2 h 308"/>
                <a:gd name="T2" fmla="*/ 929 w 1266"/>
                <a:gd name="T3" fmla="*/ 308 h 308"/>
                <a:gd name="T4" fmla="*/ 0 w 1266"/>
                <a:gd name="T5" fmla="*/ 308 h 308"/>
                <a:gd name="T6" fmla="*/ 495 w 1266"/>
                <a:gd name="T7" fmla="*/ 0 h 308"/>
                <a:gd name="T8" fmla="*/ 1266 w 1266"/>
                <a:gd name="T9" fmla="*/ 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308">
                  <a:moveTo>
                    <a:pt x="1266" y="2"/>
                  </a:moveTo>
                  <a:lnTo>
                    <a:pt x="929" y="308"/>
                  </a:lnTo>
                  <a:lnTo>
                    <a:pt x="0" y="308"/>
                  </a:lnTo>
                  <a:lnTo>
                    <a:pt x="495" y="0"/>
                  </a:lnTo>
                  <a:lnTo>
                    <a:pt x="1266" y="2"/>
                  </a:lnTo>
                  <a:close/>
                </a:path>
              </a:pathLst>
            </a:custGeom>
            <a:solidFill>
              <a:srgbClr val="B8000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DA3CDECB-C5EA-2DD7-30D1-0EDB642A7D51}"/>
              </a:ext>
            </a:extLst>
          </p:cNvPr>
          <p:cNvCxnSpPr/>
          <p:nvPr/>
        </p:nvCxnSpPr>
        <p:spPr>
          <a:xfrm>
            <a:off x="2295459" y="1747707"/>
            <a:ext cx="0" cy="108539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oval" w="lg" len="sm"/>
          </a:ln>
          <a:effectLst/>
        </p:spPr>
      </p:cxnSp>
      <p:sp>
        <p:nvSpPr>
          <p:cNvPr id="37" name="Oval 29">
            <a:extLst>
              <a:ext uri="{FF2B5EF4-FFF2-40B4-BE49-F238E27FC236}">
                <a16:creationId xmlns:a16="http://schemas.microsoft.com/office/drawing/2014/main" id="{89797DB9-E45C-4CC5-A7B9-5640BFDC3021}"/>
              </a:ext>
            </a:extLst>
          </p:cNvPr>
          <p:cNvSpPr/>
          <p:nvPr/>
        </p:nvSpPr>
        <p:spPr>
          <a:xfrm>
            <a:off x="1951957" y="1060704"/>
            <a:ext cx="687003" cy="687003"/>
          </a:xfrm>
          <a:prstGeom prst="ellipse">
            <a:avLst/>
          </a:prstGeom>
          <a:solidFill>
            <a:srgbClr val="B80006"/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tIns="0" b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inpin heiti" charset="-122"/>
              </a:rPr>
              <a:t>1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968E75C-179A-8F7B-ABFF-EAC84CEA9CB9}"/>
              </a:ext>
            </a:extLst>
          </p:cNvPr>
          <p:cNvGrpSpPr/>
          <p:nvPr/>
        </p:nvGrpSpPr>
        <p:grpSpPr>
          <a:xfrm>
            <a:off x="4634059" y="1263729"/>
            <a:ext cx="2209008" cy="2312494"/>
            <a:chOff x="2581013" y="1404205"/>
            <a:chExt cx="2209008" cy="2312494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4C65EA38-0D4F-18AF-45EC-EB48E69AD84A}"/>
                </a:ext>
              </a:extLst>
            </p:cNvPr>
            <p:cNvGrpSpPr/>
            <p:nvPr/>
          </p:nvGrpSpPr>
          <p:grpSpPr>
            <a:xfrm>
              <a:off x="2581013" y="2833097"/>
              <a:ext cx="2209008" cy="883602"/>
              <a:chOff x="3192463" y="2930526"/>
              <a:chExt cx="1825626" cy="730250"/>
            </a:xfr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grpSpPr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010BEBC5-7023-B50F-C4C3-4DE9FB25A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551" y="2930526"/>
                <a:ext cx="236538" cy="727075"/>
              </a:xfrm>
              <a:custGeom>
                <a:avLst/>
                <a:gdLst>
                  <a:gd name="T0" fmla="*/ 143 w 149"/>
                  <a:gd name="T1" fmla="*/ 0 h 458"/>
                  <a:gd name="T2" fmla="*/ 149 w 149"/>
                  <a:gd name="T3" fmla="*/ 87 h 458"/>
                  <a:gd name="T4" fmla="*/ 8 w 149"/>
                  <a:gd name="T5" fmla="*/ 458 h 458"/>
                  <a:gd name="T6" fmla="*/ 0 w 149"/>
                  <a:gd name="T7" fmla="*/ 356 h 458"/>
                  <a:gd name="T8" fmla="*/ 143 w 149"/>
                  <a:gd name="T9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458">
                    <a:moveTo>
                      <a:pt x="143" y="0"/>
                    </a:moveTo>
                    <a:lnTo>
                      <a:pt x="149" y="87"/>
                    </a:lnTo>
                    <a:lnTo>
                      <a:pt x="8" y="458"/>
                    </a:lnTo>
                    <a:lnTo>
                      <a:pt x="0" y="3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55050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46F67F6-CD8D-EE07-1745-30904EC7B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463" y="3495676"/>
                <a:ext cx="1601788" cy="165100"/>
              </a:xfrm>
              <a:custGeom>
                <a:avLst/>
                <a:gdLst>
                  <a:gd name="T0" fmla="*/ 1001 w 1009"/>
                  <a:gd name="T1" fmla="*/ 0 h 104"/>
                  <a:gd name="T2" fmla="*/ 1009 w 1009"/>
                  <a:gd name="T3" fmla="*/ 102 h 104"/>
                  <a:gd name="T4" fmla="*/ 20 w 1009"/>
                  <a:gd name="T5" fmla="*/ 104 h 104"/>
                  <a:gd name="T6" fmla="*/ 0 w 1009"/>
                  <a:gd name="T7" fmla="*/ 0 h 104"/>
                  <a:gd name="T8" fmla="*/ 1001 w 1009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9" h="104">
                    <a:moveTo>
                      <a:pt x="1001" y="0"/>
                    </a:moveTo>
                    <a:lnTo>
                      <a:pt x="1009" y="102"/>
                    </a:lnTo>
                    <a:lnTo>
                      <a:pt x="20" y="104"/>
                    </a:lnTo>
                    <a:lnTo>
                      <a:pt x="0" y="0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F55050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0FD25D20-2395-1335-AE02-FBB628B9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463" y="2930526"/>
                <a:ext cx="1816100" cy="565150"/>
              </a:xfrm>
              <a:custGeom>
                <a:avLst/>
                <a:gdLst>
                  <a:gd name="T0" fmla="*/ 1144 w 1144"/>
                  <a:gd name="T1" fmla="*/ 0 h 356"/>
                  <a:gd name="T2" fmla="*/ 1001 w 1144"/>
                  <a:gd name="T3" fmla="*/ 356 h 356"/>
                  <a:gd name="T4" fmla="*/ 0 w 1144"/>
                  <a:gd name="T5" fmla="*/ 356 h 356"/>
                  <a:gd name="T6" fmla="*/ 323 w 1144"/>
                  <a:gd name="T7" fmla="*/ 0 h 356"/>
                  <a:gd name="T8" fmla="*/ 1144 w 1144"/>
                  <a:gd name="T9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4" h="356">
                    <a:moveTo>
                      <a:pt x="1144" y="0"/>
                    </a:moveTo>
                    <a:lnTo>
                      <a:pt x="1001" y="356"/>
                    </a:lnTo>
                    <a:lnTo>
                      <a:pt x="0" y="356"/>
                    </a:lnTo>
                    <a:lnTo>
                      <a:pt x="323" y="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55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cxnSp>
          <p:nvCxnSpPr>
            <p:cNvPr id="40" name="Straight Arrow Connector 25">
              <a:extLst>
                <a:ext uri="{FF2B5EF4-FFF2-40B4-BE49-F238E27FC236}">
                  <a16:creationId xmlns:a16="http://schemas.microsoft.com/office/drawing/2014/main" id="{33723128-7044-5515-584A-5C1C0942F1AF}"/>
                </a:ext>
              </a:extLst>
            </p:cNvPr>
            <p:cNvCxnSpPr/>
            <p:nvPr/>
          </p:nvCxnSpPr>
          <p:spPr>
            <a:xfrm>
              <a:off x="3687106" y="2077184"/>
              <a:ext cx="0" cy="108539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tailEnd type="oval" w="lg" len="sm"/>
            </a:ln>
            <a:effectLst/>
          </p:spPr>
        </p:cxn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1116804D-3499-992F-F8F1-779BB9C24D01}"/>
                </a:ext>
              </a:extLst>
            </p:cNvPr>
            <p:cNvSpPr/>
            <p:nvPr/>
          </p:nvSpPr>
          <p:spPr>
            <a:xfrm>
              <a:off x="3336252" y="1404205"/>
              <a:ext cx="687003" cy="687003"/>
            </a:xfrm>
            <a:prstGeom prst="ellipse">
              <a:avLst/>
            </a:prstGeom>
            <a:solidFill>
              <a:srgbClr val="F55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tIns="0" b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inpin heiti" charset="-122"/>
                </a:rPr>
                <a:t>2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83D4963-3A3B-9500-2455-00959A23259B}"/>
              </a:ext>
            </a:extLst>
          </p:cNvPr>
          <p:cNvGrpSpPr/>
          <p:nvPr/>
        </p:nvGrpSpPr>
        <p:grpSpPr>
          <a:xfrm>
            <a:off x="8477515" y="1234978"/>
            <a:ext cx="2216690" cy="2304810"/>
            <a:chOff x="7511900" y="1404205"/>
            <a:chExt cx="2216690" cy="2304810"/>
          </a:xfrm>
        </p:grpSpPr>
        <p:grpSp>
          <p:nvGrpSpPr>
            <p:cNvPr id="46" name="Group 17">
              <a:extLst>
                <a:ext uri="{FF2B5EF4-FFF2-40B4-BE49-F238E27FC236}">
                  <a16:creationId xmlns:a16="http://schemas.microsoft.com/office/drawing/2014/main" id="{A7B6E610-FF51-2275-F382-732FB5EB8045}"/>
                </a:ext>
              </a:extLst>
            </p:cNvPr>
            <p:cNvGrpSpPr/>
            <p:nvPr/>
          </p:nvGrpSpPr>
          <p:grpSpPr>
            <a:xfrm>
              <a:off x="7511900" y="2836938"/>
              <a:ext cx="2216690" cy="872077"/>
              <a:chOff x="7267576" y="2933701"/>
              <a:chExt cx="1831975" cy="720725"/>
            </a:xfr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grpSpPr>
          <p:sp>
            <p:nvSpPr>
              <p:cNvPr id="49" name="Freeform 18">
                <a:extLst>
                  <a:ext uri="{FF2B5EF4-FFF2-40B4-BE49-F238E27FC236}">
                    <a16:creationId xmlns:a16="http://schemas.microsoft.com/office/drawing/2014/main" id="{86D323F9-4091-0175-A16D-B2ADA7650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3" y="3492501"/>
                <a:ext cx="1570038" cy="161925"/>
              </a:xfrm>
              <a:custGeom>
                <a:avLst/>
                <a:gdLst>
                  <a:gd name="T0" fmla="*/ 989 w 989"/>
                  <a:gd name="T1" fmla="*/ 0 h 102"/>
                  <a:gd name="T2" fmla="*/ 966 w 989"/>
                  <a:gd name="T3" fmla="*/ 102 h 102"/>
                  <a:gd name="T4" fmla="*/ 0 w 989"/>
                  <a:gd name="T5" fmla="*/ 102 h 102"/>
                  <a:gd name="T6" fmla="*/ 10 w 989"/>
                  <a:gd name="T7" fmla="*/ 0 h 102"/>
                  <a:gd name="T8" fmla="*/ 989 w 989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9" h="102">
                    <a:moveTo>
                      <a:pt x="989" y="0"/>
                    </a:moveTo>
                    <a:lnTo>
                      <a:pt x="966" y="102"/>
                    </a:lnTo>
                    <a:lnTo>
                      <a:pt x="0" y="102"/>
                    </a:lnTo>
                    <a:lnTo>
                      <a:pt x="10" y="0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FD666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0" name="Freeform 19">
                <a:extLst>
                  <a:ext uri="{FF2B5EF4-FFF2-40B4-BE49-F238E27FC236}">
                    <a16:creationId xmlns:a16="http://schemas.microsoft.com/office/drawing/2014/main" id="{AB943643-EF63-FFB7-4B40-328871848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7576" y="2933701"/>
                <a:ext cx="277813" cy="720725"/>
              </a:xfrm>
              <a:custGeom>
                <a:avLst/>
                <a:gdLst>
                  <a:gd name="T0" fmla="*/ 175 w 175"/>
                  <a:gd name="T1" fmla="*/ 352 h 454"/>
                  <a:gd name="T2" fmla="*/ 165 w 175"/>
                  <a:gd name="T3" fmla="*/ 454 h 454"/>
                  <a:gd name="T4" fmla="*/ 0 w 175"/>
                  <a:gd name="T5" fmla="*/ 87 h 454"/>
                  <a:gd name="T6" fmla="*/ 6 w 175"/>
                  <a:gd name="T7" fmla="*/ 0 h 454"/>
                  <a:gd name="T8" fmla="*/ 175 w 175"/>
                  <a:gd name="T9" fmla="*/ 35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454">
                    <a:moveTo>
                      <a:pt x="175" y="352"/>
                    </a:moveTo>
                    <a:lnTo>
                      <a:pt x="165" y="454"/>
                    </a:lnTo>
                    <a:lnTo>
                      <a:pt x="0" y="87"/>
                    </a:lnTo>
                    <a:lnTo>
                      <a:pt x="6" y="0"/>
                    </a:lnTo>
                    <a:lnTo>
                      <a:pt x="175" y="352"/>
                    </a:lnTo>
                    <a:close/>
                  </a:path>
                </a:pathLst>
              </a:custGeom>
              <a:solidFill>
                <a:srgbClr val="FD666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1" name="Freeform 20">
                <a:extLst>
                  <a:ext uri="{FF2B5EF4-FFF2-40B4-BE49-F238E27FC236}">
                    <a16:creationId xmlns:a16="http://schemas.microsoft.com/office/drawing/2014/main" id="{0E4A6662-FC9F-70DA-C337-B8669A446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7101" y="2933701"/>
                <a:ext cx="1822450" cy="558800"/>
              </a:xfrm>
              <a:custGeom>
                <a:avLst/>
                <a:gdLst>
                  <a:gd name="T0" fmla="*/ 804 w 1148"/>
                  <a:gd name="T1" fmla="*/ 0 h 352"/>
                  <a:gd name="T2" fmla="*/ 1148 w 1148"/>
                  <a:gd name="T3" fmla="*/ 352 h 352"/>
                  <a:gd name="T4" fmla="*/ 169 w 1148"/>
                  <a:gd name="T5" fmla="*/ 352 h 352"/>
                  <a:gd name="T6" fmla="*/ 0 w 1148"/>
                  <a:gd name="T7" fmla="*/ 0 h 352"/>
                  <a:gd name="T8" fmla="*/ 804 w 1148"/>
                  <a:gd name="T9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8" h="352">
                    <a:moveTo>
                      <a:pt x="804" y="0"/>
                    </a:moveTo>
                    <a:lnTo>
                      <a:pt x="1148" y="352"/>
                    </a:lnTo>
                    <a:lnTo>
                      <a:pt x="169" y="352"/>
                    </a:lnTo>
                    <a:lnTo>
                      <a:pt x="0" y="0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D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cxnSp>
          <p:nvCxnSpPr>
            <p:cNvPr id="47" name="Straight Arrow Connector 26">
              <a:extLst>
                <a:ext uri="{FF2B5EF4-FFF2-40B4-BE49-F238E27FC236}">
                  <a16:creationId xmlns:a16="http://schemas.microsoft.com/office/drawing/2014/main" id="{14B31D51-8B2D-03A8-4C95-3915E33DA27C}"/>
                </a:ext>
              </a:extLst>
            </p:cNvPr>
            <p:cNvCxnSpPr/>
            <p:nvPr/>
          </p:nvCxnSpPr>
          <p:spPr>
            <a:xfrm>
              <a:off x="8497231" y="2077184"/>
              <a:ext cx="0" cy="108539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tailEnd type="oval" w="lg" len="sm"/>
            </a:ln>
            <a:effectLst/>
          </p:spPr>
        </p:cxn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388F59B2-7E13-3FA9-D6DE-F305DE946A94}"/>
                </a:ext>
              </a:extLst>
            </p:cNvPr>
            <p:cNvSpPr/>
            <p:nvPr/>
          </p:nvSpPr>
          <p:spPr>
            <a:xfrm>
              <a:off x="8149953" y="1404205"/>
              <a:ext cx="687003" cy="687003"/>
            </a:xfrm>
            <a:prstGeom prst="ellipse">
              <a:avLst/>
            </a:prstGeom>
            <a:solidFill>
              <a:srgbClr val="FD6666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tIns="0" b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inpin heiti" charset="-122"/>
                </a:rPr>
                <a:t>3</a:t>
              </a:r>
            </a:p>
          </p:txBody>
        </p:sp>
      </p:grpSp>
      <p:sp>
        <p:nvSpPr>
          <p:cNvPr id="52" name="Rectangle 42">
            <a:extLst>
              <a:ext uri="{FF2B5EF4-FFF2-40B4-BE49-F238E27FC236}">
                <a16:creationId xmlns:a16="http://schemas.microsoft.com/office/drawing/2014/main" id="{8A65368B-D5C7-F731-B9C9-0FF9852078C4}"/>
              </a:ext>
            </a:extLst>
          </p:cNvPr>
          <p:cNvSpPr/>
          <p:nvPr/>
        </p:nvSpPr>
        <p:spPr>
          <a:xfrm>
            <a:off x="852935" y="4354811"/>
            <a:ext cx="2002560" cy="91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学习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SpringBoot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Vue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这些前后端框架，更加熟练应用这些框架进行开发。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37DD3ED9-8859-DA7B-A08C-BA425FCBC537}"/>
              </a:ext>
            </a:extLst>
          </p:cNvPr>
          <p:cNvSpPr txBox="1"/>
          <p:nvPr/>
        </p:nvSpPr>
        <p:spPr>
          <a:xfrm>
            <a:off x="1080451" y="3978951"/>
            <a:ext cx="1447512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  <a:cs typeface="+mn-ea"/>
                <a:sym typeface="Arial" panose="020B0604020202020204" pitchFamily="34" charset="0"/>
              </a:rPr>
              <a:t>学习前后端框架</a:t>
            </a: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A7BD2D9D-AEC8-CDE3-B835-799A25070897}"/>
              </a:ext>
            </a:extLst>
          </p:cNvPr>
          <p:cNvSpPr/>
          <p:nvPr/>
        </p:nvSpPr>
        <p:spPr>
          <a:xfrm>
            <a:off x="8841515" y="4492120"/>
            <a:ext cx="1852689" cy="595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不断积累开发经验，通过实战提高自身水平。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E4C6FF40-8686-DD23-C1D8-47CF374A68F3}"/>
              </a:ext>
            </a:extLst>
          </p:cNvPr>
          <p:cNvSpPr txBox="1"/>
          <p:nvPr/>
        </p:nvSpPr>
        <p:spPr>
          <a:xfrm>
            <a:off x="8838712" y="4107063"/>
            <a:ext cx="1654299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  <a:cs typeface="+mn-ea"/>
                <a:sym typeface="Arial" panose="020B0604020202020204" pitchFamily="34" charset="0"/>
              </a:rPr>
              <a:t>不断积累开发经验</a:t>
            </a:r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F31BBB23-1A42-FB04-71DB-EA067118E586}"/>
              </a:ext>
            </a:extLst>
          </p:cNvPr>
          <p:cNvSpPr/>
          <p:nvPr/>
        </p:nvSpPr>
        <p:spPr>
          <a:xfrm>
            <a:off x="4606734" y="4395778"/>
            <a:ext cx="2132677" cy="91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针对项目中常用到的一些中间件进行深入学习，熟悉其原理，掌握其应用。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78F96530-6FAC-FE3A-AB52-7FEE5CA804BA}"/>
              </a:ext>
            </a:extLst>
          </p:cNvPr>
          <p:cNvSpPr txBox="1"/>
          <p:nvPr/>
        </p:nvSpPr>
        <p:spPr>
          <a:xfrm>
            <a:off x="4774933" y="3978951"/>
            <a:ext cx="1861086" cy="256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  <a:cs typeface="+mn-ea"/>
                <a:sym typeface="Arial" panose="020B0604020202020204" pitchFamily="34" charset="0"/>
              </a:rPr>
              <a:t>深入学习中间件知识</a:t>
            </a:r>
          </a:p>
        </p:txBody>
      </p:sp>
      <p:sp>
        <p:nvSpPr>
          <p:cNvPr id="58" name="灯片编号占位符 1">
            <a:extLst>
              <a:ext uri="{FF2B5EF4-FFF2-40B4-BE49-F238E27FC236}">
                <a16:creationId xmlns:a16="http://schemas.microsoft.com/office/drawing/2014/main" id="{BC791269-BB93-E66F-8962-001E5AB850CE}"/>
              </a:ext>
            </a:extLst>
          </p:cNvPr>
          <p:cNvSpPr txBox="1">
            <a:spLocks/>
          </p:cNvSpPr>
          <p:nvPr/>
        </p:nvSpPr>
        <p:spPr>
          <a:xfrm>
            <a:off x="86042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78977849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9B3D38-D5B3-4D6B-A0EC-528519CE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436" b="43385"/>
          <a:stretch/>
        </p:blipFill>
        <p:spPr>
          <a:xfrm>
            <a:off x="0" y="921895"/>
            <a:ext cx="12192000" cy="15421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3125657-815F-4945-95C4-189C2B827400}"/>
              </a:ext>
            </a:extLst>
          </p:cNvPr>
          <p:cNvSpPr/>
          <p:nvPr/>
        </p:nvSpPr>
        <p:spPr>
          <a:xfrm>
            <a:off x="1351129" y="921895"/>
            <a:ext cx="3016155" cy="1542196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0B4643-9618-420A-B38E-2BFB3BA59FC8}"/>
              </a:ext>
            </a:extLst>
          </p:cNvPr>
          <p:cNvSpPr txBox="1"/>
          <p:nvPr/>
        </p:nvSpPr>
        <p:spPr>
          <a:xfrm>
            <a:off x="1684078" y="1429633"/>
            <a:ext cx="261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7DF3C0-D9CD-43EA-8528-D53628658EAB}"/>
              </a:ext>
            </a:extLst>
          </p:cNvPr>
          <p:cNvSpPr txBox="1"/>
          <p:nvPr/>
        </p:nvSpPr>
        <p:spPr>
          <a:xfrm>
            <a:off x="4720967" y="3581074"/>
            <a:ext cx="363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D3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96C6EE-D2B9-4855-AE2D-4BAF92FD68AB}"/>
              </a:ext>
            </a:extLst>
          </p:cNvPr>
          <p:cNvSpPr txBox="1"/>
          <p:nvPr/>
        </p:nvSpPr>
        <p:spPr>
          <a:xfrm>
            <a:off x="4720966" y="4274677"/>
            <a:ext cx="363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D3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自我鉴定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208C6-87D3-448A-9212-6F7943EAF74E}"/>
              </a:ext>
            </a:extLst>
          </p:cNvPr>
          <p:cNvSpPr txBox="1"/>
          <p:nvPr/>
        </p:nvSpPr>
        <p:spPr>
          <a:xfrm>
            <a:off x="4720966" y="4933999"/>
            <a:ext cx="363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D3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DA15C9-8B56-4972-A51E-B6CD47F06ADD}"/>
              </a:ext>
            </a:extLst>
          </p:cNvPr>
          <p:cNvSpPr txBox="1"/>
          <p:nvPr/>
        </p:nvSpPr>
        <p:spPr>
          <a:xfrm>
            <a:off x="4720968" y="5593322"/>
            <a:ext cx="363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D3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展望与规划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62145E-75C4-4E52-9BB7-45D7454984E8}"/>
              </a:ext>
            </a:extLst>
          </p:cNvPr>
          <p:cNvSpPr txBox="1"/>
          <p:nvPr/>
        </p:nvSpPr>
        <p:spPr>
          <a:xfrm>
            <a:off x="4720966" y="2956032"/>
            <a:ext cx="363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D3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</a:p>
        </p:txBody>
      </p:sp>
    </p:spTree>
    <p:extLst>
      <p:ext uri="{BB962C8B-B14F-4D97-AF65-F5344CB8AC3E}">
        <p14:creationId xmlns:p14="http://schemas.microsoft.com/office/powerpoint/2010/main" val="4021665993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24717" y="4268337"/>
            <a:ext cx="4367284" cy="1514902"/>
          </a:xfrm>
          <a:prstGeom prst="rect">
            <a:avLst/>
          </a:prstGeom>
          <a:solidFill>
            <a:srgbClr val="D32F2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268337"/>
            <a:ext cx="7824716" cy="151490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33900" y="4669999"/>
            <a:ext cx="39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161045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375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姓名、籍贯、教育经历、工作经历、专长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39D71C-AE3B-4B95-9134-235C76F4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1 / 17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FD11C-CDBC-382B-9E4A-775B225ACDA0}"/>
              </a:ext>
            </a:extLst>
          </p:cNvPr>
          <p:cNvSpPr txBox="1"/>
          <p:nvPr/>
        </p:nvSpPr>
        <p:spPr>
          <a:xfrm>
            <a:off x="5913160" y="1399572"/>
            <a:ext cx="187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赵焓超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E2C08C-C253-47DD-40BF-493C4854E35D}"/>
              </a:ext>
            </a:extLst>
          </p:cNvPr>
          <p:cNvSpPr txBox="1"/>
          <p:nvPr/>
        </p:nvSpPr>
        <p:spPr>
          <a:xfrm>
            <a:off x="5913160" y="2859263"/>
            <a:ext cx="375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信息系统本部</a:t>
            </a:r>
            <a:r>
              <a:rPr lang="en-US" altLang="zh-CN" dirty="0"/>
              <a:t>/</a:t>
            </a:r>
            <a:r>
              <a:rPr lang="zh-CN" altLang="en-US" dirty="0"/>
              <a:t>流程</a:t>
            </a:r>
            <a:r>
              <a:rPr lang="en-US" altLang="zh-CN" dirty="0"/>
              <a:t>IT</a:t>
            </a:r>
            <a:r>
              <a:rPr lang="zh-CN" altLang="en-US" dirty="0"/>
              <a:t>部</a:t>
            </a:r>
            <a:r>
              <a:rPr lang="en-US" altLang="zh-CN" dirty="0"/>
              <a:t>/ERP&amp;PLM</a:t>
            </a:r>
            <a:r>
              <a:rPr lang="zh-CN" altLang="en-US" dirty="0"/>
              <a:t>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EEC538-E4E1-9793-EAB0-30F6CF3FBCB6}"/>
              </a:ext>
            </a:extLst>
          </p:cNvPr>
          <p:cNvSpPr txBox="1"/>
          <p:nvPr/>
        </p:nvSpPr>
        <p:spPr>
          <a:xfrm>
            <a:off x="5941291" y="348008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家乡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72BB20-40C5-3B12-3367-C5D27B99235B}"/>
              </a:ext>
            </a:extLst>
          </p:cNvPr>
          <p:cNvSpPr txBox="1"/>
          <p:nvPr/>
        </p:nvSpPr>
        <p:spPr>
          <a:xfrm>
            <a:off x="5913160" y="2267917"/>
            <a:ext cx="1877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73BEC1-1BA1-51A7-5924-0D2812D00284}"/>
              </a:ext>
            </a:extLst>
          </p:cNvPr>
          <p:cNvSpPr txBox="1"/>
          <p:nvPr/>
        </p:nvSpPr>
        <p:spPr>
          <a:xfrm>
            <a:off x="5913160" y="40419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河北省定州市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E82B5B-3476-2F72-9C69-B4645E334897}"/>
              </a:ext>
            </a:extLst>
          </p:cNvPr>
          <p:cNvSpPr txBox="1"/>
          <p:nvPr/>
        </p:nvSpPr>
        <p:spPr>
          <a:xfrm>
            <a:off x="5913160" y="5224647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本科 ：大连理工大学</a:t>
            </a:r>
            <a:r>
              <a:rPr lang="en-US" altLang="zh-CN" dirty="0"/>
              <a:t>  </a:t>
            </a:r>
            <a:r>
              <a:rPr lang="zh-CN" altLang="en-US" dirty="0"/>
              <a:t>软件学院  软件工程专业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73C713-D92B-0A25-BB19-77EDE0FCC812}"/>
              </a:ext>
            </a:extLst>
          </p:cNvPr>
          <p:cNvSpPr txBox="1"/>
          <p:nvPr/>
        </p:nvSpPr>
        <p:spPr>
          <a:xfrm>
            <a:off x="5913160" y="4633301"/>
            <a:ext cx="1877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73A1349-3F75-8777-061C-98A1F2746B0D}"/>
              </a:ext>
            </a:extLst>
          </p:cNvPr>
          <p:cNvGrpSpPr/>
          <p:nvPr/>
        </p:nvGrpSpPr>
        <p:grpSpPr>
          <a:xfrm>
            <a:off x="1045582" y="1163825"/>
            <a:ext cx="3628571" cy="4604321"/>
            <a:chOff x="979691" y="1536700"/>
            <a:chExt cx="3817566" cy="484413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EDB9C9D-9388-9788-C669-367F1C8E8AFA}"/>
                </a:ext>
              </a:extLst>
            </p:cNvPr>
            <p:cNvSpPr/>
            <p:nvPr/>
          </p:nvSpPr>
          <p:spPr>
            <a:xfrm>
              <a:off x="979691" y="1719938"/>
              <a:ext cx="3628571" cy="4660900"/>
            </a:xfrm>
            <a:prstGeom prst="rect">
              <a:avLst/>
            </a:prstGeom>
            <a:solidFill>
              <a:srgbClr val="91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pic>
          <p:nvPicPr>
            <p:cNvPr id="16" name="图片 15" descr="图片包含 桌子, 室内, 笔记本, 咖啡&#10;&#10;描述已自动生成">
              <a:extLst>
                <a:ext uri="{FF2B5EF4-FFF2-40B4-BE49-F238E27FC236}">
                  <a16:creationId xmlns:a16="http://schemas.microsoft.com/office/drawing/2014/main" id="{C7051B0B-BD12-1A04-BB0A-DCBAE486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52" t="4331" r="5673" b="3619"/>
            <a:stretch>
              <a:fillRect/>
            </a:stretch>
          </p:blipFill>
          <p:spPr>
            <a:xfrm flipH="1">
              <a:off x="1168686" y="1536700"/>
              <a:ext cx="3628571" cy="4660900"/>
            </a:xfrm>
            <a:custGeom>
              <a:avLst/>
              <a:gdLst>
                <a:gd name="connsiteX0" fmla="*/ 3628571 w 3628571"/>
                <a:gd name="connsiteY0" fmla="*/ 0 h 4660900"/>
                <a:gd name="connsiteX1" fmla="*/ 0 w 3628571"/>
                <a:gd name="connsiteY1" fmla="*/ 0 h 4660900"/>
                <a:gd name="connsiteX2" fmla="*/ 0 w 3628571"/>
                <a:gd name="connsiteY2" fmla="*/ 4660900 h 4660900"/>
                <a:gd name="connsiteX3" fmla="*/ 3628571 w 3628571"/>
                <a:gd name="connsiteY3" fmla="*/ 4660900 h 46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8571" h="4660900">
                  <a:moveTo>
                    <a:pt x="3628571" y="0"/>
                  </a:moveTo>
                  <a:lnTo>
                    <a:pt x="0" y="0"/>
                  </a:lnTo>
                  <a:lnTo>
                    <a:pt x="0" y="4660900"/>
                  </a:lnTo>
                  <a:lnTo>
                    <a:pt x="3628571" y="4660900"/>
                  </a:lnTo>
                  <a:close/>
                </a:path>
              </a:pathLst>
            </a:cu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915529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具体业务方向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工作岗位及职责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2.1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39D71C-AE3B-4B95-9134-235C76F4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2 / 17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C71BB0-B7E4-80D1-7015-59BD5C45CC72}"/>
              </a:ext>
            </a:extLst>
          </p:cNvPr>
          <p:cNvGrpSpPr/>
          <p:nvPr/>
        </p:nvGrpSpPr>
        <p:grpSpPr>
          <a:xfrm>
            <a:off x="760095" y="1454534"/>
            <a:ext cx="10671810" cy="3004820"/>
            <a:chOff x="1224" y="2750"/>
            <a:chExt cx="16806" cy="4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E01A84B-C3AF-D6CD-D532-5A7C4C976D85}"/>
                </a:ext>
              </a:extLst>
            </p:cNvPr>
            <p:cNvGrpSpPr/>
            <p:nvPr/>
          </p:nvGrpSpPr>
          <p:grpSpPr>
            <a:xfrm>
              <a:off x="2836" y="6420"/>
              <a:ext cx="13447" cy="1063"/>
              <a:chOff x="1416050" y="2974975"/>
              <a:chExt cx="6107113" cy="482600"/>
            </a:xfrm>
          </p:grpSpPr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A7418FBF-D2CA-B96E-3EE3-1237B1722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6050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D1C010FB-EF0E-3693-8D14-98F39613A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1075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17299A45-09F7-4829-7F00-E539DF721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9425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CC344447-6FF0-B9A5-7979-30104BE82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3163" y="2974975"/>
                <a:ext cx="0" cy="482600"/>
              </a:xfrm>
              <a:prstGeom prst="line">
                <a:avLst/>
              </a:prstGeom>
              <a:noFill/>
              <a:ln w="6350">
                <a:solidFill>
                  <a:srgbClr val="ED5858"/>
                </a:solidFill>
                <a:rou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CBF21BD-DE9F-4376-1B20-C78302411E18}"/>
                </a:ext>
              </a:extLst>
            </p:cNvPr>
            <p:cNvGrpSpPr/>
            <p:nvPr/>
          </p:nvGrpSpPr>
          <p:grpSpPr>
            <a:xfrm>
              <a:off x="1224" y="2750"/>
              <a:ext cx="16806" cy="3928"/>
              <a:chOff x="1224" y="3198"/>
              <a:chExt cx="16806" cy="3928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46E12997-B559-D2A9-8756-7DC59C032E07}"/>
                  </a:ext>
                </a:extLst>
              </p:cNvPr>
              <p:cNvSpPr/>
              <p:nvPr/>
            </p:nvSpPr>
            <p:spPr bwMode="auto">
              <a:xfrm>
                <a:off x="1224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AA6C27E-2192-32E3-9D98-EA9876862B1F}"/>
                  </a:ext>
                </a:extLst>
              </p:cNvPr>
              <p:cNvSpPr/>
              <p:nvPr/>
            </p:nvSpPr>
            <p:spPr bwMode="auto">
              <a:xfrm>
                <a:off x="5859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D4D3E980-12AB-7E10-6A30-99D3B6EE184D}"/>
                  </a:ext>
                </a:extLst>
              </p:cNvPr>
              <p:cNvSpPr/>
              <p:nvPr/>
            </p:nvSpPr>
            <p:spPr bwMode="auto">
              <a:xfrm>
                <a:off x="10348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FAF2F604-A95A-A953-0E20-790811A0055C}"/>
                  </a:ext>
                </a:extLst>
              </p:cNvPr>
              <p:cNvSpPr/>
              <p:nvPr/>
            </p:nvSpPr>
            <p:spPr bwMode="auto">
              <a:xfrm>
                <a:off x="14668" y="3198"/>
                <a:ext cx="3363" cy="3929"/>
              </a:xfrm>
              <a:custGeom>
                <a:avLst/>
                <a:gdLst>
                  <a:gd name="T0" fmla="*/ 526 w 586"/>
                  <a:gd name="T1" fmla="*/ 0 h 685"/>
                  <a:gd name="T2" fmla="*/ 467 w 586"/>
                  <a:gd name="T3" fmla="*/ 119 h 685"/>
                  <a:gd name="T4" fmla="*/ 490 w 586"/>
                  <a:gd name="T5" fmla="*/ 119 h 685"/>
                  <a:gd name="T6" fmla="*/ 490 w 586"/>
                  <a:gd name="T7" fmla="*/ 403 h 685"/>
                  <a:gd name="T8" fmla="*/ 281 w 586"/>
                  <a:gd name="T9" fmla="*/ 613 h 685"/>
                  <a:gd name="T10" fmla="*/ 72 w 586"/>
                  <a:gd name="T11" fmla="*/ 403 h 685"/>
                  <a:gd name="T12" fmla="*/ 0 w 586"/>
                  <a:gd name="T13" fmla="*/ 403 h 685"/>
                  <a:gd name="T14" fmla="*/ 281 w 586"/>
                  <a:gd name="T15" fmla="*/ 685 h 685"/>
                  <a:gd name="T16" fmla="*/ 562 w 586"/>
                  <a:gd name="T17" fmla="*/ 403 h 685"/>
                  <a:gd name="T18" fmla="*/ 562 w 586"/>
                  <a:gd name="T19" fmla="*/ 119 h 685"/>
                  <a:gd name="T20" fmla="*/ 586 w 586"/>
                  <a:gd name="T21" fmla="*/ 119 h 685"/>
                  <a:gd name="T22" fmla="*/ 526 w 586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6" h="685">
                    <a:moveTo>
                      <a:pt x="526" y="0"/>
                    </a:moveTo>
                    <a:cubicBezTo>
                      <a:pt x="467" y="119"/>
                      <a:pt x="467" y="119"/>
                      <a:pt x="467" y="119"/>
                    </a:cubicBezTo>
                    <a:cubicBezTo>
                      <a:pt x="490" y="119"/>
                      <a:pt x="490" y="119"/>
                      <a:pt x="490" y="119"/>
                    </a:cubicBezTo>
                    <a:cubicBezTo>
                      <a:pt x="490" y="403"/>
                      <a:pt x="490" y="403"/>
                      <a:pt x="490" y="403"/>
                    </a:cubicBezTo>
                    <a:cubicBezTo>
                      <a:pt x="490" y="519"/>
                      <a:pt x="397" y="613"/>
                      <a:pt x="281" y="613"/>
                    </a:cubicBezTo>
                    <a:cubicBezTo>
                      <a:pt x="165" y="613"/>
                      <a:pt x="72" y="519"/>
                      <a:pt x="72" y="403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559"/>
                      <a:pt x="126" y="685"/>
                      <a:pt x="281" y="685"/>
                    </a:cubicBezTo>
                    <a:cubicBezTo>
                      <a:pt x="436" y="685"/>
                      <a:pt x="562" y="559"/>
                      <a:pt x="562" y="403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86" y="119"/>
                      <a:pt x="586" y="119"/>
                      <a:pt x="586" y="119"/>
                    </a:cubicBez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88EF63-C9A0-F500-24B5-C8B32E1CD9C1}"/>
                </a:ext>
              </a:extLst>
            </p:cNvPr>
            <p:cNvGrpSpPr/>
            <p:nvPr/>
          </p:nvGrpSpPr>
          <p:grpSpPr>
            <a:xfrm>
              <a:off x="1808" y="4040"/>
              <a:ext cx="15499" cy="2048"/>
              <a:chOff x="1808" y="4488"/>
              <a:chExt cx="15499" cy="2048"/>
            </a:xfrm>
          </p:grpSpPr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B6A4D81F-D06C-B0B3-FD9E-82D9454C3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5" y="4488"/>
                <a:ext cx="2052" cy="2048"/>
              </a:xfrm>
              <a:prstGeom prst="ellipse">
                <a:avLst/>
              </a:prstGeom>
              <a:noFill/>
              <a:ln w="9525">
                <a:solidFill>
                  <a:srgbClr val="ED5858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920AFC1A-72DE-23D1-4B1E-5ADA18C8D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4488"/>
                <a:ext cx="2055" cy="2048"/>
              </a:xfrm>
              <a:prstGeom prst="ellipse">
                <a:avLst/>
              </a:pr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DABB6C-D8AA-06BE-94AE-9B20DA5CF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0" y="4488"/>
                <a:ext cx="2055" cy="2048"/>
              </a:xfrm>
              <a:prstGeom prst="ellipse">
                <a:avLst/>
              </a:prstGeom>
              <a:solidFill>
                <a:srgbClr val="ED585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5" name="Oval 10">
                <a:extLst>
                  <a:ext uri="{FF2B5EF4-FFF2-40B4-BE49-F238E27FC236}">
                    <a16:creationId xmlns:a16="http://schemas.microsoft.com/office/drawing/2014/main" id="{3D34FEFB-53D9-FC2D-AF96-57301E47B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" y="4488"/>
                <a:ext cx="2055" cy="2048"/>
              </a:xfrm>
              <a:prstGeom prst="ellipse">
                <a:avLst/>
              </a:prstGeom>
              <a:noFill/>
              <a:ln w="9525">
                <a:solidFill>
                  <a:srgbClr val="ED5858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汉仪中简黑简" panose="00020600040101010101" charset="-122"/>
                  <a:ea typeface="汉仪中简黑简" panose="00020600040101010101" charset="-122"/>
                </a:endParaRPr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8B4E09A-8B7E-C27C-B2E6-E46B16A9A9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54" y="5161"/>
                <a:ext cx="811" cy="731"/>
              </a:xfrm>
              <a:custGeom>
                <a:avLst/>
                <a:gdLst>
                  <a:gd name="T0" fmla="*/ 83 w 123"/>
                  <a:gd name="T1" fmla="*/ 35 h 107"/>
                  <a:gd name="T2" fmla="*/ 41 w 123"/>
                  <a:gd name="T3" fmla="*/ 50 h 107"/>
                  <a:gd name="T4" fmla="*/ 33 w 123"/>
                  <a:gd name="T5" fmla="*/ 50 h 107"/>
                  <a:gd name="T6" fmla="*/ 49 w 123"/>
                  <a:gd name="T7" fmla="*/ 73 h 107"/>
                  <a:gd name="T8" fmla="*/ 52 w 123"/>
                  <a:gd name="T9" fmla="*/ 75 h 107"/>
                  <a:gd name="T10" fmla="*/ 55 w 123"/>
                  <a:gd name="T11" fmla="*/ 76 h 107"/>
                  <a:gd name="T12" fmla="*/ 59 w 123"/>
                  <a:gd name="T13" fmla="*/ 74 h 107"/>
                  <a:gd name="T14" fmla="*/ 91 w 123"/>
                  <a:gd name="T15" fmla="*/ 43 h 107"/>
                  <a:gd name="T16" fmla="*/ 87 w 123"/>
                  <a:gd name="T17" fmla="*/ 33 h 107"/>
                  <a:gd name="T18" fmla="*/ 7 w 123"/>
                  <a:gd name="T19" fmla="*/ 94 h 107"/>
                  <a:gd name="T20" fmla="*/ 17 w 123"/>
                  <a:gd name="T21" fmla="*/ 101 h 107"/>
                  <a:gd name="T22" fmla="*/ 106 w 123"/>
                  <a:gd name="T23" fmla="*/ 101 h 107"/>
                  <a:gd name="T24" fmla="*/ 116 w 123"/>
                  <a:gd name="T25" fmla="*/ 94 h 107"/>
                  <a:gd name="T26" fmla="*/ 106 w 123"/>
                  <a:gd name="T27" fmla="*/ 101 h 107"/>
                  <a:gd name="T28" fmla="*/ 7 w 123"/>
                  <a:gd name="T29" fmla="*/ 77 h 107"/>
                  <a:gd name="T30" fmla="*/ 17 w 123"/>
                  <a:gd name="T31" fmla="*/ 84 h 107"/>
                  <a:gd name="T32" fmla="*/ 106 w 123"/>
                  <a:gd name="T33" fmla="*/ 84 h 107"/>
                  <a:gd name="T34" fmla="*/ 116 w 123"/>
                  <a:gd name="T35" fmla="*/ 77 h 107"/>
                  <a:gd name="T36" fmla="*/ 106 w 123"/>
                  <a:gd name="T37" fmla="*/ 84 h 107"/>
                  <a:gd name="T38" fmla="*/ 7 w 123"/>
                  <a:gd name="T39" fmla="*/ 59 h 107"/>
                  <a:gd name="T40" fmla="*/ 17 w 123"/>
                  <a:gd name="T41" fmla="*/ 67 h 107"/>
                  <a:gd name="T42" fmla="*/ 106 w 123"/>
                  <a:gd name="T43" fmla="*/ 67 h 107"/>
                  <a:gd name="T44" fmla="*/ 116 w 123"/>
                  <a:gd name="T45" fmla="*/ 59 h 107"/>
                  <a:gd name="T46" fmla="*/ 106 w 123"/>
                  <a:gd name="T47" fmla="*/ 67 h 107"/>
                  <a:gd name="T48" fmla="*/ 7 w 123"/>
                  <a:gd name="T49" fmla="*/ 42 h 107"/>
                  <a:gd name="T50" fmla="*/ 17 w 123"/>
                  <a:gd name="T51" fmla="*/ 50 h 107"/>
                  <a:gd name="T52" fmla="*/ 106 w 123"/>
                  <a:gd name="T53" fmla="*/ 50 h 107"/>
                  <a:gd name="T54" fmla="*/ 116 w 123"/>
                  <a:gd name="T55" fmla="*/ 42 h 107"/>
                  <a:gd name="T56" fmla="*/ 106 w 123"/>
                  <a:gd name="T57" fmla="*/ 50 h 107"/>
                  <a:gd name="T58" fmla="*/ 7 w 123"/>
                  <a:gd name="T59" fmla="*/ 25 h 107"/>
                  <a:gd name="T60" fmla="*/ 17 w 123"/>
                  <a:gd name="T61" fmla="*/ 32 h 107"/>
                  <a:gd name="T62" fmla="*/ 106 w 123"/>
                  <a:gd name="T63" fmla="*/ 32 h 107"/>
                  <a:gd name="T64" fmla="*/ 116 w 123"/>
                  <a:gd name="T65" fmla="*/ 25 h 107"/>
                  <a:gd name="T66" fmla="*/ 106 w 123"/>
                  <a:gd name="T67" fmla="*/ 32 h 107"/>
                  <a:gd name="T68" fmla="*/ 24 w 123"/>
                  <a:gd name="T69" fmla="*/ 78 h 107"/>
                  <a:gd name="T70" fmla="*/ 29 w 123"/>
                  <a:gd name="T71" fmla="*/ 23 h 107"/>
                  <a:gd name="T72" fmla="*/ 98 w 123"/>
                  <a:gd name="T73" fmla="*/ 28 h 107"/>
                  <a:gd name="T74" fmla="*/ 93 w 123"/>
                  <a:gd name="T75" fmla="*/ 83 h 107"/>
                  <a:gd name="T76" fmla="*/ 7 w 123"/>
                  <a:gd name="T77" fmla="*/ 15 h 107"/>
                  <a:gd name="T78" fmla="*/ 17 w 123"/>
                  <a:gd name="T79" fmla="*/ 8 h 107"/>
                  <a:gd name="T80" fmla="*/ 7 w 123"/>
                  <a:gd name="T81" fmla="*/ 15 h 107"/>
                  <a:gd name="T82" fmla="*/ 106 w 123"/>
                  <a:gd name="T83" fmla="*/ 8 h 107"/>
                  <a:gd name="T84" fmla="*/ 116 w 123"/>
                  <a:gd name="T85" fmla="*/ 15 h 107"/>
                  <a:gd name="T86" fmla="*/ 122 w 123"/>
                  <a:gd name="T87" fmla="*/ 0 h 107"/>
                  <a:gd name="T88" fmla="*/ 98 w 123"/>
                  <a:gd name="T89" fmla="*/ 1 h 107"/>
                  <a:gd name="T90" fmla="*/ 93 w 123"/>
                  <a:gd name="T91" fmla="*/ 14 h 107"/>
                  <a:gd name="T92" fmla="*/ 24 w 123"/>
                  <a:gd name="T93" fmla="*/ 9 h 107"/>
                  <a:gd name="T94" fmla="*/ 23 w 123"/>
                  <a:gd name="T95" fmla="*/ 0 h 107"/>
                  <a:gd name="T96" fmla="*/ 0 w 123"/>
                  <a:gd name="T97" fmla="*/ 1 h 107"/>
                  <a:gd name="T98" fmla="*/ 1 w 123"/>
                  <a:gd name="T99" fmla="*/ 107 h 107"/>
                  <a:gd name="T100" fmla="*/ 24 w 123"/>
                  <a:gd name="T101" fmla="*/ 105 h 107"/>
                  <a:gd name="T102" fmla="*/ 29 w 123"/>
                  <a:gd name="T103" fmla="*/ 92 h 107"/>
                  <a:gd name="T104" fmla="*/ 98 w 123"/>
                  <a:gd name="T105" fmla="*/ 97 h 107"/>
                  <a:gd name="T106" fmla="*/ 99 w 123"/>
                  <a:gd name="T107" fmla="*/ 107 h 107"/>
                  <a:gd name="T108" fmla="*/ 123 w 123"/>
                  <a:gd name="T109" fmla="*/ 105 h 107"/>
                  <a:gd name="T110" fmla="*/ 122 w 123"/>
                  <a:gd name="T1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" h="107">
                    <a:moveTo>
                      <a:pt x="87" y="33"/>
                    </a:moveTo>
                    <a:cubicBezTo>
                      <a:pt x="86" y="33"/>
                      <a:pt x="84" y="34"/>
                      <a:pt x="83" y="35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38" y="48"/>
                      <a:pt x="37" y="48"/>
                    </a:cubicBezTo>
                    <a:cubicBezTo>
                      <a:pt x="36" y="48"/>
                      <a:pt x="34" y="49"/>
                      <a:pt x="33" y="50"/>
                    </a:cubicBezTo>
                    <a:cubicBezTo>
                      <a:pt x="31" y="52"/>
                      <a:pt x="31" y="56"/>
                      <a:pt x="33" y="58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3"/>
                      <a:pt x="50" y="74"/>
                      <a:pt x="50" y="74"/>
                    </a:cubicBezTo>
                    <a:cubicBezTo>
                      <a:pt x="51" y="75"/>
                      <a:pt x="51" y="75"/>
                      <a:pt x="52" y="75"/>
                    </a:cubicBezTo>
                    <a:cubicBezTo>
                      <a:pt x="53" y="76"/>
                      <a:pt x="54" y="76"/>
                      <a:pt x="55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7" y="75"/>
                      <a:pt x="57" y="75"/>
                    </a:cubicBezTo>
                    <a:cubicBezTo>
                      <a:pt x="58" y="75"/>
                      <a:pt x="59" y="74"/>
                      <a:pt x="59" y="74"/>
                    </a:cubicBezTo>
                    <a:cubicBezTo>
                      <a:pt x="60" y="74"/>
                      <a:pt x="60" y="73"/>
                      <a:pt x="60" y="7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3" y="41"/>
                      <a:pt x="93" y="38"/>
                      <a:pt x="91" y="35"/>
                    </a:cubicBezTo>
                    <a:cubicBezTo>
                      <a:pt x="90" y="34"/>
                      <a:pt x="89" y="33"/>
                      <a:pt x="87" y="33"/>
                    </a:cubicBezTo>
                    <a:moveTo>
                      <a:pt x="7" y="101"/>
                    </a:moveTo>
                    <a:cubicBezTo>
                      <a:pt x="7" y="94"/>
                      <a:pt x="7" y="94"/>
                      <a:pt x="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7" y="101"/>
                      <a:pt x="7" y="101"/>
                      <a:pt x="7" y="101"/>
                    </a:cubicBezTo>
                    <a:moveTo>
                      <a:pt x="106" y="101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16" y="94"/>
                      <a:pt x="116" y="94"/>
                      <a:pt x="116" y="9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06" y="101"/>
                      <a:pt x="106" y="101"/>
                      <a:pt x="106" y="101"/>
                    </a:cubicBezTo>
                    <a:moveTo>
                      <a:pt x="7" y="84"/>
                    </a:moveTo>
                    <a:cubicBezTo>
                      <a:pt x="7" y="77"/>
                      <a:pt x="7" y="77"/>
                      <a:pt x="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7" y="84"/>
                      <a:pt x="7" y="84"/>
                      <a:pt x="7" y="84"/>
                    </a:cubicBezTo>
                    <a:moveTo>
                      <a:pt x="106" y="84"/>
                    </a:moveTo>
                    <a:cubicBezTo>
                      <a:pt x="106" y="77"/>
                      <a:pt x="106" y="77"/>
                      <a:pt x="106" y="77"/>
                    </a:cubicBezTo>
                    <a:cubicBezTo>
                      <a:pt x="116" y="77"/>
                      <a:pt x="116" y="77"/>
                      <a:pt x="116" y="77"/>
                    </a:cubicBezTo>
                    <a:cubicBezTo>
                      <a:pt x="116" y="84"/>
                      <a:pt x="116" y="84"/>
                      <a:pt x="116" y="84"/>
                    </a:cubicBezTo>
                    <a:cubicBezTo>
                      <a:pt x="106" y="84"/>
                      <a:pt x="106" y="84"/>
                      <a:pt x="106" y="84"/>
                    </a:cubicBezTo>
                    <a:moveTo>
                      <a:pt x="7" y="67"/>
                    </a:moveTo>
                    <a:cubicBezTo>
                      <a:pt x="7" y="59"/>
                      <a:pt x="7" y="59"/>
                      <a:pt x="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7" y="67"/>
                      <a:pt x="7" y="67"/>
                      <a:pt x="7" y="67"/>
                    </a:cubicBezTo>
                    <a:moveTo>
                      <a:pt x="106" y="67"/>
                    </a:moveTo>
                    <a:cubicBezTo>
                      <a:pt x="106" y="59"/>
                      <a:pt x="106" y="59"/>
                      <a:pt x="106" y="59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6" y="67"/>
                      <a:pt x="116" y="67"/>
                      <a:pt x="116" y="67"/>
                    </a:cubicBezTo>
                    <a:cubicBezTo>
                      <a:pt x="106" y="67"/>
                      <a:pt x="106" y="67"/>
                      <a:pt x="106" y="67"/>
                    </a:cubicBezTo>
                    <a:moveTo>
                      <a:pt x="7" y="50"/>
                    </a:moveTo>
                    <a:cubicBezTo>
                      <a:pt x="7" y="42"/>
                      <a:pt x="7" y="42"/>
                      <a:pt x="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7" y="50"/>
                      <a:pt x="7" y="50"/>
                      <a:pt x="7" y="50"/>
                    </a:cubicBezTo>
                    <a:moveTo>
                      <a:pt x="106" y="50"/>
                    </a:moveTo>
                    <a:cubicBezTo>
                      <a:pt x="106" y="42"/>
                      <a:pt x="106" y="42"/>
                      <a:pt x="106" y="42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06" y="50"/>
                      <a:pt x="106" y="50"/>
                      <a:pt x="106" y="50"/>
                    </a:cubicBezTo>
                    <a:moveTo>
                      <a:pt x="7" y="32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7" y="32"/>
                      <a:pt x="7" y="32"/>
                      <a:pt x="7" y="32"/>
                    </a:cubicBezTo>
                    <a:moveTo>
                      <a:pt x="106" y="32"/>
                    </a:moveTo>
                    <a:cubicBezTo>
                      <a:pt x="106" y="25"/>
                      <a:pt x="106" y="25"/>
                      <a:pt x="106" y="25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06" y="32"/>
                      <a:pt x="106" y="32"/>
                      <a:pt x="106" y="32"/>
                    </a:cubicBezTo>
                    <a:moveTo>
                      <a:pt x="29" y="83"/>
                    </a:moveTo>
                    <a:cubicBezTo>
                      <a:pt x="27" y="83"/>
                      <a:pt x="24" y="81"/>
                      <a:pt x="24" y="7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5"/>
                      <a:pt x="27" y="23"/>
                      <a:pt x="29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6" y="23"/>
                      <a:pt x="98" y="25"/>
                      <a:pt x="98" y="28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8" y="81"/>
                      <a:pt x="96" y="83"/>
                      <a:pt x="93" y="83"/>
                    </a:cubicBezTo>
                    <a:cubicBezTo>
                      <a:pt x="29" y="83"/>
                      <a:pt x="29" y="83"/>
                      <a:pt x="29" y="83"/>
                    </a:cubicBezTo>
                    <a:moveTo>
                      <a:pt x="7" y="1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7" y="15"/>
                      <a:pt x="7" y="15"/>
                      <a:pt x="7" y="15"/>
                    </a:cubicBezTo>
                    <a:moveTo>
                      <a:pt x="106" y="15"/>
                    </a:moveTo>
                    <a:cubicBezTo>
                      <a:pt x="106" y="8"/>
                      <a:pt x="106" y="8"/>
                      <a:pt x="10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6" y="15"/>
                      <a:pt x="106" y="15"/>
                      <a:pt x="106" y="15"/>
                    </a:cubicBezTo>
                    <a:moveTo>
                      <a:pt x="122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8" y="1"/>
                      <a:pt x="98" y="1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11"/>
                      <a:pt x="96" y="14"/>
                      <a:pt x="93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7" y="14"/>
                      <a:pt x="24" y="11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0"/>
                      <a:pt x="2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1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6"/>
                      <a:pt x="24" y="105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5"/>
                      <a:pt x="27" y="92"/>
                      <a:pt x="29" y="92"/>
                    </a:cubicBezTo>
                    <a:cubicBezTo>
                      <a:pt x="93" y="92"/>
                      <a:pt x="93" y="92"/>
                      <a:pt x="93" y="92"/>
                    </a:cubicBezTo>
                    <a:cubicBezTo>
                      <a:pt x="96" y="92"/>
                      <a:pt x="98" y="95"/>
                      <a:pt x="98" y="97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8" y="106"/>
                      <a:pt x="99" y="107"/>
                      <a:pt x="99" y="107"/>
                    </a:cubicBezTo>
                    <a:cubicBezTo>
                      <a:pt x="122" y="107"/>
                      <a:pt x="122" y="107"/>
                      <a:pt x="122" y="107"/>
                    </a:cubicBezTo>
                    <a:cubicBezTo>
                      <a:pt x="123" y="107"/>
                      <a:pt x="123" y="106"/>
                      <a:pt x="123" y="105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3" y="1"/>
                      <a:pt x="123" y="0"/>
                      <a:pt x="12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39BC746B-DC88-DC35-AAA1-246F13B48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0" y="5133"/>
                <a:ext cx="1043" cy="759"/>
              </a:xfrm>
              <a:custGeom>
                <a:avLst/>
                <a:gdLst>
                  <a:gd name="T0" fmla="*/ 92 w 157"/>
                  <a:gd name="T1" fmla="*/ 90 h 113"/>
                  <a:gd name="T2" fmla="*/ 92 w 157"/>
                  <a:gd name="T3" fmla="*/ 95 h 113"/>
                  <a:gd name="T4" fmla="*/ 131 w 157"/>
                  <a:gd name="T5" fmla="*/ 92 h 113"/>
                  <a:gd name="T6" fmla="*/ 142 w 157"/>
                  <a:gd name="T7" fmla="*/ 80 h 113"/>
                  <a:gd name="T8" fmla="*/ 114 w 157"/>
                  <a:gd name="T9" fmla="*/ 80 h 113"/>
                  <a:gd name="T10" fmla="*/ 92 w 157"/>
                  <a:gd name="T11" fmla="*/ 80 h 113"/>
                  <a:gd name="T12" fmla="*/ 92 w 157"/>
                  <a:gd name="T13" fmla="*/ 86 h 113"/>
                  <a:gd name="T14" fmla="*/ 142 w 157"/>
                  <a:gd name="T15" fmla="*/ 86 h 113"/>
                  <a:gd name="T16" fmla="*/ 142 w 157"/>
                  <a:gd name="T17" fmla="*/ 80 h 113"/>
                  <a:gd name="T18" fmla="*/ 121 w 157"/>
                  <a:gd name="T19" fmla="*/ 71 h 113"/>
                  <a:gd name="T20" fmla="*/ 112 w 157"/>
                  <a:gd name="T21" fmla="*/ 71 h 113"/>
                  <a:gd name="T22" fmla="*/ 92 w 157"/>
                  <a:gd name="T23" fmla="*/ 71 h 113"/>
                  <a:gd name="T24" fmla="*/ 92 w 157"/>
                  <a:gd name="T25" fmla="*/ 76 h 113"/>
                  <a:gd name="T26" fmla="*/ 112 w 157"/>
                  <a:gd name="T27" fmla="*/ 76 h 113"/>
                  <a:gd name="T28" fmla="*/ 121 w 157"/>
                  <a:gd name="T29" fmla="*/ 76 h 113"/>
                  <a:gd name="T30" fmla="*/ 144 w 157"/>
                  <a:gd name="T31" fmla="*/ 73 h 113"/>
                  <a:gd name="T32" fmla="*/ 85 w 157"/>
                  <a:gd name="T33" fmla="*/ 59 h 113"/>
                  <a:gd name="T34" fmla="*/ 112 w 157"/>
                  <a:gd name="T35" fmla="*/ 59 h 113"/>
                  <a:gd name="T36" fmla="*/ 145 w 157"/>
                  <a:gd name="T37" fmla="*/ 59 h 113"/>
                  <a:gd name="T38" fmla="*/ 149 w 157"/>
                  <a:gd name="T39" fmla="*/ 60 h 113"/>
                  <a:gd name="T40" fmla="*/ 150 w 157"/>
                  <a:gd name="T41" fmla="*/ 104 h 113"/>
                  <a:gd name="T42" fmla="*/ 145 w 157"/>
                  <a:gd name="T43" fmla="*/ 106 h 113"/>
                  <a:gd name="T44" fmla="*/ 85 w 157"/>
                  <a:gd name="T45" fmla="*/ 106 h 113"/>
                  <a:gd name="T46" fmla="*/ 81 w 157"/>
                  <a:gd name="T47" fmla="*/ 105 h 113"/>
                  <a:gd name="T48" fmla="*/ 81 w 157"/>
                  <a:gd name="T49" fmla="*/ 88 h 113"/>
                  <a:gd name="T50" fmla="*/ 81 w 157"/>
                  <a:gd name="T51" fmla="*/ 61 h 113"/>
                  <a:gd name="T52" fmla="*/ 82 w 157"/>
                  <a:gd name="T53" fmla="*/ 60 h 113"/>
                  <a:gd name="T54" fmla="*/ 85 w 157"/>
                  <a:gd name="T55" fmla="*/ 59 h 113"/>
                  <a:gd name="T56" fmla="*/ 11 w 157"/>
                  <a:gd name="T57" fmla="*/ 79 h 113"/>
                  <a:gd name="T58" fmla="*/ 61 w 157"/>
                  <a:gd name="T59" fmla="*/ 60 h 113"/>
                  <a:gd name="T60" fmla="*/ 76 w 157"/>
                  <a:gd name="T61" fmla="*/ 56 h 113"/>
                  <a:gd name="T62" fmla="*/ 74 w 157"/>
                  <a:gd name="T63" fmla="*/ 79 h 113"/>
                  <a:gd name="T64" fmla="*/ 9 w 157"/>
                  <a:gd name="T65" fmla="*/ 68 h 113"/>
                  <a:gd name="T66" fmla="*/ 41 w 157"/>
                  <a:gd name="T67" fmla="*/ 45 h 113"/>
                  <a:gd name="T68" fmla="*/ 89 w 157"/>
                  <a:gd name="T69" fmla="*/ 53 h 113"/>
                  <a:gd name="T70" fmla="*/ 112 w 157"/>
                  <a:gd name="T71" fmla="*/ 21 h 113"/>
                  <a:gd name="T72" fmla="*/ 89 w 157"/>
                  <a:gd name="T73" fmla="*/ 53 h 113"/>
                  <a:gd name="T74" fmla="*/ 11 w 157"/>
                  <a:gd name="T75" fmla="*/ 10 h 113"/>
                  <a:gd name="T76" fmla="*/ 13 w 157"/>
                  <a:gd name="T77" fmla="*/ 9 h 113"/>
                  <a:gd name="T78" fmla="*/ 111 w 157"/>
                  <a:gd name="T79" fmla="*/ 10 h 113"/>
                  <a:gd name="T80" fmla="*/ 71 w 157"/>
                  <a:gd name="T81" fmla="*/ 40 h 113"/>
                  <a:gd name="T82" fmla="*/ 71 w 157"/>
                  <a:gd name="T83" fmla="*/ 40 h 113"/>
                  <a:gd name="T84" fmla="*/ 109 w 157"/>
                  <a:gd name="T85" fmla="*/ 0 h 113"/>
                  <a:gd name="T86" fmla="*/ 0 w 157"/>
                  <a:gd name="T87" fmla="*/ 11 h 113"/>
                  <a:gd name="T88" fmla="*/ 13 w 157"/>
                  <a:gd name="T89" fmla="*/ 88 h 113"/>
                  <a:gd name="T90" fmla="*/ 74 w 157"/>
                  <a:gd name="T91" fmla="*/ 104 h 113"/>
                  <a:gd name="T92" fmla="*/ 85 w 157"/>
                  <a:gd name="T93" fmla="*/ 113 h 113"/>
                  <a:gd name="T94" fmla="*/ 153 w 157"/>
                  <a:gd name="T95" fmla="*/ 111 h 113"/>
                  <a:gd name="T96" fmla="*/ 157 w 157"/>
                  <a:gd name="T97" fmla="*/ 61 h 113"/>
                  <a:gd name="T98" fmla="*/ 145 w 157"/>
                  <a:gd name="T99" fmla="*/ 53 h 113"/>
                  <a:gd name="T100" fmla="*/ 121 w 157"/>
                  <a:gd name="T10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13">
                    <a:moveTo>
                      <a:pt x="128" y="90"/>
                    </a:moveTo>
                    <a:cubicBezTo>
                      <a:pt x="92" y="90"/>
                      <a:pt x="92" y="90"/>
                      <a:pt x="92" y="90"/>
                    </a:cubicBezTo>
                    <a:cubicBezTo>
                      <a:pt x="91" y="90"/>
                      <a:pt x="90" y="91"/>
                      <a:pt x="90" y="92"/>
                    </a:cubicBezTo>
                    <a:cubicBezTo>
                      <a:pt x="90" y="94"/>
                      <a:pt x="91" y="95"/>
                      <a:pt x="92" y="95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30" y="95"/>
                      <a:pt x="131" y="94"/>
                      <a:pt x="131" y="92"/>
                    </a:cubicBezTo>
                    <a:cubicBezTo>
                      <a:pt x="131" y="91"/>
                      <a:pt x="130" y="90"/>
                      <a:pt x="128" y="90"/>
                    </a:cubicBezTo>
                    <a:moveTo>
                      <a:pt x="142" y="80"/>
                    </a:moveTo>
                    <a:cubicBezTo>
                      <a:pt x="120" y="80"/>
                      <a:pt x="120" y="80"/>
                      <a:pt x="120" y="80"/>
                    </a:cubicBezTo>
                    <a:cubicBezTo>
                      <a:pt x="114" y="80"/>
                      <a:pt x="114" y="80"/>
                      <a:pt x="114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91" y="80"/>
                      <a:pt x="90" y="81"/>
                      <a:pt x="90" y="83"/>
                    </a:cubicBezTo>
                    <a:cubicBezTo>
                      <a:pt x="90" y="84"/>
                      <a:pt x="91" y="86"/>
                      <a:pt x="92" y="86"/>
                    </a:cubicBezTo>
                    <a:cubicBezTo>
                      <a:pt x="116" y="86"/>
                      <a:pt x="116" y="86"/>
                      <a:pt x="116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3" y="86"/>
                      <a:pt x="144" y="84"/>
                      <a:pt x="144" y="83"/>
                    </a:cubicBezTo>
                    <a:cubicBezTo>
                      <a:pt x="144" y="81"/>
                      <a:pt x="143" y="80"/>
                      <a:pt x="142" y="80"/>
                    </a:cubicBezTo>
                    <a:moveTo>
                      <a:pt x="142" y="71"/>
                    </a:moveTo>
                    <a:cubicBezTo>
                      <a:pt x="121" y="71"/>
                      <a:pt x="121" y="71"/>
                      <a:pt x="121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1" y="71"/>
                      <a:pt x="90" y="72"/>
                      <a:pt x="90" y="73"/>
                    </a:cubicBezTo>
                    <a:cubicBezTo>
                      <a:pt x="90" y="75"/>
                      <a:pt x="91" y="76"/>
                      <a:pt x="92" y="76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2" y="76"/>
                      <a:pt x="142" y="76"/>
                      <a:pt x="142" y="76"/>
                    </a:cubicBezTo>
                    <a:cubicBezTo>
                      <a:pt x="143" y="76"/>
                      <a:pt x="144" y="75"/>
                      <a:pt x="144" y="73"/>
                    </a:cubicBezTo>
                    <a:cubicBezTo>
                      <a:pt x="144" y="72"/>
                      <a:pt x="143" y="71"/>
                      <a:pt x="142" y="71"/>
                    </a:cubicBezTo>
                    <a:moveTo>
                      <a:pt x="85" y="59"/>
                    </a:moveTo>
                    <a:cubicBezTo>
                      <a:pt x="98" y="59"/>
                      <a:pt x="98" y="59"/>
                      <a:pt x="98" y="59"/>
                    </a:cubicBezTo>
                    <a:cubicBezTo>
                      <a:pt x="112" y="59"/>
                      <a:pt x="112" y="59"/>
                      <a:pt x="112" y="59"/>
                    </a:cubicBezTo>
                    <a:cubicBezTo>
                      <a:pt x="121" y="59"/>
                      <a:pt x="121" y="59"/>
                      <a:pt x="121" y="59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147" y="59"/>
                      <a:pt x="148" y="60"/>
                      <a:pt x="149" y="60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0" y="104"/>
                      <a:pt x="150" y="104"/>
                      <a:pt x="150" y="104"/>
                    </a:cubicBezTo>
                    <a:cubicBezTo>
                      <a:pt x="150" y="104"/>
                      <a:pt x="150" y="104"/>
                      <a:pt x="149" y="105"/>
                    </a:cubicBezTo>
                    <a:cubicBezTo>
                      <a:pt x="148" y="106"/>
                      <a:pt x="147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4" y="106"/>
                      <a:pt x="82" y="106"/>
                      <a:pt x="81" y="105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1"/>
                      <a:pt x="81" y="60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60"/>
                      <a:pt x="84" y="59"/>
                      <a:pt x="85" y="59"/>
                    </a:cubicBezTo>
                    <a:cubicBezTo>
                      <a:pt x="85" y="59"/>
                      <a:pt x="85" y="59"/>
                      <a:pt x="85" y="59"/>
                    </a:cubicBezTo>
                    <a:moveTo>
                      <a:pt x="13" y="79"/>
                    </a:moveTo>
                    <a:cubicBezTo>
                      <a:pt x="12" y="79"/>
                      <a:pt x="11" y="79"/>
                      <a:pt x="11" y="79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5" y="57"/>
                      <a:pt x="74" y="59"/>
                      <a:pt x="74" y="61"/>
                    </a:cubicBezTo>
                    <a:cubicBezTo>
                      <a:pt x="74" y="79"/>
                      <a:pt x="74" y="79"/>
                      <a:pt x="74" y="79"/>
                    </a:cubicBezTo>
                    <a:cubicBezTo>
                      <a:pt x="13" y="79"/>
                      <a:pt x="13" y="79"/>
                      <a:pt x="13" y="79"/>
                    </a:cubicBezTo>
                    <a:moveTo>
                      <a:pt x="9" y="68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9" y="68"/>
                      <a:pt x="9" y="68"/>
                      <a:pt x="9" y="68"/>
                    </a:cubicBezTo>
                    <a:moveTo>
                      <a:pt x="89" y="53"/>
                    </a:moveTo>
                    <a:cubicBezTo>
                      <a:pt x="79" y="46"/>
                      <a:pt x="79" y="46"/>
                      <a:pt x="79" y="46"/>
                    </a:cubicBezTo>
                    <a:cubicBezTo>
                      <a:pt x="112" y="21"/>
                      <a:pt x="112" y="21"/>
                      <a:pt x="112" y="21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89" y="53"/>
                      <a:pt x="89" y="53"/>
                      <a:pt x="89" y="53"/>
                    </a:cubicBezTo>
                    <a:moveTo>
                      <a:pt x="61" y="47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2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9" y="9"/>
                      <a:pt x="109" y="9"/>
                      <a:pt x="109" y="9"/>
                    </a:cubicBezTo>
                    <a:cubicBezTo>
                      <a:pt x="109" y="9"/>
                      <a:pt x="110" y="9"/>
                      <a:pt x="111" y="10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1" y="47"/>
                      <a:pt x="61" y="47"/>
                      <a:pt x="61" y="47"/>
                    </a:cubicBezTo>
                    <a:moveTo>
                      <a:pt x="10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" y="84"/>
                      <a:pt x="6" y="88"/>
                      <a:pt x="13" y="88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7"/>
                      <a:pt x="75" y="109"/>
                      <a:pt x="78" y="111"/>
                    </a:cubicBezTo>
                    <a:cubicBezTo>
                      <a:pt x="80" y="112"/>
                      <a:pt x="82" y="113"/>
                      <a:pt x="85" y="113"/>
                    </a:cubicBezTo>
                    <a:cubicBezTo>
                      <a:pt x="145" y="113"/>
                      <a:pt x="145" y="113"/>
                      <a:pt x="145" y="113"/>
                    </a:cubicBezTo>
                    <a:cubicBezTo>
                      <a:pt x="148" y="113"/>
                      <a:pt x="151" y="112"/>
                      <a:pt x="153" y="111"/>
                    </a:cubicBezTo>
                    <a:cubicBezTo>
                      <a:pt x="155" y="109"/>
                      <a:pt x="157" y="107"/>
                      <a:pt x="157" y="104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59"/>
                      <a:pt x="155" y="56"/>
                      <a:pt x="153" y="55"/>
                    </a:cubicBezTo>
                    <a:cubicBezTo>
                      <a:pt x="151" y="53"/>
                      <a:pt x="148" y="53"/>
                      <a:pt x="145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5"/>
                      <a:pt x="115" y="0"/>
                      <a:pt x="109" y="0"/>
                    </a:cubicBezTo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</p:sp>
          <p:sp>
            <p:nvSpPr>
              <p:cNvPr id="18" name="Freeform 247">
                <a:extLst>
                  <a:ext uri="{FF2B5EF4-FFF2-40B4-BE49-F238E27FC236}">
                    <a16:creationId xmlns:a16="http://schemas.microsoft.com/office/drawing/2014/main" id="{FF741C73-A673-4025-8918-BD1395FC13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09" y="5230"/>
                <a:ext cx="948" cy="662"/>
              </a:xfrm>
              <a:custGeom>
                <a:avLst/>
                <a:gdLst>
                  <a:gd name="T0" fmla="*/ 48 w 257"/>
                  <a:gd name="T1" fmla="*/ 0 h 179"/>
                  <a:gd name="T2" fmla="*/ 212 w 257"/>
                  <a:gd name="T3" fmla="*/ 0 h 179"/>
                  <a:gd name="T4" fmla="*/ 235 w 257"/>
                  <a:gd name="T5" fmla="*/ 23 h 179"/>
                  <a:gd name="T6" fmla="*/ 235 w 257"/>
                  <a:gd name="T7" fmla="*/ 137 h 179"/>
                  <a:gd name="T8" fmla="*/ 25 w 257"/>
                  <a:gd name="T9" fmla="*/ 137 h 179"/>
                  <a:gd name="T10" fmla="*/ 25 w 257"/>
                  <a:gd name="T11" fmla="*/ 23 h 179"/>
                  <a:gd name="T12" fmla="*/ 48 w 257"/>
                  <a:gd name="T13" fmla="*/ 0 h 179"/>
                  <a:gd name="T14" fmla="*/ 64 w 257"/>
                  <a:gd name="T15" fmla="*/ 84 h 179"/>
                  <a:gd name="T16" fmla="*/ 64 w 257"/>
                  <a:gd name="T17" fmla="*/ 94 h 179"/>
                  <a:gd name="T18" fmla="*/ 137 w 257"/>
                  <a:gd name="T19" fmla="*/ 94 h 179"/>
                  <a:gd name="T20" fmla="*/ 137 w 257"/>
                  <a:gd name="T21" fmla="*/ 84 h 179"/>
                  <a:gd name="T22" fmla="*/ 64 w 257"/>
                  <a:gd name="T23" fmla="*/ 84 h 179"/>
                  <a:gd name="T24" fmla="*/ 64 w 257"/>
                  <a:gd name="T25" fmla="*/ 60 h 179"/>
                  <a:gd name="T26" fmla="*/ 64 w 257"/>
                  <a:gd name="T27" fmla="*/ 70 h 179"/>
                  <a:gd name="T28" fmla="*/ 122 w 257"/>
                  <a:gd name="T29" fmla="*/ 70 h 179"/>
                  <a:gd name="T30" fmla="*/ 122 w 257"/>
                  <a:gd name="T31" fmla="*/ 60 h 179"/>
                  <a:gd name="T32" fmla="*/ 64 w 257"/>
                  <a:gd name="T33" fmla="*/ 60 h 179"/>
                  <a:gd name="T34" fmla="*/ 64 w 257"/>
                  <a:gd name="T35" fmla="*/ 37 h 179"/>
                  <a:gd name="T36" fmla="*/ 64 w 257"/>
                  <a:gd name="T37" fmla="*/ 46 h 179"/>
                  <a:gd name="T38" fmla="*/ 137 w 257"/>
                  <a:gd name="T39" fmla="*/ 46 h 179"/>
                  <a:gd name="T40" fmla="*/ 137 w 257"/>
                  <a:gd name="T41" fmla="*/ 37 h 179"/>
                  <a:gd name="T42" fmla="*/ 64 w 257"/>
                  <a:gd name="T43" fmla="*/ 37 h 179"/>
                  <a:gd name="T44" fmla="*/ 146 w 257"/>
                  <a:gd name="T45" fmla="*/ 67 h 179"/>
                  <a:gd name="T46" fmla="*/ 166 w 257"/>
                  <a:gd name="T47" fmla="*/ 99 h 179"/>
                  <a:gd name="T48" fmla="*/ 172 w 257"/>
                  <a:gd name="T49" fmla="*/ 89 h 179"/>
                  <a:gd name="T50" fmla="*/ 189 w 257"/>
                  <a:gd name="T51" fmla="*/ 100 h 179"/>
                  <a:gd name="T52" fmla="*/ 195 w 257"/>
                  <a:gd name="T53" fmla="*/ 90 h 179"/>
                  <a:gd name="T54" fmla="*/ 178 w 257"/>
                  <a:gd name="T55" fmla="*/ 79 h 179"/>
                  <a:gd name="T56" fmla="*/ 184 w 257"/>
                  <a:gd name="T57" fmla="*/ 70 h 179"/>
                  <a:gd name="T58" fmla="*/ 146 w 257"/>
                  <a:gd name="T59" fmla="*/ 67 h 179"/>
                  <a:gd name="T60" fmla="*/ 0 w 257"/>
                  <a:gd name="T61" fmla="*/ 146 h 179"/>
                  <a:gd name="T62" fmla="*/ 257 w 257"/>
                  <a:gd name="T63" fmla="*/ 146 h 179"/>
                  <a:gd name="T64" fmla="*/ 257 w 257"/>
                  <a:gd name="T65" fmla="*/ 172 h 179"/>
                  <a:gd name="T66" fmla="*/ 249 w 257"/>
                  <a:gd name="T67" fmla="*/ 179 h 179"/>
                  <a:gd name="T68" fmla="*/ 7 w 257"/>
                  <a:gd name="T69" fmla="*/ 179 h 179"/>
                  <a:gd name="T70" fmla="*/ 0 w 257"/>
                  <a:gd name="T71" fmla="*/ 172 h 179"/>
                  <a:gd name="T72" fmla="*/ 0 w 257"/>
                  <a:gd name="T73" fmla="*/ 146 h 179"/>
                  <a:gd name="T74" fmla="*/ 17 w 257"/>
                  <a:gd name="T75" fmla="*/ 155 h 179"/>
                  <a:gd name="T76" fmla="*/ 17 w 257"/>
                  <a:gd name="T77" fmla="*/ 163 h 179"/>
                  <a:gd name="T78" fmla="*/ 39 w 257"/>
                  <a:gd name="T79" fmla="*/ 163 h 179"/>
                  <a:gd name="T80" fmla="*/ 39 w 257"/>
                  <a:gd name="T81" fmla="*/ 155 h 179"/>
                  <a:gd name="T82" fmla="*/ 17 w 257"/>
                  <a:gd name="T83" fmla="*/ 155 h 179"/>
                  <a:gd name="T84" fmla="*/ 220 w 257"/>
                  <a:gd name="T85" fmla="*/ 155 h 179"/>
                  <a:gd name="T86" fmla="*/ 220 w 257"/>
                  <a:gd name="T87" fmla="*/ 163 h 179"/>
                  <a:gd name="T88" fmla="*/ 242 w 257"/>
                  <a:gd name="T89" fmla="*/ 163 h 179"/>
                  <a:gd name="T90" fmla="*/ 242 w 257"/>
                  <a:gd name="T91" fmla="*/ 155 h 179"/>
                  <a:gd name="T92" fmla="*/ 220 w 257"/>
                  <a:gd name="T93" fmla="*/ 155 h 179"/>
                  <a:gd name="T94" fmla="*/ 49 w 257"/>
                  <a:gd name="T95" fmla="*/ 155 h 179"/>
                  <a:gd name="T96" fmla="*/ 49 w 257"/>
                  <a:gd name="T97" fmla="*/ 163 h 179"/>
                  <a:gd name="T98" fmla="*/ 71 w 257"/>
                  <a:gd name="T99" fmla="*/ 163 h 179"/>
                  <a:gd name="T100" fmla="*/ 71 w 257"/>
                  <a:gd name="T101" fmla="*/ 155 h 179"/>
                  <a:gd name="T102" fmla="*/ 49 w 257"/>
                  <a:gd name="T103" fmla="*/ 155 h 179"/>
                  <a:gd name="T104" fmla="*/ 48 w 257"/>
                  <a:gd name="T105" fmla="*/ 21 h 179"/>
                  <a:gd name="T106" fmla="*/ 48 w 257"/>
                  <a:gd name="T107" fmla="*/ 116 h 179"/>
                  <a:gd name="T108" fmla="*/ 213 w 257"/>
                  <a:gd name="T109" fmla="*/ 116 h 179"/>
                  <a:gd name="T110" fmla="*/ 213 w 257"/>
                  <a:gd name="T111" fmla="*/ 21 h 179"/>
                  <a:gd name="T112" fmla="*/ 48 w 257"/>
                  <a:gd name="T113" fmla="*/ 2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7" h="179">
                    <a:moveTo>
                      <a:pt x="48" y="0"/>
                    </a:moveTo>
                    <a:cubicBezTo>
                      <a:pt x="212" y="0"/>
                      <a:pt x="212" y="0"/>
                      <a:pt x="212" y="0"/>
                    </a:cubicBezTo>
                    <a:cubicBezTo>
                      <a:pt x="225" y="0"/>
                      <a:pt x="235" y="10"/>
                      <a:pt x="235" y="23"/>
                    </a:cubicBezTo>
                    <a:cubicBezTo>
                      <a:pt x="235" y="137"/>
                      <a:pt x="235" y="137"/>
                      <a:pt x="235" y="137"/>
                    </a:cubicBezTo>
                    <a:cubicBezTo>
                      <a:pt x="25" y="137"/>
                      <a:pt x="25" y="137"/>
                      <a:pt x="25" y="137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10"/>
                      <a:pt x="35" y="0"/>
                      <a:pt x="48" y="0"/>
                    </a:cubicBezTo>
                    <a:close/>
                    <a:moveTo>
                      <a:pt x="64" y="84"/>
                    </a:moveTo>
                    <a:cubicBezTo>
                      <a:pt x="64" y="94"/>
                      <a:pt x="64" y="94"/>
                      <a:pt x="64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84"/>
                      <a:pt x="137" y="84"/>
                      <a:pt x="137" y="84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64" y="60"/>
                    </a:moveTo>
                    <a:cubicBezTo>
                      <a:pt x="64" y="70"/>
                      <a:pt x="64" y="70"/>
                      <a:pt x="64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64" y="60"/>
                      <a:pt x="64" y="60"/>
                      <a:pt x="64" y="60"/>
                    </a:cubicBezTo>
                    <a:close/>
                    <a:moveTo>
                      <a:pt x="64" y="37"/>
                    </a:moveTo>
                    <a:cubicBezTo>
                      <a:pt x="64" y="46"/>
                      <a:pt x="64" y="46"/>
                      <a:pt x="64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64" y="37"/>
                      <a:pt x="64" y="37"/>
                      <a:pt x="64" y="37"/>
                    </a:cubicBezTo>
                    <a:close/>
                    <a:moveTo>
                      <a:pt x="146" y="67"/>
                    </a:moveTo>
                    <a:cubicBezTo>
                      <a:pt x="166" y="99"/>
                      <a:pt x="166" y="99"/>
                      <a:pt x="166" y="99"/>
                    </a:cubicBezTo>
                    <a:cubicBezTo>
                      <a:pt x="172" y="89"/>
                      <a:pt x="172" y="89"/>
                      <a:pt x="172" y="89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195" y="90"/>
                      <a:pt x="195" y="90"/>
                      <a:pt x="195" y="90"/>
                    </a:cubicBezTo>
                    <a:cubicBezTo>
                      <a:pt x="178" y="79"/>
                      <a:pt x="178" y="79"/>
                      <a:pt x="178" y="79"/>
                    </a:cubicBezTo>
                    <a:cubicBezTo>
                      <a:pt x="184" y="70"/>
                      <a:pt x="184" y="70"/>
                      <a:pt x="184" y="70"/>
                    </a:cubicBezTo>
                    <a:cubicBezTo>
                      <a:pt x="146" y="67"/>
                      <a:pt x="146" y="67"/>
                      <a:pt x="146" y="67"/>
                    </a:cubicBezTo>
                    <a:close/>
                    <a:moveTo>
                      <a:pt x="0" y="146"/>
                    </a:moveTo>
                    <a:cubicBezTo>
                      <a:pt x="257" y="146"/>
                      <a:pt x="257" y="146"/>
                      <a:pt x="257" y="146"/>
                    </a:cubicBezTo>
                    <a:cubicBezTo>
                      <a:pt x="257" y="172"/>
                      <a:pt x="257" y="172"/>
                      <a:pt x="257" y="172"/>
                    </a:cubicBezTo>
                    <a:cubicBezTo>
                      <a:pt x="249" y="179"/>
                      <a:pt x="249" y="179"/>
                      <a:pt x="249" y="179"/>
                    </a:cubicBezTo>
                    <a:cubicBezTo>
                      <a:pt x="7" y="179"/>
                      <a:pt x="7" y="179"/>
                      <a:pt x="7" y="179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46"/>
                      <a:pt x="0" y="146"/>
                      <a:pt x="0" y="146"/>
                    </a:cubicBezTo>
                    <a:close/>
                    <a:moveTo>
                      <a:pt x="17" y="155"/>
                    </a:moveTo>
                    <a:cubicBezTo>
                      <a:pt x="17" y="163"/>
                      <a:pt x="17" y="163"/>
                      <a:pt x="17" y="163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17" y="155"/>
                      <a:pt x="17" y="155"/>
                      <a:pt x="17" y="155"/>
                    </a:cubicBezTo>
                    <a:close/>
                    <a:moveTo>
                      <a:pt x="220" y="155"/>
                    </a:moveTo>
                    <a:cubicBezTo>
                      <a:pt x="220" y="163"/>
                      <a:pt x="220" y="163"/>
                      <a:pt x="220" y="163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55"/>
                      <a:pt x="242" y="155"/>
                      <a:pt x="242" y="155"/>
                    </a:cubicBezTo>
                    <a:cubicBezTo>
                      <a:pt x="220" y="155"/>
                      <a:pt x="220" y="155"/>
                      <a:pt x="220" y="155"/>
                    </a:cubicBezTo>
                    <a:close/>
                    <a:moveTo>
                      <a:pt x="49" y="155"/>
                    </a:moveTo>
                    <a:cubicBezTo>
                      <a:pt x="49" y="163"/>
                      <a:pt x="49" y="163"/>
                      <a:pt x="49" y="163"/>
                    </a:cubicBezTo>
                    <a:cubicBezTo>
                      <a:pt x="71" y="163"/>
                      <a:pt x="71" y="163"/>
                      <a:pt x="71" y="163"/>
                    </a:cubicBezTo>
                    <a:cubicBezTo>
                      <a:pt x="71" y="155"/>
                      <a:pt x="71" y="155"/>
                      <a:pt x="71" y="155"/>
                    </a:cubicBezTo>
                    <a:cubicBezTo>
                      <a:pt x="49" y="155"/>
                      <a:pt x="49" y="155"/>
                      <a:pt x="49" y="155"/>
                    </a:cubicBezTo>
                    <a:close/>
                    <a:moveTo>
                      <a:pt x="48" y="21"/>
                    </a:moveTo>
                    <a:cubicBezTo>
                      <a:pt x="48" y="116"/>
                      <a:pt x="48" y="116"/>
                      <a:pt x="48" y="116"/>
                    </a:cubicBezTo>
                    <a:cubicBezTo>
                      <a:pt x="213" y="116"/>
                      <a:pt x="213" y="116"/>
                      <a:pt x="213" y="116"/>
                    </a:cubicBezTo>
                    <a:cubicBezTo>
                      <a:pt x="213" y="21"/>
                      <a:pt x="213" y="21"/>
                      <a:pt x="213" y="21"/>
                    </a:cubicBezTo>
                    <a:lnTo>
                      <a:pt x="48" y="21"/>
                    </a:lnTo>
                    <a:close/>
                  </a:path>
                </a:pathLst>
              </a:custGeom>
              <a:solidFill>
                <a:srgbClr val="ED5858"/>
              </a:solidFill>
              <a:ln>
                <a:noFill/>
              </a:ln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E183EE6E-A404-3F4E-F350-7B1E00672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3" y="5131"/>
                <a:ext cx="805" cy="761"/>
              </a:xfrm>
              <a:custGeom>
                <a:avLst/>
                <a:gdLst>
                  <a:gd name="T0" fmla="*/ 38 w 121"/>
                  <a:gd name="T1" fmla="*/ 42 h 114"/>
                  <a:gd name="T2" fmla="*/ 38 w 121"/>
                  <a:gd name="T3" fmla="*/ 47 h 114"/>
                  <a:gd name="T4" fmla="*/ 76 w 121"/>
                  <a:gd name="T5" fmla="*/ 44 h 114"/>
                  <a:gd name="T6" fmla="*/ 87 w 121"/>
                  <a:gd name="T7" fmla="*/ 32 h 114"/>
                  <a:gd name="T8" fmla="*/ 35 w 121"/>
                  <a:gd name="T9" fmla="*/ 35 h 114"/>
                  <a:gd name="T10" fmla="*/ 38 w 121"/>
                  <a:gd name="T11" fmla="*/ 37 h 114"/>
                  <a:gd name="T12" fmla="*/ 89 w 121"/>
                  <a:gd name="T13" fmla="*/ 35 h 114"/>
                  <a:gd name="T14" fmla="*/ 87 w 121"/>
                  <a:gd name="T15" fmla="*/ 32 h 114"/>
                  <a:gd name="T16" fmla="*/ 38 w 121"/>
                  <a:gd name="T17" fmla="*/ 22 h 114"/>
                  <a:gd name="T18" fmla="*/ 35 w 121"/>
                  <a:gd name="T19" fmla="*/ 26 h 114"/>
                  <a:gd name="T20" fmla="*/ 87 w 121"/>
                  <a:gd name="T21" fmla="*/ 28 h 114"/>
                  <a:gd name="T22" fmla="*/ 89 w 121"/>
                  <a:gd name="T23" fmla="*/ 25 h 114"/>
                  <a:gd name="T24" fmla="*/ 19 w 121"/>
                  <a:gd name="T25" fmla="*/ 105 h 114"/>
                  <a:gd name="T26" fmla="*/ 103 w 121"/>
                  <a:gd name="T27" fmla="*/ 105 h 114"/>
                  <a:gd name="T28" fmla="*/ 9 w 121"/>
                  <a:gd name="T29" fmla="*/ 100 h 114"/>
                  <a:gd name="T30" fmla="*/ 41 w 121"/>
                  <a:gd name="T31" fmla="*/ 74 h 114"/>
                  <a:gd name="T32" fmla="*/ 112 w 121"/>
                  <a:gd name="T33" fmla="*/ 99 h 114"/>
                  <a:gd name="T34" fmla="*/ 112 w 121"/>
                  <a:gd name="T35" fmla="*/ 53 h 114"/>
                  <a:gd name="T36" fmla="*/ 16 w 121"/>
                  <a:gd name="T37" fmla="*/ 48 h 114"/>
                  <a:gd name="T38" fmla="*/ 9 w 121"/>
                  <a:gd name="T39" fmla="*/ 37 h 114"/>
                  <a:gd name="T40" fmla="*/ 13 w 121"/>
                  <a:gd name="T41" fmla="*/ 35 h 114"/>
                  <a:gd name="T42" fmla="*/ 16 w 121"/>
                  <a:gd name="T43" fmla="*/ 48 h 114"/>
                  <a:gd name="T44" fmla="*/ 105 w 121"/>
                  <a:gd name="T45" fmla="*/ 35 h 114"/>
                  <a:gd name="T46" fmla="*/ 111 w 121"/>
                  <a:gd name="T47" fmla="*/ 36 h 114"/>
                  <a:gd name="T48" fmla="*/ 112 w 121"/>
                  <a:gd name="T49" fmla="*/ 42 h 114"/>
                  <a:gd name="T50" fmla="*/ 48 w 121"/>
                  <a:gd name="T51" fmla="*/ 68 h 114"/>
                  <a:gd name="T52" fmla="*/ 26 w 121"/>
                  <a:gd name="T53" fmla="*/ 53 h 114"/>
                  <a:gd name="T54" fmla="*/ 26 w 121"/>
                  <a:gd name="T55" fmla="*/ 26 h 114"/>
                  <a:gd name="T56" fmla="*/ 36 w 121"/>
                  <a:gd name="T57" fmla="*/ 10 h 114"/>
                  <a:gd name="T58" fmla="*/ 95 w 121"/>
                  <a:gd name="T59" fmla="*/ 20 h 114"/>
                  <a:gd name="T60" fmla="*/ 95 w 121"/>
                  <a:gd name="T61" fmla="*/ 35 h 114"/>
                  <a:gd name="T62" fmla="*/ 95 w 121"/>
                  <a:gd name="T63" fmla="*/ 54 h 114"/>
                  <a:gd name="T64" fmla="*/ 60 w 121"/>
                  <a:gd name="T65" fmla="*/ 59 h 114"/>
                  <a:gd name="T66" fmla="*/ 84 w 121"/>
                  <a:gd name="T67" fmla="*/ 0 h 114"/>
                  <a:gd name="T68" fmla="*/ 16 w 121"/>
                  <a:gd name="T69" fmla="*/ 20 h 114"/>
                  <a:gd name="T70" fmla="*/ 13 w 121"/>
                  <a:gd name="T71" fmla="*/ 26 h 114"/>
                  <a:gd name="T72" fmla="*/ 0 w 121"/>
                  <a:gd name="T73" fmla="*/ 103 h 114"/>
                  <a:gd name="T74" fmla="*/ 109 w 121"/>
                  <a:gd name="T75" fmla="*/ 114 h 114"/>
                  <a:gd name="T76" fmla="*/ 121 w 121"/>
                  <a:gd name="T77" fmla="*/ 37 h 114"/>
                  <a:gd name="T78" fmla="*/ 105 w 121"/>
                  <a:gd name="T79" fmla="*/ 26 h 114"/>
                  <a:gd name="T80" fmla="*/ 84 w 121"/>
                  <a:gd name="T8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1" h="114">
                    <a:moveTo>
                      <a:pt x="74" y="42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6" y="42"/>
                      <a:pt x="35" y="43"/>
                      <a:pt x="35" y="44"/>
                    </a:cubicBezTo>
                    <a:cubicBezTo>
                      <a:pt x="35" y="46"/>
                      <a:pt x="36" y="47"/>
                      <a:pt x="38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47"/>
                      <a:pt x="76" y="46"/>
                      <a:pt x="76" y="44"/>
                    </a:cubicBezTo>
                    <a:cubicBezTo>
                      <a:pt x="76" y="43"/>
                      <a:pt x="75" y="42"/>
                      <a:pt x="74" y="42"/>
                    </a:cubicBezTo>
                    <a:moveTo>
                      <a:pt x="87" y="32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6" y="32"/>
                      <a:pt x="35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6"/>
                      <a:pt x="36" y="37"/>
                      <a:pt x="38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8" y="37"/>
                      <a:pt x="89" y="36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3"/>
                      <a:pt x="88" y="32"/>
                      <a:pt x="87" y="32"/>
                    </a:cubicBezTo>
                    <a:moveTo>
                      <a:pt x="87" y="22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6" y="22"/>
                      <a:pt x="35" y="24"/>
                      <a:pt x="35" y="25"/>
                    </a:cubicBezTo>
                    <a:cubicBezTo>
                      <a:pt x="35" y="25"/>
                      <a:pt x="35" y="26"/>
                      <a:pt x="35" y="26"/>
                    </a:cubicBezTo>
                    <a:cubicBezTo>
                      <a:pt x="36" y="27"/>
                      <a:pt x="37" y="28"/>
                      <a:pt x="38" y="28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8" y="28"/>
                      <a:pt x="89" y="27"/>
                      <a:pt x="89" y="26"/>
                    </a:cubicBezTo>
                    <a:cubicBezTo>
                      <a:pt x="89" y="26"/>
                      <a:pt x="89" y="25"/>
                      <a:pt x="89" y="25"/>
                    </a:cubicBezTo>
                    <a:cubicBezTo>
                      <a:pt x="89" y="24"/>
                      <a:pt x="88" y="22"/>
                      <a:pt x="87" y="22"/>
                    </a:cubicBezTo>
                    <a:moveTo>
                      <a:pt x="19" y="105"/>
                    </a:moveTo>
                    <a:cubicBezTo>
                      <a:pt x="60" y="71"/>
                      <a:pt x="60" y="71"/>
                      <a:pt x="60" y="71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9" y="105"/>
                      <a:pt x="19" y="105"/>
                      <a:pt x="19" y="105"/>
                    </a:cubicBezTo>
                    <a:moveTo>
                      <a:pt x="9" y="100"/>
                    </a:moveTo>
                    <a:cubicBezTo>
                      <a:pt x="9" y="54"/>
                      <a:pt x="9" y="54"/>
                      <a:pt x="9" y="5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9" y="100"/>
                      <a:pt x="9" y="100"/>
                      <a:pt x="9" y="100"/>
                    </a:cubicBezTo>
                    <a:moveTo>
                      <a:pt x="112" y="99"/>
                    </a:moveTo>
                    <a:cubicBezTo>
                      <a:pt x="80" y="74"/>
                      <a:pt x="80" y="74"/>
                      <a:pt x="80" y="74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99"/>
                      <a:pt x="112" y="99"/>
                      <a:pt x="112" y="99"/>
                    </a:cubicBezTo>
                    <a:moveTo>
                      <a:pt x="16" y="48"/>
                    </a:moveTo>
                    <a:cubicBezTo>
                      <a:pt x="9" y="43"/>
                      <a:pt x="9" y="43"/>
                      <a:pt x="9" y="43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7"/>
                      <a:pt x="10" y="36"/>
                    </a:cubicBezTo>
                    <a:cubicBezTo>
                      <a:pt x="11" y="36"/>
                      <a:pt x="12" y="35"/>
                      <a:pt x="13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48"/>
                      <a:pt x="16" y="48"/>
                      <a:pt x="16" y="48"/>
                    </a:cubicBezTo>
                    <a:moveTo>
                      <a:pt x="105" y="47"/>
                    </a:moveTo>
                    <a:cubicBezTo>
                      <a:pt x="105" y="35"/>
                      <a:pt x="105" y="35"/>
                      <a:pt x="105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5"/>
                      <a:pt x="111" y="36"/>
                      <a:pt x="111" y="36"/>
                    </a:cubicBezTo>
                    <a:cubicBezTo>
                      <a:pt x="112" y="37"/>
                      <a:pt x="112" y="37"/>
                      <a:pt x="112" y="37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05" y="47"/>
                      <a:pt x="105" y="47"/>
                      <a:pt x="105" y="47"/>
                    </a:cubicBezTo>
                    <a:moveTo>
                      <a:pt x="48" y="68"/>
                    </a:move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3"/>
                      <a:pt x="26" y="53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5"/>
                      <a:pt x="30" y="10"/>
                      <a:pt x="36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90" y="10"/>
                      <a:pt x="95" y="15"/>
                      <a:pt x="95" y="20"/>
                    </a:cubicBezTo>
                    <a:cubicBezTo>
                      <a:pt x="95" y="26"/>
                      <a:pt x="95" y="26"/>
                      <a:pt x="95" y="26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48" y="68"/>
                      <a:pt x="48" y="68"/>
                      <a:pt x="48" y="68"/>
                    </a:cubicBezTo>
                    <a:moveTo>
                      <a:pt x="8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25" y="0"/>
                      <a:pt x="16" y="9"/>
                      <a:pt x="16" y="20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7" y="26"/>
                      <a:pt x="1" y="31"/>
                      <a:pt x="0" y="37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" y="109"/>
                      <a:pt x="7" y="114"/>
                      <a:pt x="13" y="114"/>
                    </a:cubicBezTo>
                    <a:cubicBezTo>
                      <a:pt x="109" y="114"/>
                      <a:pt x="109" y="114"/>
                      <a:pt x="109" y="114"/>
                    </a:cubicBezTo>
                    <a:cubicBezTo>
                      <a:pt x="115" y="114"/>
                      <a:pt x="121" y="109"/>
                      <a:pt x="121" y="103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1"/>
                      <a:pt x="115" y="26"/>
                      <a:pt x="109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5" y="9"/>
                      <a:pt x="95" y="0"/>
                      <a:pt x="8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BC71DF-E48F-1C4A-5CCA-0832DFBA17A5}"/>
              </a:ext>
            </a:extLst>
          </p:cNvPr>
          <p:cNvGrpSpPr/>
          <p:nvPr/>
        </p:nvGrpSpPr>
        <p:grpSpPr>
          <a:xfrm>
            <a:off x="325754" y="4670809"/>
            <a:ext cx="2915285" cy="1015365"/>
            <a:chOff x="2732" y="4080"/>
            <a:chExt cx="2833" cy="159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7FAE51-2AE6-EE6A-8814-CBDAD8B2B4BE}"/>
                </a:ext>
              </a:extLst>
            </p:cNvPr>
            <p:cNvSpPr txBox="1"/>
            <p:nvPr/>
          </p:nvSpPr>
          <p:spPr>
            <a:xfrm>
              <a:off x="2733" y="4080"/>
              <a:ext cx="283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熟悉系统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9D300F-75F7-C32A-F3EF-4F50860962C9}"/>
                </a:ext>
              </a:extLst>
            </p:cNvPr>
            <p:cNvSpPr txBox="1"/>
            <p:nvPr/>
          </p:nvSpPr>
          <p:spPr>
            <a:xfrm>
              <a:off x="2732" y="4758"/>
              <a:ext cx="283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熟悉统一登录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/UIP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OAuth2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、消息代理和待办中心等应用。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9DBA0C-000E-6374-B588-E63DAC2EA95E}"/>
              </a:ext>
            </a:extLst>
          </p:cNvPr>
          <p:cNvGrpSpPr/>
          <p:nvPr/>
        </p:nvGrpSpPr>
        <p:grpSpPr>
          <a:xfrm>
            <a:off x="6163944" y="4716779"/>
            <a:ext cx="2915285" cy="1261745"/>
            <a:chOff x="2732" y="4080"/>
            <a:chExt cx="2833" cy="198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D9CA72-23C5-2801-AD48-5708FEFB875D}"/>
                </a:ext>
              </a:extLst>
            </p:cNvPr>
            <p:cNvSpPr txBox="1"/>
            <p:nvPr/>
          </p:nvSpPr>
          <p:spPr>
            <a:xfrm>
              <a:off x="2733" y="4080"/>
              <a:ext cx="283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项目的开发运维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458F44F-87E8-9D04-A494-1274E577C52B}"/>
                </a:ext>
              </a:extLst>
            </p:cNvPr>
            <p:cNvSpPr txBox="1"/>
            <p:nvPr/>
          </p:nvSpPr>
          <p:spPr>
            <a:xfrm>
              <a:off x="2732" y="4758"/>
              <a:ext cx="283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主要负责统一登录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/UIP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OAuth2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、消息代理、待办中心等系统的开发运维工作。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3AC26F-DBDA-230A-2359-815621DC9623}"/>
              </a:ext>
            </a:extLst>
          </p:cNvPr>
          <p:cNvGrpSpPr/>
          <p:nvPr/>
        </p:nvGrpSpPr>
        <p:grpSpPr>
          <a:xfrm>
            <a:off x="3247630" y="4681386"/>
            <a:ext cx="2915285" cy="1261745"/>
            <a:chOff x="2732" y="4080"/>
            <a:chExt cx="2833" cy="198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FB2E7B-6EBB-D9FB-597D-5AED7FC3351B}"/>
                </a:ext>
              </a:extLst>
            </p:cNvPr>
            <p:cNvSpPr txBox="1"/>
            <p:nvPr/>
          </p:nvSpPr>
          <p:spPr>
            <a:xfrm>
              <a:off x="2733" y="4080"/>
              <a:ext cx="2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工具和中间件的学习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4D9816E-9FCC-0349-4EAC-FAA87B2EB817}"/>
                </a:ext>
              </a:extLst>
            </p:cNvPr>
            <p:cNvSpPr txBox="1"/>
            <p:nvPr/>
          </p:nvSpPr>
          <p:spPr>
            <a:xfrm>
              <a:off x="2732" y="4758"/>
              <a:ext cx="283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学习熟悉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Jenkins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Nginx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 Prometheus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等工具和中间件。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6A7271C-346A-0241-319A-586DD09AD8B7}"/>
              </a:ext>
            </a:extLst>
          </p:cNvPr>
          <p:cNvGrpSpPr/>
          <p:nvPr/>
        </p:nvGrpSpPr>
        <p:grpSpPr>
          <a:xfrm>
            <a:off x="8863647" y="4716779"/>
            <a:ext cx="2915285" cy="1015365"/>
            <a:chOff x="2732" y="4080"/>
            <a:chExt cx="2833" cy="159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417DF12-B3C7-5E03-4CB2-0AF955F1BC2B}"/>
                </a:ext>
              </a:extLst>
            </p:cNvPr>
            <p:cNvSpPr txBox="1"/>
            <p:nvPr/>
          </p:nvSpPr>
          <p:spPr>
            <a:xfrm>
              <a:off x="2733" y="4080"/>
              <a:ext cx="2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中间件运维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A9EE8F-4D39-743A-9D4A-0429CFDFD24F}"/>
                </a:ext>
              </a:extLst>
            </p:cNvPr>
            <p:cNvSpPr txBox="1"/>
            <p:nvPr/>
          </p:nvSpPr>
          <p:spPr>
            <a:xfrm>
              <a:off x="2732" y="4758"/>
              <a:ext cx="283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负责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Nginx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Prometheus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监控、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Redis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等中间件的运维。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57276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项目参与及任务情况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FD2159-87DD-4504-8404-E1A90005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1901D-F803-70A1-9F31-FB2573ECB7E4}"/>
              </a:ext>
            </a:extLst>
          </p:cNvPr>
          <p:cNvSpPr/>
          <p:nvPr/>
        </p:nvSpPr>
        <p:spPr>
          <a:xfrm flipH="1">
            <a:off x="0" y="3802937"/>
            <a:ext cx="12192000" cy="548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汉仪中简黑简" panose="00020600040101010101" charset="-122"/>
              <a:ea typeface="汉仪中简黑简" panose="00020600040101010101" charset="-122"/>
              <a:cs typeface="+mn-ea"/>
              <a:sym typeface="+mn-lt"/>
            </a:endParaRPr>
          </a:p>
        </p:txBody>
      </p:sp>
      <p:sp>
        <p:nvSpPr>
          <p:cNvPr id="6" name="Parallelogram 2">
            <a:extLst>
              <a:ext uri="{FF2B5EF4-FFF2-40B4-BE49-F238E27FC236}">
                <a16:creationId xmlns:a16="http://schemas.microsoft.com/office/drawing/2014/main" id="{B901AC78-5958-4164-5686-72A9D137FD61}"/>
              </a:ext>
            </a:extLst>
          </p:cNvPr>
          <p:cNvSpPr/>
          <p:nvPr/>
        </p:nvSpPr>
        <p:spPr>
          <a:xfrm flipH="1">
            <a:off x="1448034" y="3803054"/>
            <a:ext cx="2044700" cy="548640"/>
          </a:xfrm>
          <a:prstGeom prst="parallelogram">
            <a:avLst>
              <a:gd name="adj" fmla="val 72727"/>
            </a:avLst>
          </a:prstGeom>
          <a:solidFill>
            <a:srgbClr val="ED5858"/>
          </a:solidFill>
          <a:ln>
            <a:solidFill>
              <a:srgbClr val="ED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latin typeface="汉仪中简黑简" panose="00020600040101010101" charset="-122"/>
                <a:ea typeface="汉仪中简黑简" panose="0002060004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E3C1B896-73F3-9426-C263-ADAD3756038C}"/>
              </a:ext>
            </a:extLst>
          </p:cNvPr>
          <p:cNvCxnSpPr/>
          <p:nvPr/>
        </p:nvCxnSpPr>
        <p:spPr>
          <a:xfrm>
            <a:off x="2470384" y="2399069"/>
            <a:ext cx="0" cy="1288415"/>
          </a:xfrm>
          <a:prstGeom prst="line">
            <a:avLst/>
          </a:prstGeom>
          <a:solidFill>
            <a:srgbClr val="ED5858"/>
          </a:solidFill>
          <a:ln w="28575">
            <a:solidFill>
              <a:srgbClr val="ED585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8">
            <a:extLst>
              <a:ext uri="{FF2B5EF4-FFF2-40B4-BE49-F238E27FC236}">
                <a16:creationId xmlns:a16="http://schemas.microsoft.com/office/drawing/2014/main" id="{9EF44DBB-9B8D-4CD1-2285-3355AA5723F7}"/>
              </a:ext>
            </a:extLst>
          </p:cNvPr>
          <p:cNvSpPr/>
          <p:nvPr/>
        </p:nvSpPr>
        <p:spPr>
          <a:xfrm flipH="1">
            <a:off x="3389229" y="3803054"/>
            <a:ext cx="2044700" cy="548640"/>
          </a:xfrm>
          <a:prstGeom prst="parallelogram">
            <a:avLst>
              <a:gd name="adj" fmla="val 7272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latin typeface="汉仪中简黑简" panose="00020600040101010101" charset="-122"/>
                <a:ea typeface="汉仪中简黑简" panose="0002060004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10AE1D4-9159-6F49-D7CE-721024822A94}"/>
              </a:ext>
            </a:extLst>
          </p:cNvPr>
          <p:cNvCxnSpPr/>
          <p:nvPr/>
        </p:nvCxnSpPr>
        <p:spPr>
          <a:xfrm flipV="1">
            <a:off x="4411579" y="4489489"/>
            <a:ext cx="0" cy="1288415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D120BA-3221-14BF-3DEE-C5EA63C400FF}"/>
              </a:ext>
            </a:extLst>
          </p:cNvPr>
          <p:cNvGrpSpPr/>
          <p:nvPr/>
        </p:nvGrpSpPr>
        <p:grpSpPr>
          <a:xfrm>
            <a:off x="2571349" y="2164119"/>
            <a:ext cx="2915285" cy="1261745"/>
            <a:chOff x="540" y="7763"/>
            <a:chExt cx="4591" cy="198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3CF8846-E94B-90A5-9DBD-173BFFE7A8B9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进行详细设计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511ED1-8022-98F9-8B2F-564A4CDDEAC3}"/>
                </a:ext>
              </a:extLst>
            </p:cNvPr>
            <p:cNvSpPr txBox="1"/>
            <p:nvPr/>
          </p:nvSpPr>
          <p:spPr>
            <a:xfrm>
              <a:off x="540" y="8441"/>
              <a:ext cx="459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根据导师提出的迭代升级需求说明书和概要设计文件，进行了详细设计。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CE1160-451E-B86E-055E-FE152710FD42}"/>
              </a:ext>
            </a:extLst>
          </p:cNvPr>
          <p:cNvGrpSpPr/>
          <p:nvPr/>
        </p:nvGrpSpPr>
        <p:grpSpPr>
          <a:xfrm>
            <a:off x="4511909" y="4518064"/>
            <a:ext cx="2915285" cy="1261745"/>
            <a:chOff x="540" y="7763"/>
            <a:chExt cx="4591" cy="198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E96341-BFD5-6C43-605A-BF0EE4A64393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完成功能开发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949DE4-A8C4-51A0-69C1-924693B7E39E}"/>
                </a:ext>
              </a:extLst>
            </p:cNvPr>
            <p:cNvSpPr txBox="1"/>
            <p:nvPr/>
          </p:nvSpPr>
          <p:spPr>
            <a:xfrm>
              <a:off x="540" y="8441"/>
              <a:ext cx="459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完成了数据的动态分表、表分区的开发，使系统能应对较大的数据量。</a:t>
              </a:r>
            </a:p>
          </p:txBody>
        </p:sp>
      </p:grpSp>
      <p:sp>
        <p:nvSpPr>
          <p:cNvPr id="19" name="Parallelogram 2">
            <a:extLst>
              <a:ext uri="{FF2B5EF4-FFF2-40B4-BE49-F238E27FC236}">
                <a16:creationId xmlns:a16="http://schemas.microsoft.com/office/drawing/2014/main" id="{1463FB9E-4EBA-5917-F6D7-4A97C285CE18}"/>
              </a:ext>
            </a:extLst>
          </p:cNvPr>
          <p:cNvSpPr/>
          <p:nvPr/>
        </p:nvSpPr>
        <p:spPr>
          <a:xfrm flipH="1">
            <a:off x="5252954" y="3803054"/>
            <a:ext cx="2044700" cy="548640"/>
          </a:xfrm>
          <a:prstGeom prst="parallelogram">
            <a:avLst>
              <a:gd name="adj" fmla="val 72727"/>
            </a:avLst>
          </a:prstGeom>
          <a:solidFill>
            <a:srgbClr val="ED5858"/>
          </a:solidFill>
          <a:ln>
            <a:solidFill>
              <a:srgbClr val="ED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latin typeface="汉仪中简黑简" panose="00020600040101010101" charset="-122"/>
                <a:ea typeface="汉仪中简黑简" panose="0002060004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2A6DCE29-0BE5-A7A2-E6BE-7F87F4AA8E90}"/>
              </a:ext>
            </a:extLst>
          </p:cNvPr>
          <p:cNvCxnSpPr/>
          <p:nvPr/>
        </p:nvCxnSpPr>
        <p:spPr>
          <a:xfrm>
            <a:off x="6275304" y="2399069"/>
            <a:ext cx="0" cy="1288415"/>
          </a:xfrm>
          <a:prstGeom prst="line">
            <a:avLst/>
          </a:prstGeom>
          <a:solidFill>
            <a:srgbClr val="ED5858"/>
          </a:solidFill>
          <a:ln w="28575">
            <a:solidFill>
              <a:srgbClr val="ED585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8">
            <a:extLst>
              <a:ext uri="{FF2B5EF4-FFF2-40B4-BE49-F238E27FC236}">
                <a16:creationId xmlns:a16="http://schemas.microsoft.com/office/drawing/2014/main" id="{9C5032E4-82C0-1785-AFF2-15D0BE8D0522}"/>
              </a:ext>
            </a:extLst>
          </p:cNvPr>
          <p:cNvSpPr/>
          <p:nvPr/>
        </p:nvSpPr>
        <p:spPr>
          <a:xfrm flipH="1">
            <a:off x="7194149" y="3803054"/>
            <a:ext cx="2044700" cy="548640"/>
          </a:xfrm>
          <a:prstGeom prst="parallelogram">
            <a:avLst>
              <a:gd name="adj" fmla="val 7272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latin typeface="汉仪中简黑简" panose="00020600040101010101" charset="-122"/>
                <a:ea typeface="汉仪中简黑简" panose="0002060004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9B2CC203-10AF-C16E-1D90-2BDDF7FD125E}"/>
              </a:ext>
            </a:extLst>
          </p:cNvPr>
          <p:cNvCxnSpPr/>
          <p:nvPr/>
        </p:nvCxnSpPr>
        <p:spPr>
          <a:xfrm flipV="1">
            <a:off x="8216499" y="4489489"/>
            <a:ext cx="0" cy="1288415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7D8CE0-BD3D-FD98-EE79-85521ABA24C9}"/>
              </a:ext>
            </a:extLst>
          </p:cNvPr>
          <p:cNvGrpSpPr/>
          <p:nvPr/>
        </p:nvGrpSpPr>
        <p:grpSpPr>
          <a:xfrm>
            <a:off x="6323564" y="1471334"/>
            <a:ext cx="2915285" cy="2246630"/>
            <a:chOff x="540" y="7763"/>
            <a:chExt cx="4591" cy="353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FF58E5F-03A8-E783-FA21-9522D456FC0A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升级前的压力测试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2164F54-1C4B-8CBC-2ACC-740E6A764C66}"/>
                </a:ext>
              </a:extLst>
            </p:cNvPr>
            <p:cNvSpPr txBox="1"/>
            <p:nvPr/>
          </p:nvSpPr>
          <p:spPr>
            <a:xfrm>
              <a:off x="540" y="8441"/>
              <a:ext cx="4591" cy="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掌握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Jmeter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脚本的开发，并用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Jmeter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500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线程并发条件下进行压力测试，平均响应时间在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1s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，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CPU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、内存使用率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&lt;50%,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响应成功率为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100%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；且在百万级别的数据量下，页面响应时间在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3s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以内。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E1D140-D4C2-F20A-1356-1A7D0C329F8D}"/>
              </a:ext>
            </a:extLst>
          </p:cNvPr>
          <p:cNvGrpSpPr/>
          <p:nvPr/>
        </p:nvGrpSpPr>
        <p:grpSpPr>
          <a:xfrm>
            <a:off x="8316829" y="4518064"/>
            <a:ext cx="2915285" cy="1261745"/>
            <a:chOff x="540" y="7763"/>
            <a:chExt cx="4591" cy="198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DBFC8B2-CAB2-21B3-98B8-1C28F3827BE5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升级发版阶段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0915FC4-33D2-DB60-5E4E-27A313933050}"/>
                </a:ext>
              </a:extLst>
            </p:cNvPr>
            <p:cNvSpPr txBox="1"/>
            <p:nvPr/>
          </p:nvSpPr>
          <p:spPr>
            <a:xfrm>
              <a:off x="540" y="8441"/>
              <a:ext cx="459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协助导师完成了管理端、消费端、接收端的平滑升级、整个升级顺利完成，未出现问题。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79796F99-2144-0F42-BF2A-D072E3D23B13}"/>
              </a:ext>
            </a:extLst>
          </p:cNvPr>
          <p:cNvSpPr txBox="1"/>
          <p:nvPr/>
        </p:nvSpPr>
        <p:spPr>
          <a:xfrm>
            <a:off x="742637" y="11557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消息代理分表优化迭代升级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82301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项目参与及任务情况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FD2159-87DD-4504-8404-E1A90005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91FAAA-B408-74E8-F5A3-4272976348FA}"/>
              </a:ext>
            </a:extLst>
          </p:cNvPr>
          <p:cNvGrpSpPr/>
          <p:nvPr/>
        </p:nvGrpSpPr>
        <p:grpSpPr>
          <a:xfrm>
            <a:off x="421640" y="3645468"/>
            <a:ext cx="10925810" cy="831850"/>
            <a:chOff x="0" y="5677"/>
            <a:chExt cx="17206" cy="131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9E1952B-A48B-C622-3107-076FAB592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" y="5677"/>
              <a:ext cx="1304" cy="1311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/>
            <a:p>
              <a:endParaRPr lang="zh-CN" altLang="en-US">
                <a:latin typeface="汉仪中简黑简" panose="00020600040101010101" charset="-122"/>
                <a:ea typeface="汉仪中简黑简" panose="00020600040101010101" charset="-122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43694575-4FD6-04BF-0A11-1EF338606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332"/>
              <a:ext cx="14945" cy="0"/>
            </a:xfrm>
            <a:prstGeom prst="lin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3">
              <a:extLst>
                <a:ext uri="{FF2B5EF4-FFF2-40B4-BE49-F238E27FC236}">
                  <a16:creationId xmlns:a16="http://schemas.microsoft.com/office/drawing/2014/main" id="{2369ACCC-E33C-1C69-F45B-5A65AB9F1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8" y="6084"/>
              <a:ext cx="612" cy="548"/>
            </a:xfrm>
            <a:custGeom>
              <a:avLst/>
              <a:gdLst>
                <a:gd name="T0" fmla="*/ 9 w 98"/>
                <a:gd name="T1" fmla="*/ 24 h 88"/>
                <a:gd name="T2" fmla="*/ 6 w 98"/>
                <a:gd name="T3" fmla="*/ 21 h 88"/>
                <a:gd name="T4" fmla="*/ 6 w 98"/>
                <a:gd name="T5" fmla="*/ 11 h 88"/>
                <a:gd name="T6" fmla="*/ 9 w 98"/>
                <a:gd name="T7" fmla="*/ 8 h 88"/>
                <a:gd name="T8" fmla="*/ 19 w 98"/>
                <a:gd name="T9" fmla="*/ 8 h 88"/>
                <a:gd name="T10" fmla="*/ 22 w 98"/>
                <a:gd name="T11" fmla="*/ 11 h 88"/>
                <a:gd name="T12" fmla="*/ 22 w 98"/>
                <a:gd name="T13" fmla="*/ 21 h 88"/>
                <a:gd name="T14" fmla="*/ 19 w 98"/>
                <a:gd name="T15" fmla="*/ 24 h 88"/>
                <a:gd name="T16" fmla="*/ 9 w 98"/>
                <a:gd name="T17" fmla="*/ 24 h 88"/>
                <a:gd name="T18" fmla="*/ 16 w 98"/>
                <a:gd name="T19" fmla="*/ 0 h 88"/>
                <a:gd name="T20" fmla="*/ 13 w 98"/>
                <a:gd name="T21" fmla="*/ 0 h 88"/>
                <a:gd name="T22" fmla="*/ 0 w 98"/>
                <a:gd name="T23" fmla="*/ 10 h 88"/>
                <a:gd name="T24" fmla="*/ 0 w 98"/>
                <a:gd name="T25" fmla="*/ 78 h 88"/>
                <a:gd name="T26" fmla="*/ 13 w 98"/>
                <a:gd name="T27" fmla="*/ 88 h 88"/>
                <a:gd name="T28" fmla="*/ 16 w 98"/>
                <a:gd name="T29" fmla="*/ 88 h 88"/>
                <a:gd name="T30" fmla="*/ 29 w 98"/>
                <a:gd name="T31" fmla="*/ 78 h 88"/>
                <a:gd name="T32" fmla="*/ 29 w 98"/>
                <a:gd name="T33" fmla="*/ 10 h 88"/>
                <a:gd name="T34" fmla="*/ 16 w 98"/>
                <a:gd name="T35" fmla="*/ 0 h 88"/>
                <a:gd name="T36" fmla="*/ 44 w 98"/>
                <a:gd name="T37" fmla="*/ 24 h 88"/>
                <a:gd name="T38" fmla="*/ 41 w 98"/>
                <a:gd name="T39" fmla="*/ 21 h 88"/>
                <a:gd name="T40" fmla="*/ 41 w 98"/>
                <a:gd name="T41" fmla="*/ 11 h 88"/>
                <a:gd name="T42" fmla="*/ 44 w 98"/>
                <a:gd name="T43" fmla="*/ 8 h 88"/>
                <a:gd name="T44" fmla="*/ 54 w 98"/>
                <a:gd name="T45" fmla="*/ 8 h 88"/>
                <a:gd name="T46" fmla="*/ 56 w 98"/>
                <a:gd name="T47" fmla="*/ 11 h 88"/>
                <a:gd name="T48" fmla="*/ 56 w 98"/>
                <a:gd name="T49" fmla="*/ 21 h 88"/>
                <a:gd name="T50" fmla="*/ 54 w 98"/>
                <a:gd name="T51" fmla="*/ 24 h 88"/>
                <a:gd name="T52" fmla="*/ 44 w 98"/>
                <a:gd name="T53" fmla="*/ 24 h 88"/>
                <a:gd name="T54" fmla="*/ 51 w 98"/>
                <a:gd name="T55" fmla="*/ 0 h 88"/>
                <a:gd name="T56" fmla="*/ 47 w 98"/>
                <a:gd name="T57" fmla="*/ 0 h 88"/>
                <a:gd name="T58" fmla="*/ 35 w 98"/>
                <a:gd name="T59" fmla="*/ 10 h 88"/>
                <a:gd name="T60" fmla="*/ 35 w 98"/>
                <a:gd name="T61" fmla="*/ 78 h 88"/>
                <a:gd name="T62" fmla="*/ 47 w 98"/>
                <a:gd name="T63" fmla="*/ 88 h 88"/>
                <a:gd name="T64" fmla="*/ 51 w 98"/>
                <a:gd name="T65" fmla="*/ 88 h 88"/>
                <a:gd name="T66" fmla="*/ 63 w 98"/>
                <a:gd name="T67" fmla="*/ 78 h 88"/>
                <a:gd name="T68" fmla="*/ 63 w 98"/>
                <a:gd name="T69" fmla="*/ 10 h 88"/>
                <a:gd name="T70" fmla="*/ 51 w 98"/>
                <a:gd name="T71" fmla="*/ 0 h 88"/>
                <a:gd name="T72" fmla="*/ 78 w 98"/>
                <a:gd name="T73" fmla="*/ 24 h 88"/>
                <a:gd name="T74" fmla="*/ 75 w 98"/>
                <a:gd name="T75" fmla="*/ 21 h 88"/>
                <a:gd name="T76" fmla="*/ 75 w 98"/>
                <a:gd name="T77" fmla="*/ 11 h 88"/>
                <a:gd name="T78" fmla="*/ 78 w 98"/>
                <a:gd name="T79" fmla="*/ 8 h 88"/>
                <a:gd name="T80" fmla="*/ 88 w 98"/>
                <a:gd name="T81" fmla="*/ 8 h 88"/>
                <a:gd name="T82" fmla="*/ 91 w 98"/>
                <a:gd name="T83" fmla="*/ 11 h 88"/>
                <a:gd name="T84" fmla="*/ 91 w 98"/>
                <a:gd name="T85" fmla="*/ 21 h 88"/>
                <a:gd name="T86" fmla="*/ 88 w 98"/>
                <a:gd name="T87" fmla="*/ 24 h 88"/>
                <a:gd name="T88" fmla="*/ 78 w 98"/>
                <a:gd name="T89" fmla="*/ 24 h 88"/>
                <a:gd name="T90" fmla="*/ 85 w 98"/>
                <a:gd name="T91" fmla="*/ 0 h 88"/>
                <a:gd name="T92" fmla="*/ 82 w 98"/>
                <a:gd name="T93" fmla="*/ 0 h 88"/>
                <a:gd name="T94" fmla="*/ 69 w 98"/>
                <a:gd name="T95" fmla="*/ 10 h 88"/>
                <a:gd name="T96" fmla="*/ 69 w 98"/>
                <a:gd name="T97" fmla="*/ 78 h 88"/>
                <a:gd name="T98" fmla="*/ 82 w 98"/>
                <a:gd name="T99" fmla="*/ 88 h 88"/>
                <a:gd name="T100" fmla="*/ 85 w 98"/>
                <a:gd name="T101" fmla="*/ 88 h 88"/>
                <a:gd name="T102" fmla="*/ 98 w 98"/>
                <a:gd name="T103" fmla="*/ 78 h 88"/>
                <a:gd name="T104" fmla="*/ 98 w 98"/>
                <a:gd name="T105" fmla="*/ 10 h 88"/>
                <a:gd name="T106" fmla="*/ 85 w 98"/>
                <a:gd name="T10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88">
                  <a:moveTo>
                    <a:pt x="9" y="24"/>
                  </a:moveTo>
                  <a:cubicBezTo>
                    <a:pt x="8" y="24"/>
                    <a:pt x="6" y="23"/>
                    <a:pt x="6" y="2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9"/>
                    <a:pt x="8" y="8"/>
                    <a:pt x="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8"/>
                    <a:pt x="22" y="9"/>
                    <a:pt x="22" y="1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3"/>
                    <a:pt x="0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5"/>
                    <a:pt x="6" y="88"/>
                    <a:pt x="13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23" y="88"/>
                    <a:pt x="29" y="85"/>
                    <a:pt x="29" y="7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23" y="0"/>
                    <a:pt x="16" y="0"/>
                  </a:cubicBezTo>
                  <a:moveTo>
                    <a:pt x="44" y="24"/>
                  </a:moveTo>
                  <a:cubicBezTo>
                    <a:pt x="42" y="24"/>
                    <a:pt x="41" y="23"/>
                    <a:pt x="41" y="2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9"/>
                    <a:pt x="42" y="8"/>
                    <a:pt x="4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5" y="8"/>
                    <a:pt x="56" y="9"/>
                    <a:pt x="56" y="1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3"/>
                    <a:pt x="55" y="24"/>
                    <a:pt x="54" y="24"/>
                  </a:cubicBezTo>
                  <a:cubicBezTo>
                    <a:pt x="44" y="24"/>
                    <a:pt x="44" y="24"/>
                    <a:pt x="44" y="24"/>
                  </a:cubicBezTo>
                  <a:moveTo>
                    <a:pt x="5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0" y="0"/>
                    <a:pt x="35" y="3"/>
                    <a:pt x="35" y="10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85"/>
                    <a:pt x="40" y="88"/>
                    <a:pt x="47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8" y="88"/>
                    <a:pt x="63" y="85"/>
                    <a:pt x="63" y="7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3"/>
                    <a:pt x="58" y="0"/>
                    <a:pt x="51" y="0"/>
                  </a:cubicBezTo>
                  <a:moveTo>
                    <a:pt x="78" y="24"/>
                  </a:moveTo>
                  <a:cubicBezTo>
                    <a:pt x="77" y="24"/>
                    <a:pt x="75" y="23"/>
                    <a:pt x="75" y="2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7" y="8"/>
                    <a:pt x="7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0" y="8"/>
                    <a:pt x="91" y="9"/>
                    <a:pt x="91" y="1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3"/>
                    <a:pt x="90" y="24"/>
                    <a:pt x="88" y="24"/>
                  </a:cubicBezTo>
                  <a:cubicBezTo>
                    <a:pt x="78" y="24"/>
                    <a:pt x="78" y="24"/>
                    <a:pt x="78" y="24"/>
                  </a:cubicBezTo>
                  <a:moveTo>
                    <a:pt x="8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69" y="3"/>
                    <a:pt x="69" y="10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85"/>
                    <a:pt x="75" y="88"/>
                    <a:pt x="82" y="88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92" y="88"/>
                    <a:pt x="98" y="85"/>
                    <a:pt x="98" y="78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3"/>
                    <a:pt x="92" y="0"/>
                    <a:pt x="85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2" name="Freeform 17">
            <a:extLst>
              <a:ext uri="{FF2B5EF4-FFF2-40B4-BE49-F238E27FC236}">
                <a16:creationId xmlns:a16="http://schemas.microsoft.com/office/drawing/2014/main" id="{C2B65ED4-6425-6400-7EB6-5A1F2F407B97}"/>
              </a:ext>
            </a:extLst>
          </p:cNvPr>
          <p:cNvSpPr>
            <a:spLocks noEditPoints="1"/>
          </p:cNvSpPr>
          <p:nvPr/>
        </p:nvSpPr>
        <p:spPr bwMode="auto">
          <a:xfrm>
            <a:off x="7646670" y="2589463"/>
            <a:ext cx="330200" cy="341630"/>
          </a:xfrm>
          <a:custGeom>
            <a:avLst/>
            <a:gdLst>
              <a:gd name="T0" fmla="*/ 38 w 75"/>
              <a:gd name="T1" fmla="*/ 20 h 77"/>
              <a:gd name="T2" fmla="*/ 55 w 75"/>
              <a:gd name="T3" fmla="*/ 38 h 77"/>
              <a:gd name="T4" fmla="*/ 60 w 75"/>
              <a:gd name="T5" fmla="*/ 34 h 77"/>
              <a:gd name="T6" fmla="*/ 42 w 75"/>
              <a:gd name="T7" fmla="*/ 16 h 77"/>
              <a:gd name="T8" fmla="*/ 38 w 75"/>
              <a:gd name="T9" fmla="*/ 20 h 77"/>
              <a:gd name="T10" fmla="*/ 53 w 75"/>
              <a:gd name="T11" fmla="*/ 40 h 77"/>
              <a:gd name="T12" fmla="*/ 53 w 75"/>
              <a:gd name="T13" fmla="*/ 40 h 77"/>
              <a:gd name="T14" fmla="*/ 35 w 75"/>
              <a:gd name="T15" fmla="*/ 23 h 77"/>
              <a:gd name="T16" fmla="*/ 13 w 75"/>
              <a:gd name="T17" fmla="*/ 45 h 77"/>
              <a:gd name="T18" fmla="*/ 30 w 75"/>
              <a:gd name="T19" fmla="*/ 63 h 77"/>
              <a:gd name="T20" fmla="*/ 53 w 75"/>
              <a:gd name="T21" fmla="*/ 40 h 77"/>
              <a:gd name="T22" fmla="*/ 45 w 75"/>
              <a:gd name="T23" fmla="*/ 5 h 77"/>
              <a:gd name="T24" fmla="*/ 45 w 75"/>
              <a:gd name="T25" fmla="*/ 5 h 77"/>
              <a:gd name="T26" fmla="*/ 57 w 75"/>
              <a:gd name="T27" fmla="*/ 1 h 77"/>
              <a:gd name="T28" fmla="*/ 75 w 75"/>
              <a:gd name="T29" fmla="*/ 19 h 77"/>
              <a:gd name="T30" fmla="*/ 70 w 75"/>
              <a:gd name="T31" fmla="*/ 32 h 77"/>
              <a:gd name="T32" fmla="*/ 33 w 75"/>
              <a:gd name="T33" fmla="*/ 68 h 77"/>
              <a:gd name="T34" fmla="*/ 23 w 75"/>
              <a:gd name="T35" fmla="*/ 73 h 77"/>
              <a:gd name="T36" fmla="*/ 14 w 75"/>
              <a:gd name="T37" fmla="*/ 72 h 77"/>
              <a:gd name="T38" fmla="*/ 13 w 75"/>
              <a:gd name="T39" fmla="*/ 73 h 77"/>
              <a:gd name="T40" fmla="*/ 13 w 75"/>
              <a:gd name="T41" fmla="*/ 73 h 77"/>
              <a:gd name="T42" fmla="*/ 13 w 75"/>
              <a:gd name="T43" fmla="*/ 73 h 77"/>
              <a:gd name="T44" fmla="*/ 1 w 75"/>
              <a:gd name="T45" fmla="*/ 71 h 77"/>
              <a:gd name="T46" fmla="*/ 3 w 75"/>
              <a:gd name="T47" fmla="*/ 63 h 77"/>
              <a:gd name="T48" fmla="*/ 4 w 75"/>
              <a:gd name="T49" fmla="*/ 62 h 77"/>
              <a:gd name="T50" fmla="*/ 3 w 75"/>
              <a:gd name="T51" fmla="*/ 53 h 77"/>
              <a:gd name="T52" fmla="*/ 8 w 75"/>
              <a:gd name="T53" fmla="*/ 42 h 77"/>
              <a:gd name="T54" fmla="*/ 43 w 75"/>
              <a:gd name="T55" fmla="*/ 7 h 77"/>
              <a:gd name="T56" fmla="*/ 40 w 75"/>
              <a:gd name="T57" fmla="*/ 5 h 77"/>
              <a:gd name="T58" fmla="*/ 21 w 75"/>
              <a:gd name="T59" fmla="*/ 25 h 77"/>
              <a:gd name="T60" fmla="*/ 18 w 75"/>
              <a:gd name="T61" fmla="*/ 25 h 77"/>
              <a:gd name="T62" fmla="*/ 18 w 75"/>
              <a:gd name="T63" fmla="*/ 22 h 77"/>
              <a:gd name="T64" fmla="*/ 39 w 75"/>
              <a:gd name="T65" fmla="*/ 1 h 77"/>
              <a:gd name="T66" fmla="*/ 41 w 75"/>
              <a:gd name="T67" fmla="*/ 1 h 77"/>
              <a:gd name="T68" fmla="*/ 45 w 75"/>
              <a:gd name="T69" fmla="*/ 5 h 77"/>
              <a:gd name="T70" fmla="*/ 57 w 75"/>
              <a:gd name="T71" fmla="*/ 7 h 77"/>
              <a:gd name="T72" fmla="*/ 57 w 75"/>
              <a:gd name="T73" fmla="*/ 7 h 77"/>
              <a:gd name="T74" fmla="*/ 48 w 75"/>
              <a:gd name="T75" fmla="*/ 10 h 77"/>
              <a:gd name="T76" fmla="*/ 48 w 75"/>
              <a:gd name="T77" fmla="*/ 10 h 77"/>
              <a:gd name="T78" fmla="*/ 45 w 75"/>
              <a:gd name="T79" fmla="*/ 14 h 77"/>
              <a:gd name="T80" fmla="*/ 62 w 75"/>
              <a:gd name="T81" fmla="*/ 31 h 77"/>
              <a:gd name="T82" fmla="*/ 66 w 75"/>
              <a:gd name="T83" fmla="*/ 28 h 77"/>
              <a:gd name="T84" fmla="*/ 69 w 75"/>
              <a:gd name="T85" fmla="*/ 19 h 77"/>
              <a:gd name="T86" fmla="*/ 57 w 75"/>
              <a:gd name="T87" fmla="*/ 7 h 77"/>
              <a:gd name="T88" fmla="*/ 11 w 75"/>
              <a:gd name="T89" fmla="*/ 48 h 77"/>
              <a:gd name="T90" fmla="*/ 11 w 75"/>
              <a:gd name="T91" fmla="*/ 48 h 77"/>
              <a:gd name="T92" fmla="*/ 8 w 75"/>
              <a:gd name="T93" fmla="*/ 54 h 77"/>
              <a:gd name="T94" fmla="*/ 10 w 75"/>
              <a:gd name="T95" fmla="*/ 61 h 77"/>
              <a:gd name="T96" fmla="*/ 9 w 75"/>
              <a:gd name="T97" fmla="*/ 65 h 77"/>
              <a:gd name="T98" fmla="*/ 7 w 75"/>
              <a:gd name="T99" fmla="*/ 67 h 77"/>
              <a:gd name="T100" fmla="*/ 7 w 75"/>
              <a:gd name="T101" fmla="*/ 67 h 77"/>
              <a:gd name="T102" fmla="*/ 9 w 75"/>
              <a:gd name="T103" fmla="*/ 69 h 77"/>
              <a:gd name="T104" fmla="*/ 11 w 75"/>
              <a:gd name="T105" fmla="*/ 67 h 77"/>
              <a:gd name="T106" fmla="*/ 15 w 75"/>
              <a:gd name="T107" fmla="*/ 66 h 77"/>
              <a:gd name="T108" fmla="*/ 22 w 75"/>
              <a:gd name="T109" fmla="*/ 67 h 77"/>
              <a:gd name="T110" fmla="*/ 28 w 75"/>
              <a:gd name="T111" fmla="*/ 65 h 77"/>
              <a:gd name="T112" fmla="*/ 11 w 75"/>
              <a:gd name="T113" fmla="*/ 4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5" h="77">
                <a:moveTo>
                  <a:pt x="38" y="20"/>
                </a:moveTo>
                <a:cubicBezTo>
                  <a:pt x="55" y="38"/>
                  <a:pt x="55" y="38"/>
                  <a:pt x="55" y="38"/>
                </a:cubicBezTo>
                <a:cubicBezTo>
                  <a:pt x="60" y="34"/>
                  <a:pt x="60" y="34"/>
                  <a:pt x="60" y="34"/>
                </a:cubicBezTo>
                <a:cubicBezTo>
                  <a:pt x="42" y="16"/>
                  <a:pt x="42" y="16"/>
                  <a:pt x="42" y="16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35" y="23"/>
                  <a:pt x="35" y="23"/>
                  <a:pt x="35" y="23"/>
                </a:cubicBezTo>
                <a:cubicBezTo>
                  <a:pt x="13" y="45"/>
                  <a:pt x="13" y="45"/>
                  <a:pt x="13" y="45"/>
                </a:cubicBezTo>
                <a:cubicBezTo>
                  <a:pt x="30" y="63"/>
                  <a:pt x="30" y="63"/>
                  <a:pt x="30" y="63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45" y="5"/>
                </a:moveTo>
                <a:cubicBezTo>
                  <a:pt x="45" y="5"/>
                  <a:pt x="45" y="5"/>
                  <a:pt x="45" y="5"/>
                </a:cubicBezTo>
                <a:cubicBezTo>
                  <a:pt x="49" y="2"/>
                  <a:pt x="53" y="1"/>
                  <a:pt x="57" y="1"/>
                </a:cubicBezTo>
                <a:cubicBezTo>
                  <a:pt x="67" y="1"/>
                  <a:pt x="75" y="9"/>
                  <a:pt x="75" y="19"/>
                </a:cubicBezTo>
                <a:cubicBezTo>
                  <a:pt x="75" y="24"/>
                  <a:pt x="73" y="28"/>
                  <a:pt x="70" y="32"/>
                </a:cubicBezTo>
                <a:cubicBezTo>
                  <a:pt x="33" y="68"/>
                  <a:pt x="33" y="68"/>
                  <a:pt x="33" y="68"/>
                </a:cubicBezTo>
                <a:cubicBezTo>
                  <a:pt x="30" y="71"/>
                  <a:pt x="27" y="73"/>
                  <a:pt x="23" y="73"/>
                </a:cubicBezTo>
                <a:cubicBezTo>
                  <a:pt x="20" y="74"/>
                  <a:pt x="17" y="73"/>
                  <a:pt x="14" y="72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9" y="77"/>
                  <a:pt x="3" y="75"/>
                  <a:pt x="1" y="71"/>
                </a:cubicBezTo>
                <a:cubicBezTo>
                  <a:pt x="0" y="68"/>
                  <a:pt x="0" y="65"/>
                  <a:pt x="3" y="63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59"/>
                  <a:pt x="2" y="56"/>
                  <a:pt x="3" y="53"/>
                </a:cubicBezTo>
                <a:cubicBezTo>
                  <a:pt x="3" y="49"/>
                  <a:pt x="5" y="45"/>
                  <a:pt x="8" y="42"/>
                </a:cubicBezTo>
                <a:cubicBezTo>
                  <a:pt x="43" y="7"/>
                  <a:pt x="43" y="7"/>
                  <a:pt x="43" y="7"/>
                </a:cubicBezTo>
                <a:cubicBezTo>
                  <a:pt x="40" y="5"/>
                  <a:pt x="40" y="5"/>
                  <a:pt x="40" y="5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19" y="25"/>
                  <a:pt x="18" y="25"/>
                </a:cubicBezTo>
                <a:cubicBezTo>
                  <a:pt x="17" y="24"/>
                  <a:pt x="17" y="23"/>
                  <a:pt x="18" y="22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1" y="0"/>
                  <a:pt x="41" y="1"/>
                </a:cubicBezTo>
                <a:cubicBezTo>
                  <a:pt x="45" y="5"/>
                  <a:pt x="45" y="5"/>
                  <a:pt x="45" y="5"/>
                </a:cubicBezTo>
                <a:close/>
                <a:moveTo>
                  <a:pt x="57" y="7"/>
                </a:moveTo>
                <a:cubicBezTo>
                  <a:pt x="57" y="7"/>
                  <a:pt x="57" y="7"/>
                  <a:pt x="57" y="7"/>
                </a:cubicBezTo>
                <a:cubicBezTo>
                  <a:pt x="54" y="7"/>
                  <a:pt x="51" y="8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5" y="14"/>
                  <a:pt x="45" y="14"/>
                  <a:pt x="45" y="14"/>
                </a:cubicBezTo>
                <a:cubicBezTo>
                  <a:pt x="62" y="31"/>
                  <a:pt x="62" y="31"/>
                  <a:pt x="62" y="31"/>
                </a:cubicBezTo>
                <a:cubicBezTo>
                  <a:pt x="66" y="28"/>
                  <a:pt x="66" y="28"/>
                  <a:pt x="66" y="28"/>
                </a:cubicBezTo>
                <a:cubicBezTo>
                  <a:pt x="68" y="25"/>
                  <a:pt x="69" y="22"/>
                  <a:pt x="69" y="19"/>
                </a:cubicBezTo>
                <a:cubicBezTo>
                  <a:pt x="69" y="12"/>
                  <a:pt x="64" y="7"/>
                  <a:pt x="57" y="7"/>
                </a:cubicBezTo>
                <a:close/>
                <a:moveTo>
                  <a:pt x="11" y="48"/>
                </a:moveTo>
                <a:cubicBezTo>
                  <a:pt x="11" y="48"/>
                  <a:pt x="11" y="48"/>
                  <a:pt x="11" y="48"/>
                </a:cubicBezTo>
                <a:cubicBezTo>
                  <a:pt x="9" y="50"/>
                  <a:pt x="9" y="52"/>
                  <a:pt x="8" y="54"/>
                </a:cubicBezTo>
                <a:cubicBezTo>
                  <a:pt x="8" y="56"/>
                  <a:pt x="8" y="59"/>
                  <a:pt x="10" y="61"/>
                </a:cubicBezTo>
                <a:cubicBezTo>
                  <a:pt x="10" y="62"/>
                  <a:pt x="10" y="64"/>
                  <a:pt x="9" y="65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7" y="70"/>
                  <a:pt x="9" y="69"/>
                </a:cubicBezTo>
                <a:cubicBezTo>
                  <a:pt x="11" y="67"/>
                  <a:pt x="11" y="67"/>
                  <a:pt x="11" y="67"/>
                </a:cubicBezTo>
                <a:cubicBezTo>
                  <a:pt x="12" y="66"/>
                  <a:pt x="13" y="65"/>
                  <a:pt x="15" y="66"/>
                </a:cubicBezTo>
                <a:cubicBezTo>
                  <a:pt x="17" y="67"/>
                  <a:pt x="20" y="68"/>
                  <a:pt x="22" y="67"/>
                </a:cubicBezTo>
                <a:cubicBezTo>
                  <a:pt x="24" y="67"/>
                  <a:pt x="26" y="66"/>
                  <a:pt x="28" y="65"/>
                </a:cubicBezTo>
                <a:cubicBezTo>
                  <a:pt x="11" y="48"/>
                  <a:pt x="11" y="48"/>
                  <a:pt x="11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CD27965-B1AE-7A1A-9379-37D7781F898A}"/>
              </a:ext>
            </a:extLst>
          </p:cNvPr>
          <p:cNvSpPr/>
          <p:nvPr/>
        </p:nvSpPr>
        <p:spPr>
          <a:xfrm>
            <a:off x="1733549" y="3928670"/>
            <a:ext cx="265222" cy="265163"/>
          </a:xfrm>
          <a:prstGeom prst="triangle">
            <a:avLst/>
          </a:prstGeom>
          <a:solidFill>
            <a:srgbClr val="ED5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114300">
                  <a:prstClr val="black"/>
                </a:innerShdw>
              </a:effectLst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57D2D59-4F9E-9E20-BD0E-2A1EE6B84E64}"/>
              </a:ext>
            </a:extLst>
          </p:cNvPr>
          <p:cNvSpPr/>
          <p:nvPr/>
        </p:nvSpPr>
        <p:spPr>
          <a:xfrm rot="10800000">
            <a:off x="4397801" y="3928670"/>
            <a:ext cx="264795" cy="265163"/>
          </a:xfrm>
          <a:prstGeom prst="triangle">
            <a:avLst/>
          </a:prstGeom>
          <a:solidFill>
            <a:srgbClr val="ED5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114300">
                  <a:prstClr val="black"/>
                </a:innerShdw>
              </a:effectLst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97BC177-048E-A167-BC64-554D8696D52D}"/>
              </a:ext>
            </a:extLst>
          </p:cNvPr>
          <p:cNvSpPr/>
          <p:nvPr/>
        </p:nvSpPr>
        <p:spPr>
          <a:xfrm>
            <a:off x="7072421" y="3928670"/>
            <a:ext cx="264795" cy="265163"/>
          </a:xfrm>
          <a:prstGeom prst="triangle">
            <a:avLst/>
          </a:prstGeom>
          <a:solidFill>
            <a:srgbClr val="ED5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114300">
                  <a:prstClr val="black"/>
                </a:innerShdw>
              </a:effectLst>
              <a:latin typeface="汉仪中简黑简" panose="00020600040101010101" charset="-122"/>
              <a:ea typeface="汉仪中简黑简" panose="00020600040101010101" charset="-122"/>
            </a:endParaRP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897AF37F-544C-D00C-DB63-524DAEF65C93}"/>
              </a:ext>
            </a:extLst>
          </p:cNvPr>
          <p:cNvCxnSpPr/>
          <p:nvPr/>
        </p:nvCxnSpPr>
        <p:spPr>
          <a:xfrm>
            <a:off x="1856740" y="2455478"/>
            <a:ext cx="0" cy="1288415"/>
          </a:xfrm>
          <a:prstGeom prst="line">
            <a:avLst/>
          </a:prstGeom>
          <a:solidFill>
            <a:srgbClr val="ED5858"/>
          </a:solidFill>
          <a:ln w="28575">
            <a:solidFill>
              <a:srgbClr val="ED585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BD7C77D-6404-CDBB-E9DE-FBD78D885FB9}"/>
              </a:ext>
            </a:extLst>
          </p:cNvPr>
          <p:cNvGrpSpPr/>
          <p:nvPr/>
        </p:nvGrpSpPr>
        <p:grpSpPr>
          <a:xfrm>
            <a:off x="1998980" y="2220528"/>
            <a:ext cx="2915285" cy="1015365"/>
            <a:chOff x="540" y="7763"/>
            <a:chExt cx="4591" cy="159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C29A5DC-021F-B2A1-B0FC-B29F809628D5}"/>
                </a:ext>
              </a:extLst>
            </p:cNvPr>
            <p:cNvSpPr txBox="1"/>
            <p:nvPr/>
          </p:nvSpPr>
          <p:spPr>
            <a:xfrm>
              <a:off x="540" y="7763"/>
              <a:ext cx="458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完成详细设计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C1CFCA-0365-10B4-7DA9-591546838724}"/>
                </a:ext>
              </a:extLst>
            </p:cNvPr>
            <p:cNvSpPr txBox="1"/>
            <p:nvPr/>
          </p:nvSpPr>
          <p:spPr>
            <a:xfrm>
              <a:off x="540" y="8441"/>
              <a:ext cx="459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根据消息迁移方案和概要设计说明书，完成详细设计文档。</a:t>
              </a:r>
            </a:p>
          </p:txBody>
        </p:sp>
      </p:grp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E8C35C25-4007-9404-BFC6-4B97764B054D}"/>
              </a:ext>
            </a:extLst>
          </p:cNvPr>
          <p:cNvCxnSpPr/>
          <p:nvPr/>
        </p:nvCxnSpPr>
        <p:spPr>
          <a:xfrm flipV="1">
            <a:off x="4501515" y="4342063"/>
            <a:ext cx="0" cy="1288415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ED585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101AF3-DC1D-EE30-BD11-3818AE3132ED}"/>
              </a:ext>
            </a:extLst>
          </p:cNvPr>
          <p:cNvGrpSpPr/>
          <p:nvPr/>
        </p:nvGrpSpPr>
        <p:grpSpPr>
          <a:xfrm>
            <a:off x="4601845" y="4370638"/>
            <a:ext cx="2915285" cy="1507490"/>
            <a:chOff x="540" y="7763"/>
            <a:chExt cx="4591" cy="237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BE3C0B-260F-BE5E-45D2-E20FEC319D60}"/>
                </a:ext>
              </a:extLst>
            </p:cNvPr>
            <p:cNvSpPr txBox="1"/>
            <p:nvPr/>
          </p:nvSpPr>
          <p:spPr>
            <a:xfrm>
              <a:off x="540" y="7763"/>
              <a:ext cx="458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完成功能开发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E556803-7F6C-933E-D252-ADCE6DFFE234}"/>
                </a:ext>
              </a:extLst>
            </p:cNvPr>
            <p:cNvSpPr txBox="1"/>
            <p:nvPr/>
          </p:nvSpPr>
          <p:spPr>
            <a:xfrm>
              <a:off x="540" y="8441"/>
              <a:ext cx="4591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使用策略模式，不同的消息类型对应不同策略类，并使用策略工厂调用不同的策略类，使代码有较高的拓展性。</a:t>
              </a:r>
            </a:p>
          </p:txBody>
        </p:sp>
      </p:grp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32CF452A-E726-7D50-2A62-0FCA656660D2}"/>
              </a:ext>
            </a:extLst>
          </p:cNvPr>
          <p:cNvCxnSpPr/>
          <p:nvPr/>
        </p:nvCxnSpPr>
        <p:spPr>
          <a:xfrm>
            <a:off x="7195820" y="2477068"/>
            <a:ext cx="0" cy="1288415"/>
          </a:xfrm>
          <a:prstGeom prst="line">
            <a:avLst/>
          </a:prstGeom>
          <a:solidFill>
            <a:srgbClr val="ED5858"/>
          </a:solidFill>
          <a:ln w="28575">
            <a:solidFill>
              <a:srgbClr val="ED585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52D591-2A67-FB58-6291-C38CF2965FB5}"/>
              </a:ext>
            </a:extLst>
          </p:cNvPr>
          <p:cNvGrpSpPr/>
          <p:nvPr/>
        </p:nvGrpSpPr>
        <p:grpSpPr>
          <a:xfrm>
            <a:off x="7296785" y="2242118"/>
            <a:ext cx="2915285" cy="1015365"/>
            <a:chOff x="540" y="7763"/>
            <a:chExt cx="4591" cy="159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3299195-DDAB-9816-79F7-6EF34AEECD7C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测试阶段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75D2D9D-BE02-EC40-F828-63E892E4205A}"/>
                </a:ext>
              </a:extLst>
            </p:cNvPr>
            <p:cNvSpPr txBox="1"/>
            <p:nvPr/>
          </p:nvSpPr>
          <p:spPr>
            <a:xfrm>
              <a:off x="540" y="8441"/>
              <a:ext cx="459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进行联调测试，保证消息正常发送。协助其他业务系统集成。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31B995F9-B71B-04A6-7581-5EDEB2A28142}"/>
              </a:ext>
            </a:extLst>
          </p:cNvPr>
          <p:cNvSpPr txBox="1"/>
          <p:nvPr/>
        </p:nvSpPr>
        <p:spPr>
          <a:xfrm>
            <a:off x="742637" y="11557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消息迁移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APPServer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861183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项目参与及任务情况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FD2159-87DD-4504-8404-E1A90005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E3CE688-54C2-2964-EAC0-7E90D1C2C47D}"/>
              </a:ext>
            </a:extLst>
          </p:cNvPr>
          <p:cNvGrpSpPr/>
          <p:nvPr/>
        </p:nvGrpSpPr>
        <p:grpSpPr>
          <a:xfrm>
            <a:off x="776505" y="1145523"/>
            <a:ext cx="4117975" cy="3779520"/>
            <a:chOff x="6073" y="2369"/>
            <a:chExt cx="6485" cy="59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50B63C0B-ADF3-1D25-68F7-83A5CD45B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62" y="3496"/>
              <a:ext cx="2353" cy="1929"/>
            </a:xfrm>
            <a:prstGeom prst="line">
              <a:avLst/>
            </a:prstGeom>
            <a:noFill/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ysDash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71593E05-9350-A5FE-76F2-4C8EAED0D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2" y="6559"/>
              <a:ext cx="2551" cy="95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ysDash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0336D9C3-A998-3DEE-4BB5-DB9811EC3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62" y="5618"/>
              <a:ext cx="2551" cy="399"/>
            </a:xfrm>
            <a:prstGeom prst="line">
              <a:avLst/>
            </a:prstGeom>
            <a:noFill/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ysDash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 83">
              <a:extLst>
                <a:ext uri="{FF2B5EF4-FFF2-40B4-BE49-F238E27FC236}">
                  <a16:creationId xmlns:a16="http://schemas.microsoft.com/office/drawing/2014/main" id="{0BA92942-9420-470B-F79B-9B22E6E29E56}"/>
                </a:ext>
              </a:extLst>
            </p:cNvPr>
            <p:cNvSpPr/>
            <p:nvPr/>
          </p:nvSpPr>
          <p:spPr bwMode="auto">
            <a:xfrm rot="16377237" flipH="1">
              <a:off x="6103" y="5301"/>
              <a:ext cx="2075" cy="21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767171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400" kern="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椭圆 80">
              <a:extLst>
                <a:ext uri="{FF2B5EF4-FFF2-40B4-BE49-F238E27FC236}">
                  <a16:creationId xmlns:a16="http://schemas.microsoft.com/office/drawing/2014/main" id="{1826C49E-7028-3475-86E6-EE95F0EDE43C}"/>
                </a:ext>
              </a:extLst>
            </p:cNvPr>
            <p:cNvSpPr/>
            <p:nvPr/>
          </p:nvSpPr>
          <p:spPr bwMode="auto">
            <a:xfrm flipH="1">
              <a:off x="10804" y="2369"/>
              <a:ext cx="1361" cy="132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椭圆 80">
              <a:extLst>
                <a:ext uri="{FF2B5EF4-FFF2-40B4-BE49-F238E27FC236}">
                  <a16:creationId xmlns:a16="http://schemas.microsoft.com/office/drawing/2014/main" id="{B018F0E2-1B50-AA77-4778-B6C5FBE04E1B}"/>
                </a:ext>
              </a:extLst>
            </p:cNvPr>
            <p:cNvSpPr/>
            <p:nvPr/>
          </p:nvSpPr>
          <p:spPr bwMode="auto">
            <a:xfrm flipH="1">
              <a:off x="11144" y="4814"/>
              <a:ext cx="1414" cy="1375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80">
              <a:extLst>
                <a:ext uri="{FF2B5EF4-FFF2-40B4-BE49-F238E27FC236}">
                  <a16:creationId xmlns:a16="http://schemas.microsoft.com/office/drawing/2014/main" id="{C8BB4621-068D-8050-B8A2-7B4B5E3106A3}"/>
                </a:ext>
              </a:extLst>
            </p:cNvPr>
            <p:cNvSpPr/>
            <p:nvPr/>
          </p:nvSpPr>
          <p:spPr bwMode="auto">
            <a:xfrm flipH="1">
              <a:off x="11086" y="6999"/>
              <a:ext cx="1361" cy="132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966C3D-2EB4-9147-975E-9A752FBD004F}"/>
              </a:ext>
            </a:extLst>
          </p:cNvPr>
          <p:cNvGrpSpPr/>
          <p:nvPr/>
        </p:nvGrpSpPr>
        <p:grpSpPr>
          <a:xfrm>
            <a:off x="4894480" y="894364"/>
            <a:ext cx="6095365" cy="1029970"/>
            <a:chOff x="537" y="7763"/>
            <a:chExt cx="4591" cy="162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EA645D8-48EB-02CB-D464-4BBDC52D14D3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财经管理系统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44B779-0B60-0258-8C69-C5B13725FBDC}"/>
                </a:ext>
              </a:extLst>
            </p:cNvPr>
            <p:cNvSpPr txBox="1"/>
            <p:nvPr/>
          </p:nvSpPr>
          <p:spPr>
            <a:xfrm>
              <a:off x="537" y="8464"/>
              <a:ext cx="459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新一代票据付款流程功能、前端卡片展示异常、前端查询栏换行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异常以及一些功能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的测试。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4B0336-1A20-CB39-8E9C-0FC7BE716FE9}"/>
              </a:ext>
            </a:extLst>
          </p:cNvPr>
          <p:cNvGrpSpPr/>
          <p:nvPr/>
        </p:nvGrpSpPr>
        <p:grpSpPr>
          <a:xfrm>
            <a:off x="5166895" y="2561674"/>
            <a:ext cx="6095365" cy="768985"/>
            <a:chOff x="540" y="7763"/>
            <a:chExt cx="4591" cy="121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C5C68D4-3C72-9B61-3AE0-CB79484EAE56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待办中心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CF3C94-42B9-D731-7326-2474BF286999}"/>
                </a:ext>
              </a:extLst>
            </p:cNvPr>
            <p:cNvSpPr txBox="1"/>
            <p:nvPr/>
          </p:nvSpPr>
          <p:spPr>
            <a:xfrm>
              <a:off x="540" y="8441"/>
              <a:ext cx="459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领域查询接口、配合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APP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调整待办中心接口。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809473-7BFC-590F-D897-0DFE6EC30145}"/>
              </a:ext>
            </a:extLst>
          </p:cNvPr>
          <p:cNvGrpSpPr/>
          <p:nvPr/>
        </p:nvGrpSpPr>
        <p:grpSpPr>
          <a:xfrm>
            <a:off x="5067518" y="4010521"/>
            <a:ext cx="6095365" cy="768985"/>
            <a:chOff x="540" y="7763"/>
            <a:chExt cx="4591" cy="121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25EF0DB-835E-BEC4-FA13-8B3828E8EB90}"/>
                </a:ext>
              </a:extLst>
            </p:cNvPr>
            <p:cNvSpPr txBox="1"/>
            <p:nvPr/>
          </p:nvSpPr>
          <p:spPr>
            <a:xfrm>
              <a:off x="540" y="7763"/>
              <a:ext cx="4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信息化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CBB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平台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287FD4E-AD43-F9F5-7BB6-9792D38359AC}"/>
                </a:ext>
              </a:extLst>
            </p:cNvPr>
            <p:cNvSpPr txBox="1"/>
            <p:nvPr/>
          </p:nvSpPr>
          <p:spPr>
            <a:xfrm>
              <a:off x="540" y="8441"/>
              <a:ext cx="459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修改自动审批逻辑。</a:t>
              </a:r>
            </a:p>
          </p:txBody>
        </p:sp>
      </p:grpSp>
      <p:sp>
        <p:nvSpPr>
          <p:cNvPr id="25" name="Freeform 53">
            <a:extLst>
              <a:ext uri="{FF2B5EF4-FFF2-40B4-BE49-F238E27FC236}">
                <a16:creationId xmlns:a16="http://schemas.microsoft.com/office/drawing/2014/main" id="{9943802D-D9C4-1660-6FF5-A8147CA5F077}"/>
              </a:ext>
            </a:extLst>
          </p:cNvPr>
          <p:cNvSpPr>
            <a:spLocks noEditPoints="1"/>
          </p:cNvSpPr>
          <p:nvPr/>
        </p:nvSpPr>
        <p:spPr bwMode="auto">
          <a:xfrm>
            <a:off x="1101307" y="3392470"/>
            <a:ext cx="706120" cy="631825"/>
          </a:xfrm>
          <a:custGeom>
            <a:avLst/>
            <a:gdLst>
              <a:gd name="T0" fmla="*/ 9 w 98"/>
              <a:gd name="T1" fmla="*/ 24 h 88"/>
              <a:gd name="T2" fmla="*/ 6 w 98"/>
              <a:gd name="T3" fmla="*/ 21 h 88"/>
              <a:gd name="T4" fmla="*/ 6 w 98"/>
              <a:gd name="T5" fmla="*/ 11 h 88"/>
              <a:gd name="T6" fmla="*/ 9 w 98"/>
              <a:gd name="T7" fmla="*/ 8 h 88"/>
              <a:gd name="T8" fmla="*/ 19 w 98"/>
              <a:gd name="T9" fmla="*/ 8 h 88"/>
              <a:gd name="T10" fmla="*/ 22 w 98"/>
              <a:gd name="T11" fmla="*/ 11 h 88"/>
              <a:gd name="T12" fmla="*/ 22 w 98"/>
              <a:gd name="T13" fmla="*/ 21 h 88"/>
              <a:gd name="T14" fmla="*/ 19 w 98"/>
              <a:gd name="T15" fmla="*/ 24 h 88"/>
              <a:gd name="T16" fmla="*/ 9 w 98"/>
              <a:gd name="T17" fmla="*/ 24 h 88"/>
              <a:gd name="T18" fmla="*/ 16 w 98"/>
              <a:gd name="T19" fmla="*/ 0 h 88"/>
              <a:gd name="T20" fmla="*/ 13 w 98"/>
              <a:gd name="T21" fmla="*/ 0 h 88"/>
              <a:gd name="T22" fmla="*/ 0 w 98"/>
              <a:gd name="T23" fmla="*/ 10 h 88"/>
              <a:gd name="T24" fmla="*/ 0 w 98"/>
              <a:gd name="T25" fmla="*/ 78 h 88"/>
              <a:gd name="T26" fmla="*/ 13 w 98"/>
              <a:gd name="T27" fmla="*/ 88 h 88"/>
              <a:gd name="T28" fmla="*/ 16 w 98"/>
              <a:gd name="T29" fmla="*/ 88 h 88"/>
              <a:gd name="T30" fmla="*/ 29 w 98"/>
              <a:gd name="T31" fmla="*/ 78 h 88"/>
              <a:gd name="T32" fmla="*/ 29 w 98"/>
              <a:gd name="T33" fmla="*/ 10 h 88"/>
              <a:gd name="T34" fmla="*/ 16 w 98"/>
              <a:gd name="T35" fmla="*/ 0 h 88"/>
              <a:gd name="T36" fmla="*/ 44 w 98"/>
              <a:gd name="T37" fmla="*/ 24 h 88"/>
              <a:gd name="T38" fmla="*/ 41 w 98"/>
              <a:gd name="T39" fmla="*/ 21 h 88"/>
              <a:gd name="T40" fmla="*/ 41 w 98"/>
              <a:gd name="T41" fmla="*/ 11 h 88"/>
              <a:gd name="T42" fmla="*/ 44 w 98"/>
              <a:gd name="T43" fmla="*/ 8 h 88"/>
              <a:gd name="T44" fmla="*/ 54 w 98"/>
              <a:gd name="T45" fmla="*/ 8 h 88"/>
              <a:gd name="T46" fmla="*/ 56 w 98"/>
              <a:gd name="T47" fmla="*/ 11 h 88"/>
              <a:gd name="T48" fmla="*/ 56 w 98"/>
              <a:gd name="T49" fmla="*/ 21 h 88"/>
              <a:gd name="T50" fmla="*/ 54 w 98"/>
              <a:gd name="T51" fmla="*/ 24 h 88"/>
              <a:gd name="T52" fmla="*/ 44 w 98"/>
              <a:gd name="T53" fmla="*/ 24 h 88"/>
              <a:gd name="T54" fmla="*/ 51 w 98"/>
              <a:gd name="T55" fmla="*/ 0 h 88"/>
              <a:gd name="T56" fmla="*/ 47 w 98"/>
              <a:gd name="T57" fmla="*/ 0 h 88"/>
              <a:gd name="T58" fmla="*/ 35 w 98"/>
              <a:gd name="T59" fmla="*/ 10 h 88"/>
              <a:gd name="T60" fmla="*/ 35 w 98"/>
              <a:gd name="T61" fmla="*/ 78 h 88"/>
              <a:gd name="T62" fmla="*/ 47 w 98"/>
              <a:gd name="T63" fmla="*/ 88 h 88"/>
              <a:gd name="T64" fmla="*/ 51 w 98"/>
              <a:gd name="T65" fmla="*/ 88 h 88"/>
              <a:gd name="T66" fmla="*/ 63 w 98"/>
              <a:gd name="T67" fmla="*/ 78 h 88"/>
              <a:gd name="T68" fmla="*/ 63 w 98"/>
              <a:gd name="T69" fmla="*/ 10 h 88"/>
              <a:gd name="T70" fmla="*/ 51 w 98"/>
              <a:gd name="T71" fmla="*/ 0 h 88"/>
              <a:gd name="T72" fmla="*/ 78 w 98"/>
              <a:gd name="T73" fmla="*/ 24 h 88"/>
              <a:gd name="T74" fmla="*/ 75 w 98"/>
              <a:gd name="T75" fmla="*/ 21 h 88"/>
              <a:gd name="T76" fmla="*/ 75 w 98"/>
              <a:gd name="T77" fmla="*/ 11 h 88"/>
              <a:gd name="T78" fmla="*/ 78 w 98"/>
              <a:gd name="T79" fmla="*/ 8 h 88"/>
              <a:gd name="T80" fmla="*/ 88 w 98"/>
              <a:gd name="T81" fmla="*/ 8 h 88"/>
              <a:gd name="T82" fmla="*/ 91 w 98"/>
              <a:gd name="T83" fmla="*/ 11 h 88"/>
              <a:gd name="T84" fmla="*/ 91 w 98"/>
              <a:gd name="T85" fmla="*/ 21 h 88"/>
              <a:gd name="T86" fmla="*/ 88 w 98"/>
              <a:gd name="T87" fmla="*/ 24 h 88"/>
              <a:gd name="T88" fmla="*/ 78 w 98"/>
              <a:gd name="T89" fmla="*/ 24 h 88"/>
              <a:gd name="T90" fmla="*/ 85 w 98"/>
              <a:gd name="T91" fmla="*/ 0 h 88"/>
              <a:gd name="T92" fmla="*/ 82 w 98"/>
              <a:gd name="T93" fmla="*/ 0 h 88"/>
              <a:gd name="T94" fmla="*/ 69 w 98"/>
              <a:gd name="T95" fmla="*/ 10 h 88"/>
              <a:gd name="T96" fmla="*/ 69 w 98"/>
              <a:gd name="T97" fmla="*/ 78 h 88"/>
              <a:gd name="T98" fmla="*/ 82 w 98"/>
              <a:gd name="T99" fmla="*/ 88 h 88"/>
              <a:gd name="T100" fmla="*/ 85 w 98"/>
              <a:gd name="T101" fmla="*/ 88 h 88"/>
              <a:gd name="T102" fmla="*/ 98 w 98"/>
              <a:gd name="T103" fmla="*/ 78 h 88"/>
              <a:gd name="T104" fmla="*/ 98 w 98"/>
              <a:gd name="T105" fmla="*/ 10 h 88"/>
              <a:gd name="T106" fmla="*/ 85 w 98"/>
              <a:gd name="T10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" h="88">
                <a:moveTo>
                  <a:pt x="9" y="24"/>
                </a:moveTo>
                <a:cubicBezTo>
                  <a:pt x="8" y="24"/>
                  <a:pt x="6" y="23"/>
                  <a:pt x="6" y="2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9"/>
                  <a:pt x="8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1" y="8"/>
                  <a:pt x="22" y="9"/>
                  <a:pt x="22" y="1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3"/>
                  <a:pt x="21" y="24"/>
                  <a:pt x="19" y="24"/>
                </a:cubicBezTo>
                <a:cubicBezTo>
                  <a:pt x="9" y="24"/>
                  <a:pt x="9" y="24"/>
                  <a:pt x="9" y="24"/>
                </a:cubicBezTo>
                <a:moveTo>
                  <a:pt x="16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3"/>
                  <a:pt x="0" y="1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6" y="88"/>
                  <a:pt x="13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23" y="88"/>
                  <a:pt x="29" y="85"/>
                  <a:pt x="29" y="7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3"/>
                  <a:pt x="23" y="0"/>
                  <a:pt x="16" y="0"/>
                </a:cubicBezTo>
                <a:moveTo>
                  <a:pt x="44" y="24"/>
                </a:moveTo>
                <a:cubicBezTo>
                  <a:pt x="42" y="24"/>
                  <a:pt x="41" y="23"/>
                  <a:pt x="41" y="2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2" y="8"/>
                  <a:pt x="44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3"/>
                  <a:pt x="55" y="24"/>
                  <a:pt x="54" y="24"/>
                </a:cubicBezTo>
                <a:cubicBezTo>
                  <a:pt x="44" y="24"/>
                  <a:pt x="44" y="24"/>
                  <a:pt x="44" y="24"/>
                </a:cubicBezTo>
                <a:moveTo>
                  <a:pt x="51" y="0"/>
                </a:moveTo>
                <a:cubicBezTo>
                  <a:pt x="47" y="0"/>
                  <a:pt x="47" y="0"/>
                  <a:pt x="47" y="0"/>
                </a:cubicBezTo>
                <a:cubicBezTo>
                  <a:pt x="40" y="0"/>
                  <a:pt x="35" y="3"/>
                  <a:pt x="35" y="10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85"/>
                  <a:pt x="40" y="88"/>
                  <a:pt x="47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8" y="88"/>
                  <a:pt x="63" y="85"/>
                  <a:pt x="63" y="78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3"/>
                  <a:pt x="58" y="0"/>
                  <a:pt x="51" y="0"/>
                </a:cubicBezTo>
                <a:moveTo>
                  <a:pt x="78" y="24"/>
                </a:moveTo>
                <a:cubicBezTo>
                  <a:pt x="77" y="24"/>
                  <a:pt x="75" y="23"/>
                  <a:pt x="75" y="21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7" y="8"/>
                  <a:pt x="78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0" y="8"/>
                  <a:pt x="91" y="9"/>
                  <a:pt x="91" y="11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3"/>
                  <a:pt x="90" y="24"/>
                  <a:pt x="88" y="24"/>
                </a:cubicBezTo>
                <a:cubicBezTo>
                  <a:pt x="78" y="24"/>
                  <a:pt x="78" y="24"/>
                  <a:pt x="78" y="24"/>
                </a:cubicBezTo>
                <a:moveTo>
                  <a:pt x="85" y="0"/>
                </a:moveTo>
                <a:cubicBezTo>
                  <a:pt x="82" y="0"/>
                  <a:pt x="82" y="0"/>
                  <a:pt x="82" y="0"/>
                </a:cubicBezTo>
                <a:cubicBezTo>
                  <a:pt x="75" y="0"/>
                  <a:pt x="69" y="3"/>
                  <a:pt x="69" y="10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85"/>
                  <a:pt x="75" y="88"/>
                  <a:pt x="82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92" y="88"/>
                  <a:pt x="98" y="85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3"/>
                  <a:pt x="92" y="0"/>
                  <a:pt x="8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87B2353E-2F3A-074F-17BF-42A0181F16C4}"/>
              </a:ext>
            </a:extLst>
          </p:cNvPr>
          <p:cNvSpPr>
            <a:spLocks noEditPoints="1"/>
          </p:cNvSpPr>
          <p:nvPr/>
        </p:nvSpPr>
        <p:spPr bwMode="auto">
          <a:xfrm>
            <a:off x="4238525" y="2915936"/>
            <a:ext cx="449580" cy="405130"/>
          </a:xfrm>
          <a:custGeom>
            <a:avLst/>
            <a:gdLst>
              <a:gd name="T0" fmla="*/ 83 w 123"/>
              <a:gd name="T1" fmla="*/ 35 h 107"/>
              <a:gd name="T2" fmla="*/ 41 w 123"/>
              <a:gd name="T3" fmla="*/ 50 h 107"/>
              <a:gd name="T4" fmla="*/ 33 w 123"/>
              <a:gd name="T5" fmla="*/ 50 h 107"/>
              <a:gd name="T6" fmla="*/ 49 w 123"/>
              <a:gd name="T7" fmla="*/ 73 h 107"/>
              <a:gd name="T8" fmla="*/ 52 w 123"/>
              <a:gd name="T9" fmla="*/ 75 h 107"/>
              <a:gd name="T10" fmla="*/ 55 w 123"/>
              <a:gd name="T11" fmla="*/ 76 h 107"/>
              <a:gd name="T12" fmla="*/ 59 w 123"/>
              <a:gd name="T13" fmla="*/ 74 h 107"/>
              <a:gd name="T14" fmla="*/ 91 w 123"/>
              <a:gd name="T15" fmla="*/ 43 h 107"/>
              <a:gd name="T16" fmla="*/ 87 w 123"/>
              <a:gd name="T17" fmla="*/ 33 h 107"/>
              <a:gd name="T18" fmla="*/ 7 w 123"/>
              <a:gd name="T19" fmla="*/ 94 h 107"/>
              <a:gd name="T20" fmla="*/ 17 w 123"/>
              <a:gd name="T21" fmla="*/ 101 h 107"/>
              <a:gd name="T22" fmla="*/ 106 w 123"/>
              <a:gd name="T23" fmla="*/ 101 h 107"/>
              <a:gd name="T24" fmla="*/ 116 w 123"/>
              <a:gd name="T25" fmla="*/ 94 h 107"/>
              <a:gd name="T26" fmla="*/ 106 w 123"/>
              <a:gd name="T27" fmla="*/ 101 h 107"/>
              <a:gd name="T28" fmla="*/ 7 w 123"/>
              <a:gd name="T29" fmla="*/ 77 h 107"/>
              <a:gd name="T30" fmla="*/ 17 w 123"/>
              <a:gd name="T31" fmla="*/ 84 h 107"/>
              <a:gd name="T32" fmla="*/ 106 w 123"/>
              <a:gd name="T33" fmla="*/ 84 h 107"/>
              <a:gd name="T34" fmla="*/ 116 w 123"/>
              <a:gd name="T35" fmla="*/ 77 h 107"/>
              <a:gd name="T36" fmla="*/ 106 w 123"/>
              <a:gd name="T37" fmla="*/ 84 h 107"/>
              <a:gd name="T38" fmla="*/ 7 w 123"/>
              <a:gd name="T39" fmla="*/ 59 h 107"/>
              <a:gd name="T40" fmla="*/ 17 w 123"/>
              <a:gd name="T41" fmla="*/ 67 h 107"/>
              <a:gd name="T42" fmla="*/ 106 w 123"/>
              <a:gd name="T43" fmla="*/ 67 h 107"/>
              <a:gd name="T44" fmla="*/ 116 w 123"/>
              <a:gd name="T45" fmla="*/ 59 h 107"/>
              <a:gd name="T46" fmla="*/ 106 w 123"/>
              <a:gd name="T47" fmla="*/ 67 h 107"/>
              <a:gd name="T48" fmla="*/ 7 w 123"/>
              <a:gd name="T49" fmla="*/ 42 h 107"/>
              <a:gd name="T50" fmla="*/ 17 w 123"/>
              <a:gd name="T51" fmla="*/ 50 h 107"/>
              <a:gd name="T52" fmla="*/ 106 w 123"/>
              <a:gd name="T53" fmla="*/ 50 h 107"/>
              <a:gd name="T54" fmla="*/ 116 w 123"/>
              <a:gd name="T55" fmla="*/ 42 h 107"/>
              <a:gd name="T56" fmla="*/ 106 w 123"/>
              <a:gd name="T57" fmla="*/ 50 h 107"/>
              <a:gd name="T58" fmla="*/ 7 w 123"/>
              <a:gd name="T59" fmla="*/ 25 h 107"/>
              <a:gd name="T60" fmla="*/ 17 w 123"/>
              <a:gd name="T61" fmla="*/ 32 h 107"/>
              <a:gd name="T62" fmla="*/ 106 w 123"/>
              <a:gd name="T63" fmla="*/ 32 h 107"/>
              <a:gd name="T64" fmla="*/ 116 w 123"/>
              <a:gd name="T65" fmla="*/ 25 h 107"/>
              <a:gd name="T66" fmla="*/ 106 w 123"/>
              <a:gd name="T67" fmla="*/ 32 h 107"/>
              <a:gd name="T68" fmla="*/ 24 w 123"/>
              <a:gd name="T69" fmla="*/ 78 h 107"/>
              <a:gd name="T70" fmla="*/ 29 w 123"/>
              <a:gd name="T71" fmla="*/ 23 h 107"/>
              <a:gd name="T72" fmla="*/ 98 w 123"/>
              <a:gd name="T73" fmla="*/ 28 h 107"/>
              <a:gd name="T74" fmla="*/ 93 w 123"/>
              <a:gd name="T75" fmla="*/ 83 h 107"/>
              <a:gd name="T76" fmla="*/ 7 w 123"/>
              <a:gd name="T77" fmla="*/ 15 h 107"/>
              <a:gd name="T78" fmla="*/ 17 w 123"/>
              <a:gd name="T79" fmla="*/ 8 h 107"/>
              <a:gd name="T80" fmla="*/ 7 w 123"/>
              <a:gd name="T81" fmla="*/ 15 h 107"/>
              <a:gd name="T82" fmla="*/ 106 w 123"/>
              <a:gd name="T83" fmla="*/ 8 h 107"/>
              <a:gd name="T84" fmla="*/ 116 w 123"/>
              <a:gd name="T85" fmla="*/ 15 h 107"/>
              <a:gd name="T86" fmla="*/ 122 w 123"/>
              <a:gd name="T87" fmla="*/ 0 h 107"/>
              <a:gd name="T88" fmla="*/ 98 w 123"/>
              <a:gd name="T89" fmla="*/ 1 h 107"/>
              <a:gd name="T90" fmla="*/ 93 w 123"/>
              <a:gd name="T91" fmla="*/ 14 h 107"/>
              <a:gd name="T92" fmla="*/ 24 w 123"/>
              <a:gd name="T93" fmla="*/ 9 h 107"/>
              <a:gd name="T94" fmla="*/ 23 w 123"/>
              <a:gd name="T95" fmla="*/ 0 h 107"/>
              <a:gd name="T96" fmla="*/ 0 w 123"/>
              <a:gd name="T97" fmla="*/ 1 h 107"/>
              <a:gd name="T98" fmla="*/ 1 w 123"/>
              <a:gd name="T99" fmla="*/ 107 h 107"/>
              <a:gd name="T100" fmla="*/ 24 w 123"/>
              <a:gd name="T101" fmla="*/ 105 h 107"/>
              <a:gd name="T102" fmla="*/ 29 w 123"/>
              <a:gd name="T103" fmla="*/ 92 h 107"/>
              <a:gd name="T104" fmla="*/ 98 w 123"/>
              <a:gd name="T105" fmla="*/ 97 h 107"/>
              <a:gd name="T106" fmla="*/ 99 w 123"/>
              <a:gd name="T107" fmla="*/ 107 h 107"/>
              <a:gd name="T108" fmla="*/ 123 w 123"/>
              <a:gd name="T109" fmla="*/ 105 h 107"/>
              <a:gd name="T110" fmla="*/ 122 w 123"/>
              <a:gd name="T1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" h="107">
                <a:moveTo>
                  <a:pt x="87" y="33"/>
                </a:moveTo>
                <a:cubicBezTo>
                  <a:pt x="86" y="33"/>
                  <a:pt x="84" y="34"/>
                  <a:pt x="83" y="35"/>
                </a:cubicBezTo>
                <a:cubicBezTo>
                  <a:pt x="55" y="62"/>
                  <a:pt x="55" y="62"/>
                  <a:pt x="55" y="62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49"/>
                  <a:pt x="38" y="48"/>
                  <a:pt x="37" y="48"/>
                </a:cubicBezTo>
                <a:cubicBezTo>
                  <a:pt x="36" y="48"/>
                  <a:pt x="34" y="49"/>
                  <a:pt x="33" y="50"/>
                </a:cubicBezTo>
                <a:cubicBezTo>
                  <a:pt x="31" y="52"/>
                  <a:pt x="31" y="56"/>
                  <a:pt x="33" y="58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50" y="74"/>
                  <a:pt x="50" y="74"/>
                </a:cubicBezTo>
                <a:cubicBezTo>
                  <a:pt x="51" y="75"/>
                  <a:pt x="51" y="75"/>
                  <a:pt x="52" y="75"/>
                </a:cubicBezTo>
                <a:cubicBezTo>
                  <a:pt x="53" y="76"/>
                  <a:pt x="54" y="76"/>
                  <a:pt x="55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6" y="76"/>
                  <a:pt x="57" y="75"/>
                  <a:pt x="57" y="75"/>
                </a:cubicBezTo>
                <a:cubicBezTo>
                  <a:pt x="58" y="75"/>
                  <a:pt x="59" y="74"/>
                  <a:pt x="59" y="74"/>
                </a:cubicBezTo>
                <a:cubicBezTo>
                  <a:pt x="60" y="74"/>
                  <a:pt x="60" y="73"/>
                  <a:pt x="60" y="73"/>
                </a:cubicBezTo>
                <a:cubicBezTo>
                  <a:pt x="91" y="43"/>
                  <a:pt x="91" y="43"/>
                  <a:pt x="91" y="43"/>
                </a:cubicBezTo>
                <a:cubicBezTo>
                  <a:pt x="93" y="41"/>
                  <a:pt x="93" y="38"/>
                  <a:pt x="91" y="35"/>
                </a:cubicBezTo>
                <a:cubicBezTo>
                  <a:pt x="90" y="34"/>
                  <a:pt x="89" y="33"/>
                  <a:pt x="87" y="33"/>
                </a:cubicBezTo>
                <a:moveTo>
                  <a:pt x="7" y="101"/>
                </a:moveTo>
                <a:cubicBezTo>
                  <a:pt x="7" y="94"/>
                  <a:pt x="7" y="94"/>
                  <a:pt x="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7" y="101"/>
                  <a:pt x="7" y="101"/>
                  <a:pt x="7" y="101"/>
                </a:cubicBezTo>
                <a:moveTo>
                  <a:pt x="106" y="101"/>
                </a:moveTo>
                <a:cubicBezTo>
                  <a:pt x="106" y="94"/>
                  <a:pt x="106" y="94"/>
                  <a:pt x="106" y="94"/>
                </a:cubicBezTo>
                <a:cubicBezTo>
                  <a:pt x="116" y="94"/>
                  <a:pt x="116" y="94"/>
                  <a:pt x="116" y="94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06" y="101"/>
                  <a:pt x="106" y="101"/>
                  <a:pt x="106" y="101"/>
                </a:cubicBezTo>
                <a:moveTo>
                  <a:pt x="7" y="84"/>
                </a:moveTo>
                <a:cubicBezTo>
                  <a:pt x="7" y="77"/>
                  <a:pt x="7" y="77"/>
                  <a:pt x="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84"/>
                  <a:pt x="17" y="84"/>
                  <a:pt x="17" y="84"/>
                </a:cubicBezTo>
                <a:cubicBezTo>
                  <a:pt x="7" y="84"/>
                  <a:pt x="7" y="84"/>
                  <a:pt x="7" y="84"/>
                </a:cubicBezTo>
                <a:moveTo>
                  <a:pt x="106" y="84"/>
                </a:moveTo>
                <a:cubicBezTo>
                  <a:pt x="106" y="77"/>
                  <a:pt x="106" y="77"/>
                  <a:pt x="106" y="7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06" y="84"/>
                  <a:pt x="106" y="84"/>
                  <a:pt x="106" y="84"/>
                </a:cubicBezTo>
                <a:moveTo>
                  <a:pt x="7" y="67"/>
                </a:moveTo>
                <a:cubicBezTo>
                  <a:pt x="7" y="59"/>
                  <a:pt x="7" y="59"/>
                  <a:pt x="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67"/>
                  <a:pt x="17" y="67"/>
                  <a:pt x="17" y="67"/>
                </a:cubicBezTo>
                <a:cubicBezTo>
                  <a:pt x="7" y="67"/>
                  <a:pt x="7" y="67"/>
                  <a:pt x="7" y="67"/>
                </a:cubicBezTo>
                <a:moveTo>
                  <a:pt x="106" y="67"/>
                </a:moveTo>
                <a:cubicBezTo>
                  <a:pt x="106" y="59"/>
                  <a:pt x="106" y="59"/>
                  <a:pt x="10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06" y="67"/>
                  <a:pt x="106" y="67"/>
                  <a:pt x="106" y="67"/>
                </a:cubicBezTo>
                <a:moveTo>
                  <a:pt x="7" y="50"/>
                </a:moveTo>
                <a:cubicBezTo>
                  <a:pt x="7" y="42"/>
                  <a:pt x="7" y="42"/>
                  <a:pt x="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50"/>
                  <a:pt x="17" y="50"/>
                  <a:pt x="17" y="50"/>
                </a:cubicBezTo>
                <a:cubicBezTo>
                  <a:pt x="7" y="50"/>
                  <a:pt x="7" y="50"/>
                  <a:pt x="7" y="50"/>
                </a:cubicBezTo>
                <a:moveTo>
                  <a:pt x="106" y="50"/>
                </a:moveTo>
                <a:cubicBezTo>
                  <a:pt x="106" y="42"/>
                  <a:pt x="106" y="42"/>
                  <a:pt x="10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06" y="50"/>
                  <a:pt x="106" y="50"/>
                  <a:pt x="106" y="50"/>
                </a:cubicBezTo>
                <a:moveTo>
                  <a:pt x="7" y="32"/>
                </a:moveTo>
                <a:cubicBezTo>
                  <a:pt x="7" y="25"/>
                  <a:pt x="7" y="25"/>
                  <a:pt x="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2"/>
                  <a:pt x="17" y="32"/>
                  <a:pt x="17" y="32"/>
                </a:cubicBezTo>
                <a:cubicBezTo>
                  <a:pt x="7" y="32"/>
                  <a:pt x="7" y="32"/>
                  <a:pt x="7" y="32"/>
                </a:cubicBezTo>
                <a:moveTo>
                  <a:pt x="106" y="32"/>
                </a:moveTo>
                <a:cubicBezTo>
                  <a:pt x="106" y="25"/>
                  <a:pt x="106" y="25"/>
                  <a:pt x="106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06" y="32"/>
                  <a:pt x="106" y="32"/>
                  <a:pt x="106" y="32"/>
                </a:cubicBezTo>
                <a:moveTo>
                  <a:pt x="29" y="83"/>
                </a:moveTo>
                <a:cubicBezTo>
                  <a:pt x="27" y="83"/>
                  <a:pt x="24" y="81"/>
                  <a:pt x="24" y="7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5"/>
                  <a:pt x="27" y="23"/>
                  <a:pt x="29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3"/>
                  <a:pt x="98" y="25"/>
                  <a:pt x="98" y="28"/>
                </a:cubicBezTo>
                <a:cubicBezTo>
                  <a:pt x="98" y="78"/>
                  <a:pt x="98" y="78"/>
                  <a:pt x="98" y="78"/>
                </a:cubicBezTo>
                <a:cubicBezTo>
                  <a:pt x="98" y="81"/>
                  <a:pt x="96" y="83"/>
                  <a:pt x="93" y="83"/>
                </a:cubicBezTo>
                <a:cubicBezTo>
                  <a:pt x="29" y="83"/>
                  <a:pt x="29" y="83"/>
                  <a:pt x="29" y="83"/>
                </a:cubicBezTo>
                <a:moveTo>
                  <a:pt x="7" y="15"/>
                </a:moveTo>
                <a:cubicBezTo>
                  <a:pt x="7" y="8"/>
                  <a:pt x="7" y="8"/>
                  <a:pt x="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15"/>
                  <a:pt x="7" y="15"/>
                  <a:pt x="7" y="15"/>
                </a:cubicBezTo>
                <a:moveTo>
                  <a:pt x="106" y="15"/>
                </a:moveTo>
                <a:cubicBezTo>
                  <a:pt x="106" y="8"/>
                  <a:pt x="106" y="8"/>
                  <a:pt x="10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06" y="15"/>
                  <a:pt x="106" y="15"/>
                  <a:pt x="106" y="15"/>
                </a:cubicBezTo>
                <a:moveTo>
                  <a:pt x="122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8" y="1"/>
                  <a:pt x="98" y="1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11"/>
                  <a:pt x="96" y="14"/>
                  <a:pt x="9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4" y="11"/>
                  <a:pt x="24" y="9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6"/>
                  <a:pt x="1" y="107"/>
                  <a:pt x="1" y="107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4" y="107"/>
                  <a:pt x="24" y="106"/>
                  <a:pt x="24" y="105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5"/>
                  <a:pt x="27" y="92"/>
                  <a:pt x="29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96" y="92"/>
                  <a:pt x="98" y="95"/>
                  <a:pt x="98" y="97"/>
                </a:cubicBezTo>
                <a:cubicBezTo>
                  <a:pt x="98" y="105"/>
                  <a:pt x="98" y="105"/>
                  <a:pt x="98" y="105"/>
                </a:cubicBezTo>
                <a:cubicBezTo>
                  <a:pt x="98" y="106"/>
                  <a:pt x="99" y="107"/>
                  <a:pt x="99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3" y="107"/>
                  <a:pt x="123" y="106"/>
                  <a:pt x="123" y="105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0"/>
                  <a:pt x="1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椭圆 80">
            <a:extLst>
              <a:ext uri="{FF2B5EF4-FFF2-40B4-BE49-F238E27FC236}">
                <a16:creationId xmlns:a16="http://schemas.microsoft.com/office/drawing/2014/main" id="{5A97F4B8-F1E1-6D20-3748-27829C75F9AE}"/>
              </a:ext>
            </a:extLst>
          </p:cNvPr>
          <p:cNvSpPr/>
          <p:nvPr/>
        </p:nvSpPr>
        <p:spPr bwMode="auto">
          <a:xfrm flipH="1">
            <a:off x="3780723" y="5266744"/>
            <a:ext cx="897890" cy="873125"/>
          </a:xfrm>
          <a:prstGeom prst="ellipse">
            <a:avLst/>
          </a:prstGeom>
          <a:solidFill>
            <a:srgbClr val="ED5858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kern="0" dirty="0">
              <a:solidFill>
                <a:srgbClr val="08080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B4A661A2-721D-F885-301E-8109CE73E955}"/>
              </a:ext>
            </a:extLst>
          </p:cNvPr>
          <p:cNvSpPr>
            <a:spLocks noEditPoints="1"/>
          </p:cNvSpPr>
          <p:nvPr/>
        </p:nvSpPr>
        <p:spPr bwMode="auto">
          <a:xfrm>
            <a:off x="4004878" y="5500741"/>
            <a:ext cx="449580" cy="405130"/>
          </a:xfrm>
          <a:custGeom>
            <a:avLst/>
            <a:gdLst>
              <a:gd name="T0" fmla="*/ 83 w 123"/>
              <a:gd name="T1" fmla="*/ 35 h 107"/>
              <a:gd name="T2" fmla="*/ 41 w 123"/>
              <a:gd name="T3" fmla="*/ 50 h 107"/>
              <a:gd name="T4" fmla="*/ 33 w 123"/>
              <a:gd name="T5" fmla="*/ 50 h 107"/>
              <a:gd name="T6" fmla="*/ 49 w 123"/>
              <a:gd name="T7" fmla="*/ 73 h 107"/>
              <a:gd name="T8" fmla="*/ 52 w 123"/>
              <a:gd name="T9" fmla="*/ 75 h 107"/>
              <a:gd name="T10" fmla="*/ 55 w 123"/>
              <a:gd name="T11" fmla="*/ 76 h 107"/>
              <a:gd name="T12" fmla="*/ 59 w 123"/>
              <a:gd name="T13" fmla="*/ 74 h 107"/>
              <a:gd name="T14" fmla="*/ 91 w 123"/>
              <a:gd name="T15" fmla="*/ 43 h 107"/>
              <a:gd name="T16" fmla="*/ 87 w 123"/>
              <a:gd name="T17" fmla="*/ 33 h 107"/>
              <a:gd name="T18" fmla="*/ 7 w 123"/>
              <a:gd name="T19" fmla="*/ 94 h 107"/>
              <a:gd name="T20" fmla="*/ 17 w 123"/>
              <a:gd name="T21" fmla="*/ 101 h 107"/>
              <a:gd name="T22" fmla="*/ 106 w 123"/>
              <a:gd name="T23" fmla="*/ 101 h 107"/>
              <a:gd name="T24" fmla="*/ 116 w 123"/>
              <a:gd name="T25" fmla="*/ 94 h 107"/>
              <a:gd name="T26" fmla="*/ 106 w 123"/>
              <a:gd name="T27" fmla="*/ 101 h 107"/>
              <a:gd name="T28" fmla="*/ 7 w 123"/>
              <a:gd name="T29" fmla="*/ 77 h 107"/>
              <a:gd name="T30" fmla="*/ 17 w 123"/>
              <a:gd name="T31" fmla="*/ 84 h 107"/>
              <a:gd name="T32" fmla="*/ 106 w 123"/>
              <a:gd name="T33" fmla="*/ 84 h 107"/>
              <a:gd name="T34" fmla="*/ 116 w 123"/>
              <a:gd name="T35" fmla="*/ 77 h 107"/>
              <a:gd name="T36" fmla="*/ 106 w 123"/>
              <a:gd name="T37" fmla="*/ 84 h 107"/>
              <a:gd name="T38" fmla="*/ 7 w 123"/>
              <a:gd name="T39" fmla="*/ 59 h 107"/>
              <a:gd name="T40" fmla="*/ 17 w 123"/>
              <a:gd name="T41" fmla="*/ 67 h 107"/>
              <a:gd name="T42" fmla="*/ 106 w 123"/>
              <a:gd name="T43" fmla="*/ 67 h 107"/>
              <a:gd name="T44" fmla="*/ 116 w 123"/>
              <a:gd name="T45" fmla="*/ 59 h 107"/>
              <a:gd name="T46" fmla="*/ 106 w 123"/>
              <a:gd name="T47" fmla="*/ 67 h 107"/>
              <a:gd name="T48" fmla="*/ 7 w 123"/>
              <a:gd name="T49" fmla="*/ 42 h 107"/>
              <a:gd name="T50" fmla="*/ 17 w 123"/>
              <a:gd name="T51" fmla="*/ 50 h 107"/>
              <a:gd name="T52" fmla="*/ 106 w 123"/>
              <a:gd name="T53" fmla="*/ 50 h 107"/>
              <a:gd name="T54" fmla="*/ 116 w 123"/>
              <a:gd name="T55" fmla="*/ 42 h 107"/>
              <a:gd name="T56" fmla="*/ 106 w 123"/>
              <a:gd name="T57" fmla="*/ 50 h 107"/>
              <a:gd name="T58" fmla="*/ 7 w 123"/>
              <a:gd name="T59" fmla="*/ 25 h 107"/>
              <a:gd name="T60" fmla="*/ 17 w 123"/>
              <a:gd name="T61" fmla="*/ 32 h 107"/>
              <a:gd name="T62" fmla="*/ 106 w 123"/>
              <a:gd name="T63" fmla="*/ 32 h 107"/>
              <a:gd name="T64" fmla="*/ 116 w 123"/>
              <a:gd name="T65" fmla="*/ 25 h 107"/>
              <a:gd name="T66" fmla="*/ 106 w 123"/>
              <a:gd name="T67" fmla="*/ 32 h 107"/>
              <a:gd name="T68" fmla="*/ 24 w 123"/>
              <a:gd name="T69" fmla="*/ 78 h 107"/>
              <a:gd name="T70" fmla="*/ 29 w 123"/>
              <a:gd name="T71" fmla="*/ 23 h 107"/>
              <a:gd name="T72" fmla="*/ 98 w 123"/>
              <a:gd name="T73" fmla="*/ 28 h 107"/>
              <a:gd name="T74" fmla="*/ 93 w 123"/>
              <a:gd name="T75" fmla="*/ 83 h 107"/>
              <a:gd name="T76" fmla="*/ 7 w 123"/>
              <a:gd name="T77" fmla="*/ 15 h 107"/>
              <a:gd name="T78" fmla="*/ 17 w 123"/>
              <a:gd name="T79" fmla="*/ 8 h 107"/>
              <a:gd name="T80" fmla="*/ 7 w 123"/>
              <a:gd name="T81" fmla="*/ 15 h 107"/>
              <a:gd name="T82" fmla="*/ 106 w 123"/>
              <a:gd name="T83" fmla="*/ 8 h 107"/>
              <a:gd name="T84" fmla="*/ 116 w 123"/>
              <a:gd name="T85" fmla="*/ 15 h 107"/>
              <a:gd name="T86" fmla="*/ 122 w 123"/>
              <a:gd name="T87" fmla="*/ 0 h 107"/>
              <a:gd name="T88" fmla="*/ 98 w 123"/>
              <a:gd name="T89" fmla="*/ 1 h 107"/>
              <a:gd name="T90" fmla="*/ 93 w 123"/>
              <a:gd name="T91" fmla="*/ 14 h 107"/>
              <a:gd name="T92" fmla="*/ 24 w 123"/>
              <a:gd name="T93" fmla="*/ 9 h 107"/>
              <a:gd name="T94" fmla="*/ 23 w 123"/>
              <a:gd name="T95" fmla="*/ 0 h 107"/>
              <a:gd name="T96" fmla="*/ 0 w 123"/>
              <a:gd name="T97" fmla="*/ 1 h 107"/>
              <a:gd name="T98" fmla="*/ 1 w 123"/>
              <a:gd name="T99" fmla="*/ 107 h 107"/>
              <a:gd name="T100" fmla="*/ 24 w 123"/>
              <a:gd name="T101" fmla="*/ 105 h 107"/>
              <a:gd name="T102" fmla="*/ 29 w 123"/>
              <a:gd name="T103" fmla="*/ 92 h 107"/>
              <a:gd name="T104" fmla="*/ 98 w 123"/>
              <a:gd name="T105" fmla="*/ 97 h 107"/>
              <a:gd name="T106" fmla="*/ 99 w 123"/>
              <a:gd name="T107" fmla="*/ 107 h 107"/>
              <a:gd name="T108" fmla="*/ 123 w 123"/>
              <a:gd name="T109" fmla="*/ 105 h 107"/>
              <a:gd name="T110" fmla="*/ 122 w 123"/>
              <a:gd name="T1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" h="107">
                <a:moveTo>
                  <a:pt x="87" y="33"/>
                </a:moveTo>
                <a:cubicBezTo>
                  <a:pt x="86" y="33"/>
                  <a:pt x="84" y="34"/>
                  <a:pt x="83" y="35"/>
                </a:cubicBezTo>
                <a:cubicBezTo>
                  <a:pt x="55" y="62"/>
                  <a:pt x="55" y="62"/>
                  <a:pt x="55" y="62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49"/>
                  <a:pt x="38" y="48"/>
                  <a:pt x="37" y="48"/>
                </a:cubicBezTo>
                <a:cubicBezTo>
                  <a:pt x="36" y="48"/>
                  <a:pt x="34" y="49"/>
                  <a:pt x="33" y="50"/>
                </a:cubicBezTo>
                <a:cubicBezTo>
                  <a:pt x="31" y="52"/>
                  <a:pt x="31" y="56"/>
                  <a:pt x="33" y="58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50" y="74"/>
                  <a:pt x="50" y="74"/>
                </a:cubicBezTo>
                <a:cubicBezTo>
                  <a:pt x="51" y="75"/>
                  <a:pt x="51" y="75"/>
                  <a:pt x="52" y="75"/>
                </a:cubicBezTo>
                <a:cubicBezTo>
                  <a:pt x="53" y="76"/>
                  <a:pt x="54" y="76"/>
                  <a:pt x="55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6" y="76"/>
                  <a:pt x="57" y="75"/>
                  <a:pt x="57" y="75"/>
                </a:cubicBezTo>
                <a:cubicBezTo>
                  <a:pt x="58" y="75"/>
                  <a:pt x="59" y="74"/>
                  <a:pt x="59" y="74"/>
                </a:cubicBezTo>
                <a:cubicBezTo>
                  <a:pt x="60" y="74"/>
                  <a:pt x="60" y="73"/>
                  <a:pt x="60" y="73"/>
                </a:cubicBezTo>
                <a:cubicBezTo>
                  <a:pt x="91" y="43"/>
                  <a:pt x="91" y="43"/>
                  <a:pt x="91" y="43"/>
                </a:cubicBezTo>
                <a:cubicBezTo>
                  <a:pt x="93" y="41"/>
                  <a:pt x="93" y="38"/>
                  <a:pt x="91" y="35"/>
                </a:cubicBezTo>
                <a:cubicBezTo>
                  <a:pt x="90" y="34"/>
                  <a:pt x="89" y="33"/>
                  <a:pt x="87" y="33"/>
                </a:cubicBezTo>
                <a:moveTo>
                  <a:pt x="7" y="101"/>
                </a:moveTo>
                <a:cubicBezTo>
                  <a:pt x="7" y="94"/>
                  <a:pt x="7" y="94"/>
                  <a:pt x="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7" y="101"/>
                  <a:pt x="7" y="101"/>
                  <a:pt x="7" y="101"/>
                </a:cubicBezTo>
                <a:moveTo>
                  <a:pt x="106" y="101"/>
                </a:moveTo>
                <a:cubicBezTo>
                  <a:pt x="106" y="94"/>
                  <a:pt x="106" y="94"/>
                  <a:pt x="106" y="94"/>
                </a:cubicBezTo>
                <a:cubicBezTo>
                  <a:pt x="116" y="94"/>
                  <a:pt x="116" y="94"/>
                  <a:pt x="116" y="94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06" y="101"/>
                  <a:pt x="106" y="101"/>
                  <a:pt x="106" y="101"/>
                </a:cubicBezTo>
                <a:moveTo>
                  <a:pt x="7" y="84"/>
                </a:moveTo>
                <a:cubicBezTo>
                  <a:pt x="7" y="77"/>
                  <a:pt x="7" y="77"/>
                  <a:pt x="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84"/>
                  <a:pt x="17" y="84"/>
                  <a:pt x="17" y="84"/>
                </a:cubicBezTo>
                <a:cubicBezTo>
                  <a:pt x="7" y="84"/>
                  <a:pt x="7" y="84"/>
                  <a:pt x="7" y="84"/>
                </a:cubicBezTo>
                <a:moveTo>
                  <a:pt x="106" y="84"/>
                </a:moveTo>
                <a:cubicBezTo>
                  <a:pt x="106" y="77"/>
                  <a:pt x="106" y="77"/>
                  <a:pt x="106" y="7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06" y="84"/>
                  <a:pt x="106" y="84"/>
                  <a:pt x="106" y="84"/>
                </a:cubicBezTo>
                <a:moveTo>
                  <a:pt x="7" y="67"/>
                </a:moveTo>
                <a:cubicBezTo>
                  <a:pt x="7" y="59"/>
                  <a:pt x="7" y="59"/>
                  <a:pt x="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67"/>
                  <a:pt x="17" y="67"/>
                  <a:pt x="17" y="67"/>
                </a:cubicBezTo>
                <a:cubicBezTo>
                  <a:pt x="7" y="67"/>
                  <a:pt x="7" y="67"/>
                  <a:pt x="7" y="67"/>
                </a:cubicBezTo>
                <a:moveTo>
                  <a:pt x="106" y="67"/>
                </a:moveTo>
                <a:cubicBezTo>
                  <a:pt x="106" y="59"/>
                  <a:pt x="106" y="59"/>
                  <a:pt x="10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06" y="67"/>
                  <a:pt x="106" y="67"/>
                  <a:pt x="106" y="67"/>
                </a:cubicBezTo>
                <a:moveTo>
                  <a:pt x="7" y="50"/>
                </a:moveTo>
                <a:cubicBezTo>
                  <a:pt x="7" y="42"/>
                  <a:pt x="7" y="42"/>
                  <a:pt x="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50"/>
                  <a:pt x="17" y="50"/>
                  <a:pt x="17" y="50"/>
                </a:cubicBezTo>
                <a:cubicBezTo>
                  <a:pt x="7" y="50"/>
                  <a:pt x="7" y="50"/>
                  <a:pt x="7" y="50"/>
                </a:cubicBezTo>
                <a:moveTo>
                  <a:pt x="106" y="50"/>
                </a:moveTo>
                <a:cubicBezTo>
                  <a:pt x="106" y="42"/>
                  <a:pt x="106" y="42"/>
                  <a:pt x="10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06" y="50"/>
                  <a:pt x="106" y="50"/>
                  <a:pt x="106" y="50"/>
                </a:cubicBezTo>
                <a:moveTo>
                  <a:pt x="7" y="32"/>
                </a:moveTo>
                <a:cubicBezTo>
                  <a:pt x="7" y="25"/>
                  <a:pt x="7" y="25"/>
                  <a:pt x="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2"/>
                  <a:pt x="17" y="32"/>
                  <a:pt x="17" y="32"/>
                </a:cubicBezTo>
                <a:cubicBezTo>
                  <a:pt x="7" y="32"/>
                  <a:pt x="7" y="32"/>
                  <a:pt x="7" y="32"/>
                </a:cubicBezTo>
                <a:moveTo>
                  <a:pt x="106" y="32"/>
                </a:moveTo>
                <a:cubicBezTo>
                  <a:pt x="106" y="25"/>
                  <a:pt x="106" y="25"/>
                  <a:pt x="106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06" y="32"/>
                  <a:pt x="106" y="32"/>
                  <a:pt x="106" y="32"/>
                </a:cubicBezTo>
                <a:moveTo>
                  <a:pt x="29" y="83"/>
                </a:moveTo>
                <a:cubicBezTo>
                  <a:pt x="27" y="83"/>
                  <a:pt x="24" y="81"/>
                  <a:pt x="24" y="7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5"/>
                  <a:pt x="27" y="23"/>
                  <a:pt x="29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3"/>
                  <a:pt x="98" y="25"/>
                  <a:pt x="98" y="28"/>
                </a:cubicBezTo>
                <a:cubicBezTo>
                  <a:pt x="98" y="78"/>
                  <a:pt x="98" y="78"/>
                  <a:pt x="98" y="78"/>
                </a:cubicBezTo>
                <a:cubicBezTo>
                  <a:pt x="98" y="81"/>
                  <a:pt x="96" y="83"/>
                  <a:pt x="93" y="83"/>
                </a:cubicBezTo>
                <a:cubicBezTo>
                  <a:pt x="29" y="83"/>
                  <a:pt x="29" y="83"/>
                  <a:pt x="29" y="83"/>
                </a:cubicBezTo>
                <a:moveTo>
                  <a:pt x="7" y="15"/>
                </a:moveTo>
                <a:cubicBezTo>
                  <a:pt x="7" y="8"/>
                  <a:pt x="7" y="8"/>
                  <a:pt x="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15"/>
                  <a:pt x="7" y="15"/>
                  <a:pt x="7" y="15"/>
                </a:cubicBezTo>
                <a:moveTo>
                  <a:pt x="106" y="15"/>
                </a:moveTo>
                <a:cubicBezTo>
                  <a:pt x="106" y="8"/>
                  <a:pt x="106" y="8"/>
                  <a:pt x="10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06" y="15"/>
                  <a:pt x="106" y="15"/>
                  <a:pt x="106" y="15"/>
                </a:cubicBezTo>
                <a:moveTo>
                  <a:pt x="122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8" y="1"/>
                  <a:pt x="98" y="1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11"/>
                  <a:pt x="96" y="14"/>
                  <a:pt x="9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4" y="11"/>
                  <a:pt x="24" y="9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6"/>
                  <a:pt x="1" y="107"/>
                  <a:pt x="1" y="107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4" y="107"/>
                  <a:pt x="24" y="106"/>
                  <a:pt x="24" y="105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5"/>
                  <a:pt x="27" y="92"/>
                  <a:pt x="29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96" y="92"/>
                  <a:pt x="98" y="95"/>
                  <a:pt x="98" y="97"/>
                </a:cubicBezTo>
                <a:cubicBezTo>
                  <a:pt x="98" y="105"/>
                  <a:pt x="98" y="105"/>
                  <a:pt x="98" y="105"/>
                </a:cubicBezTo>
                <a:cubicBezTo>
                  <a:pt x="98" y="106"/>
                  <a:pt x="99" y="107"/>
                  <a:pt x="99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3" y="107"/>
                  <a:pt x="123" y="106"/>
                  <a:pt x="123" y="105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0"/>
                  <a:pt x="1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A77F6EA7-051B-BF3F-80C8-94E4154CFFDC}"/>
              </a:ext>
            </a:extLst>
          </p:cNvPr>
          <p:cNvSpPr>
            <a:spLocks noEditPoints="1"/>
          </p:cNvSpPr>
          <p:nvPr/>
        </p:nvSpPr>
        <p:spPr bwMode="auto">
          <a:xfrm>
            <a:off x="3996590" y="1362693"/>
            <a:ext cx="449580" cy="405130"/>
          </a:xfrm>
          <a:custGeom>
            <a:avLst/>
            <a:gdLst>
              <a:gd name="T0" fmla="*/ 83 w 123"/>
              <a:gd name="T1" fmla="*/ 35 h 107"/>
              <a:gd name="T2" fmla="*/ 41 w 123"/>
              <a:gd name="T3" fmla="*/ 50 h 107"/>
              <a:gd name="T4" fmla="*/ 33 w 123"/>
              <a:gd name="T5" fmla="*/ 50 h 107"/>
              <a:gd name="T6" fmla="*/ 49 w 123"/>
              <a:gd name="T7" fmla="*/ 73 h 107"/>
              <a:gd name="T8" fmla="*/ 52 w 123"/>
              <a:gd name="T9" fmla="*/ 75 h 107"/>
              <a:gd name="T10" fmla="*/ 55 w 123"/>
              <a:gd name="T11" fmla="*/ 76 h 107"/>
              <a:gd name="T12" fmla="*/ 59 w 123"/>
              <a:gd name="T13" fmla="*/ 74 h 107"/>
              <a:gd name="T14" fmla="*/ 91 w 123"/>
              <a:gd name="T15" fmla="*/ 43 h 107"/>
              <a:gd name="T16" fmla="*/ 87 w 123"/>
              <a:gd name="T17" fmla="*/ 33 h 107"/>
              <a:gd name="T18" fmla="*/ 7 w 123"/>
              <a:gd name="T19" fmla="*/ 94 h 107"/>
              <a:gd name="T20" fmla="*/ 17 w 123"/>
              <a:gd name="T21" fmla="*/ 101 h 107"/>
              <a:gd name="T22" fmla="*/ 106 w 123"/>
              <a:gd name="T23" fmla="*/ 101 h 107"/>
              <a:gd name="T24" fmla="*/ 116 w 123"/>
              <a:gd name="T25" fmla="*/ 94 h 107"/>
              <a:gd name="T26" fmla="*/ 106 w 123"/>
              <a:gd name="T27" fmla="*/ 101 h 107"/>
              <a:gd name="T28" fmla="*/ 7 w 123"/>
              <a:gd name="T29" fmla="*/ 77 h 107"/>
              <a:gd name="T30" fmla="*/ 17 w 123"/>
              <a:gd name="T31" fmla="*/ 84 h 107"/>
              <a:gd name="T32" fmla="*/ 106 w 123"/>
              <a:gd name="T33" fmla="*/ 84 h 107"/>
              <a:gd name="T34" fmla="*/ 116 w 123"/>
              <a:gd name="T35" fmla="*/ 77 h 107"/>
              <a:gd name="T36" fmla="*/ 106 w 123"/>
              <a:gd name="T37" fmla="*/ 84 h 107"/>
              <a:gd name="T38" fmla="*/ 7 w 123"/>
              <a:gd name="T39" fmla="*/ 59 h 107"/>
              <a:gd name="T40" fmla="*/ 17 w 123"/>
              <a:gd name="T41" fmla="*/ 67 h 107"/>
              <a:gd name="T42" fmla="*/ 106 w 123"/>
              <a:gd name="T43" fmla="*/ 67 h 107"/>
              <a:gd name="T44" fmla="*/ 116 w 123"/>
              <a:gd name="T45" fmla="*/ 59 h 107"/>
              <a:gd name="T46" fmla="*/ 106 w 123"/>
              <a:gd name="T47" fmla="*/ 67 h 107"/>
              <a:gd name="T48" fmla="*/ 7 w 123"/>
              <a:gd name="T49" fmla="*/ 42 h 107"/>
              <a:gd name="T50" fmla="*/ 17 w 123"/>
              <a:gd name="T51" fmla="*/ 50 h 107"/>
              <a:gd name="T52" fmla="*/ 106 w 123"/>
              <a:gd name="T53" fmla="*/ 50 h 107"/>
              <a:gd name="T54" fmla="*/ 116 w 123"/>
              <a:gd name="T55" fmla="*/ 42 h 107"/>
              <a:gd name="T56" fmla="*/ 106 w 123"/>
              <a:gd name="T57" fmla="*/ 50 h 107"/>
              <a:gd name="T58" fmla="*/ 7 w 123"/>
              <a:gd name="T59" fmla="*/ 25 h 107"/>
              <a:gd name="T60" fmla="*/ 17 w 123"/>
              <a:gd name="T61" fmla="*/ 32 h 107"/>
              <a:gd name="T62" fmla="*/ 106 w 123"/>
              <a:gd name="T63" fmla="*/ 32 h 107"/>
              <a:gd name="T64" fmla="*/ 116 w 123"/>
              <a:gd name="T65" fmla="*/ 25 h 107"/>
              <a:gd name="T66" fmla="*/ 106 w 123"/>
              <a:gd name="T67" fmla="*/ 32 h 107"/>
              <a:gd name="T68" fmla="*/ 24 w 123"/>
              <a:gd name="T69" fmla="*/ 78 h 107"/>
              <a:gd name="T70" fmla="*/ 29 w 123"/>
              <a:gd name="T71" fmla="*/ 23 h 107"/>
              <a:gd name="T72" fmla="*/ 98 w 123"/>
              <a:gd name="T73" fmla="*/ 28 h 107"/>
              <a:gd name="T74" fmla="*/ 93 w 123"/>
              <a:gd name="T75" fmla="*/ 83 h 107"/>
              <a:gd name="T76" fmla="*/ 7 w 123"/>
              <a:gd name="T77" fmla="*/ 15 h 107"/>
              <a:gd name="T78" fmla="*/ 17 w 123"/>
              <a:gd name="T79" fmla="*/ 8 h 107"/>
              <a:gd name="T80" fmla="*/ 7 w 123"/>
              <a:gd name="T81" fmla="*/ 15 h 107"/>
              <a:gd name="T82" fmla="*/ 106 w 123"/>
              <a:gd name="T83" fmla="*/ 8 h 107"/>
              <a:gd name="T84" fmla="*/ 116 w 123"/>
              <a:gd name="T85" fmla="*/ 15 h 107"/>
              <a:gd name="T86" fmla="*/ 122 w 123"/>
              <a:gd name="T87" fmla="*/ 0 h 107"/>
              <a:gd name="T88" fmla="*/ 98 w 123"/>
              <a:gd name="T89" fmla="*/ 1 h 107"/>
              <a:gd name="T90" fmla="*/ 93 w 123"/>
              <a:gd name="T91" fmla="*/ 14 h 107"/>
              <a:gd name="T92" fmla="*/ 24 w 123"/>
              <a:gd name="T93" fmla="*/ 9 h 107"/>
              <a:gd name="T94" fmla="*/ 23 w 123"/>
              <a:gd name="T95" fmla="*/ 0 h 107"/>
              <a:gd name="T96" fmla="*/ 0 w 123"/>
              <a:gd name="T97" fmla="*/ 1 h 107"/>
              <a:gd name="T98" fmla="*/ 1 w 123"/>
              <a:gd name="T99" fmla="*/ 107 h 107"/>
              <a:gd name="T100" fmla="*/ 24 w 123"/>
              <a:gd name="T101" fmla="*/ 105 h 107"/>
              <a:gd name="T102" fmla="*/ 29 w 123"/>
              <a:gd name="T103" fmla="*/ 92 h 107"/>
              <a:gd name="T104" fmla="*/ 98 w 123"/>
              <a:gd name="T105" fmla="*/ 97 h 107"/>
              <a:gd name="T106" fmla="*/ 99 w 123"/>
              <a:gd name="T107" fmla="*/ 107 h 107"/>
              <a:gd name="T108" fmla="*/ 123 w 123"/>
              <a:gd name="T109" fmla="*/ 105 h 107"/>
              <a:gd name="T110" fmla="*/ 122 w 123"/>
              <a:gd name="T1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" h="107">
                <a:moveTo>
                  <a:pt x="87" y="33"/>
                </a:moveTo>
                <a:cubicBezTo>
                  <a:pt x="86" y="33"/>
                  <a:pt x="84" y="34"/>
                  <a:pt x="83" y="35"/>
                </a:cubicBezTo>
                <a:cubicBezTo>
                  <a:pt x="55" y="62"/>
                  <a:pt x="55" y="62"/>
                  <a:pt x="55" y="62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49"/>
                  <a:pt x="38" y="48"/>
                  <a:pt x="37" y="48"/>
                </a:cubicBezTo>
                <a:cubicBezTo>
                  <a:pt x="36" y="48"/>
                  <a:pt x="34" y="49"/>
                  <a:pt x="33" y="50"/>
                </a:cubicBezTo>
                <a:cubicBezTo>
                  <a:pt x="31" y="52"/>
                  <a:pt x="31" y="56"/>
                  <a:pt x="33" y="58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50" y="74"/>
                  <a:pt x="50" y="74"/>
                </a:cubicBezTo>
                <a:cubicBezTo>
                  <a:pt x="51" y="75"/>
                  <a:pt x="51" y="75"/>
                  <a:pt x="52" y="75"/>
                </a:cubicBezTo>
                <a:cubicBezTo>
                  <a:pt x="53" y="76"/>
                  <a:pt x="54" y="76"/>
                  <a:pt x="55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6" y="76"/>
                  <a:pt x="57" y="75"/>
                  <a:pt x="57" y="75"/>
                </a:cubicBezTo>
                <a:cubicBezTo>
                  <a:pt x="58" y="75"/>
                  <a:pt x="59" y="74"/>
                  <a:pt x="59" y="74"/>
                </a:cubicBezTo>
                <a:cubicBezTo>
                  <a:pt x="60" y="74"/>
                  <a:pt x="60" y="73"/>
                  <a:pt x="60" y="73"/>
                </a:cubicBezTo>
                <a:cubicBezTo>
                  <a:pt x="91" y="43"/>
                  <a:pt x="91" y="43"/>
                  <a:pt x="91" y="43"/>
                </a:cubicBezTo>
                <a:cubicBezTo>
                  <a:pt x="93" y="41"/>
                  <a:pt x="93" y="38"/>
                  <a:pt x="91" y="35"/>
                </a:cubicBezTo>
                <a:cubicBezTo>
                  <a:pt x="90" y="34"/>
                  <a:pt x="89" y="33"/>
                  <a:pt x="87" y="33"/>
                </a:cubicBezTo>
                <a:moveTo>
                  <a:pt x="7" y="101"/>
                </a:moveTo>
                <a:cubicBezTo>
                  <a:pt x="7" y="94"/>
                  <a:pt x="7" y="94"/>
                  <a:pt x="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7" y="101"/>
                  <a:pt x="7" y="101"/>
                  <a:pt x="7" y="101"/>
                </a:cubicBezTo>
                <a:moveTo>
                  <a:pt x="106" y="101"/>
                </a:moveTo>
                <a:cubicBezTo>
                  <a:pt x="106" y="94"/>
                  <a:pt x="106" y="94"/>
                  <a:pt x="106" y="94"/>
                </a:cubicBezTo>
                <a:cubicBezTo>
                  <a:pt x="116" y="94"/>
                  <a:pt x="116" y="94"/>
                  <a:pt x="116" y="94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06" y="101"/>
                  <a:pt x="106" y="101"/>
                  <a:pt x="106" y="101"/>
                </a:cubicBezTo>
                <a:moveTo>
                  <a:pt x="7" y="84"/>
                </a:moveTo>
                <a:cubicBezTo>
                  <a:pt x="7" y="77"/>
                  <a:pt x="7" y="77"/>
                  <a:pt x="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84"/>
                  <a:pt x="17" y="84"/>
                  <a:pt x="17" y="84"/>
                </a:cubicBezTo>
                <a:cubicBezTo>
                  <a:pt x="7" y="84"/>
                  <a:pt x="7" y="84"/>
                  <a:pt x="7" y="84"/>
                </a:cubicBezTo>
                <a:moveTo>
                  <a:pt x="106" y="84"/>
                </a:moveTo>
                <a:cubicBezTo>
                  <a:pt x="106" y="77"/>
                  <a:pt x="106" y="77"/>
                  <a:pt x="106" y="7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06" y="84"/>
                  <a:pt x="106" y="84"/>
                  <a:pt x="106" y="84"/>
                </a:cubicBezTo>
                <a:moveTo>
                  <a:pt x="7" y="67"/>
                </a:moveTo>
                <a:cubicBezTo>
                  <a:pt x="7" y="59"/>
                  <a:pt x="7" y="59"/>
                  <a:pt x="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67"/>
                  <a:pt x="17" y="67"/>
                  <a:pt x="17" y="67"/>
                </a:cubicBezTo>
                <a:cubicBezTo>
                  <a:pt x="7" y="67"/>
                  <a:pt x="7" y="67"/>
                  <a:pt x="7" y="67"/>
                </a:cubicBezTo>
                <a:moveTo>
                  <a:pt x="106" y="67"/>
                </a:moveTo>
                <a:cubicBezTo>
                  <a:pt x="106" y="59"/>
                  <a:pt x="106" y="59"/>
                  <a:pt x="10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06" y="67"/>
                  <a:pt x="106" y="67"/>
                  <a:pt x="106" y="67"/>
                </a:cubicBezTo>
                <a:moveTo>
                  <a:pt x="7" y="50"/>
                </a:moveTo>
                <a:cubicBezTo>
                  <a:pt x="7" y="42"/>
                  <a:pt x="7" y="42"/>
                  <a:pt x="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50"/>
                  <a:pt x="17" y="50"/>
                  <a:pt x="17" y="50"/>
                </a:cubicBezTo>
                <a:cubicBezTo>
                  <a:pt x="7" y="50"/>
                  <a:pt x="7" y="50"/>
                  <a:pt x="7" y="50"/>
                </a:cubicBezTo>
                <a:moveTo>
                  <a:pt x="106" y="50"/>
                </a:moveTo>
                <a:cubicBezTo>
                  <a:pt x="106" y="42"/>
                  <a:pt x="106" y="42"/>
                  <a:pt x="10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06" y="50"/>
                  <a:pt x="106" y="50"/>
                  <a:pt x="106" y="50"/>
                </a:cubicBezTo>
                <a:moveTo>
                  <a:pt x="7" y="32"/>
                </a:moveTo>
                <a:cubicBezTo>
                  <a:pt x="7" y="25"/>
                  <a:pt x="7" y="25"/>
                  <a:pt x="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2"/>
                  <a:pt x="17" y="32"/>
                  <a:pt x="17" y="32"/>
                </a:cubicBezTo>
                <a:cubicBezTo>
                  <a:pt x="7" y="32"/>
                  <a:pt x="7" y="32"/>
                  <a:pt x="7" y="32"/>
                </a:cubicBezTo>
                <a:moveTo>
                  <a:pt x="106" y="32"/>
                </a:moveTo>
                <a:cubicBezTo>
                  <a:pt x="106" y="25"/>
                  <a:pt x="106" y="25"/>
                  <a:pt x="106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06" y="32"/>
                  <a:pt x="106" y="32"/>
                  <a:pt x="106" y="32"/>
                </a:cubicBezTo>
                <a:moveTo>
                  <a:pt x="29" y="83"/>
                </a:moveTo>
                <a:cubicBezTo>
                  <a:pt x="27" y="83"/>
                  <a:pt x="24" y="81"/>
                  <a:pt x="24" y="7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5"/>
                  <a:pt x="27" y="23"/>
                  <a:pt x="29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3"/>
                  <a:pt x="98" y="25"/>
                  <a:pt x="98" y="28"/>
                </a:cubicBezTo>
                <a:cubicBezTo>
                  <a:pt x="98" y="78"/>
                  <a:pt x="98" y="78"/>
                  <a:pt x="98" y="78"/>
                </a:cubicBezTo>
                <a:cubicBezTo>
                  <a:pt x="98" y="81"/>
                  <a:pt x="96" y="83"/>
                  <a:pt x="93" y="83"/>
                </a:cubicBezTo>
                <a:cubicBezTo>
                  <a:pt x="29" y="83"/>
                  <a:pt x="29" y="83"/>
                  <a:pt x="29" y="83"/>
                </a:cubicBezTo>
                <a:moveTo>
                  <a:pt x="7" y="15"/>
                </a:moveTo>
                <a:cubicBezTo>
                  <a:pt x="7" y="8"/>
                  <a:pt x="7" y="8"/>
                  <a:pt x="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15"/>
                  <a:pt x="7" y="15"/>
                  <a:pt x="7" y="15"/>
                </a:cubicBezTo>
                <a:moveTo>
                  <a:pt x="106" y="15"/>
                </a:moveTo>
                <a:cubicBezTo>
                  <a:pt x="106" y="8"/>
                  <a:pt x="106" y="8"/>
                  <a:pt x="10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06" y="15"/>
                  <a:pt x="106" y="15"/>
                  <a:pt x="106" y="15"/>
                </a:cubicBezTo>
                <a:moveTo>
                  <a:pt x="122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8" y="1"/>
                  <a:pt x="98" y="1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11"/>
                  <a:pt x="96" y="14"/>
                  <a:pt x="9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4" y="11"/>
                  <a:pt x="24" y="9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6"/>
                  <a:pt x="1" y="107"/>
                  <a:pt x="1" y="107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4" y="107"/>
                  <a:pt x="24" y="106"/>
                  <a:pt x="24" y="105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5"/>
                  <a:pt x="27" y="92"/>
                  <a:pt x="29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96" y="92"/>
                  <a:pt x="98" y="95"/>
                  <a:pt x="98" y="97"/>
                </a:cubicBezTo>
                <a:cubicBezTo>
                  <a:pt x="98" y="105"/>
                  <a:pt x="98" y="105"/>
                  <a:pt x="98" y="105"/>
                </a:cubicBezTo>
                <a:cubicBezTo>
                  <a:pt x="98" y="106"/>
                  <a:pt x="99" y="107"/>
                  <a:pt x="99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3" y="107"/>
                  <a:pt x="123" y="106"/>
                  <a:pt x="123" y="105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0"/>
                  <a:pt x="1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56EE57E3-E374-5313-E2CD-7488DDC3DBBF}"/>
              </a:ext>
            </a:extLst>
          </p:cNvPr>
          <p:cNvSpPr>
            <a:spLocks noEditPoints="1"/>
          </p:cNvSpPr>
          <p:nvPr/>
        </p:nvSpPr>
        <p:spPr bwMode="auto">
          <a:xfrm>
            <a:off x="4167087" y="4284328"/>
            <a:ext cx="449580" cy="405130"/>
          </a:xfrm>
          <a:custGeom>
            <a:avLst/>
            <a:gdLst>
              <a:gd name="T0" fmla="*/ 83 w 123"/>
              <a:gd name="T1" fmla="*/ 35 h 107"/>
              <a:gd name="T2" fmla="*/ 41 w 123"/>
              <a:gd name="T3" fmla="*/ 50 h 107"/>
              <a:gd name="T4" fmla="*/ 33 w 123"/>
              <a:gd name="T5" fmla="*/ 50 h 107"/>
              <a:gd name="T6" fmla="*/ 49 w 123"/>
              <a:gd name="T7" fmla="*/ 73 h 107"/>
              <a:gd name="T8" fmla="*/ 52 w 123"/>
              <a:gd name="T9" fmla="*/ 75 h 107"/>
              <a:gd name="T10" fmla="*/ 55 w 123"/>
              <a:gd name="T11" fmla="*/ 76 h 107"/>
              <a:gd name="T12" fmla="*/ 59 w 123"/>
              <a:gd name="T13" fmla="*/ 74 h 107"/>
              <a:gd name="T14" fmla="*/ 91 w 123"/>
              <a:gd name="T15" fmla="*/ 43 h 107"/>
              <a:gd name="T16" fmla="*/ 87 w 123"/>
              <a:gd name="T17" fmla="*/ 33 h 107"/>
              <a:gd name="T18" fmla="*/ 7 w 123"/>
              <a:gd name="T19" fmla="*/ 94 h 107"/>
              <a:gd name="T20" fmla="*/ 17 w 123"/>
              <a:gd name="T21" fmla="*/ 101 h 107"/>
              <a:gd name="T22" fmla="*/ 106 w 123"/>
              <a:gd name="T23" fmla="*/ 101 h 107"/>
              <a:gd name="T24" fmla="*/ 116 w 123"/>
              <a:gd name="T25" fmla="*/ 94 h 107"/>
              <a:gd name="T26" fmla="*/ 106 w 123"/>
              <a:gd name="T27" fmla="*/ 101 h 107"/>
              <a:gd name="T28" fmla="*/ 7 w 123"/>
              <a:gd name="T29" fmla="*/ 77 h 107"/>
              <a:gd name="T30" fmla="*/ 17 w 123"/>
              <a:gd name="T31" fmla="*/ 84 h 107"/>
              <a:gd name="T32" fmla="*/ 106 w 123"/>
              <a:gd name="T33" fmla="*/ 84 h 107"/>
              <a:gd name="T34" fmla="*/ 116 w 123"/>
              <a:gd name="T35" fmla="*/ 77 h 107"/>
              <a:gd name="T36" fmla="*/ 106 w 123"/>
              <a:gd name="T37" fmla="*/ 84 h 107"/>
              <a:gd name="T38" fmla="*/ 7 w 123"/>
              <a:gd name="T39" fmla="*/ 59 h 107"/>
              <a:gd name="T40" fmla="*/ 17 w 123"/>
              <a:gd name="T41" fmla="*/ 67 h 107"/>
              <a:gd name="T42" fmla="*/ 106 w 123"/>
              <a:gd name="T43" fmla="*/ 67 h 107"/>
              <a:gd name="T44" fmla="*/ 116 w 123"/>
              <a:gd name="T45" fmla="*/ 59 h 107"/>
              <a:gd name="T46" fmla="*/ 106 w 123"/>
              <a:gd name="T47" fmla="*/ 67 h 107"/>
              <a:gd name="T48" fmla="*/ 7 w 123"/>
              <a:gd name="T49" fmla="*/ 42 h 107"/>
              <a:gd name="T50" fmla="*/ 17 w 123"/>
              <a:gd name="T51" fmla="*/ 50 h 107"/>
              <a:gd name="T52" fmla="*/ 106 w 123"/>
              <a:gd name="T53" fmla="*/ 50 h 107"/>
              <a:gd name="T54" fmla="*/ 116 w 123"/>
              <a:gd name="T55" fmla="*/ 42 h 107"/>
              <a:gd name="T56" fmla="*/ 106 w 123"/>
              <a:gd name="T57" fmla="*/ 50 h 107"/>
              <a:gd name="T58" fmla="*/ 7 w 123"/>
              <a:gd name="T59" fmla="*/ 25 h 107"/>
              <a:gd name="T60" fmla="*/ 17 w 123"/>
              <a:gd name="T61" fmla="*/ 32 h 107"/>
              <a:gd name="T62" fmla="*/ 106 w 123"/>
              <a:gd name="T63" fmla="*/ 32 h 107"/>
              <a:gd name="T64" fmla="*/ 116 w 123"/>
              <a:gd name="T65" fmla="*/ 25 h 107"/>
              <a:gd name="T66" fmla="*/ 106 w 123"/>
              <a:gd name="T67" fmla="*/ 32 h 107"/>
              <a:gd name="T68" fmla="*/ 24 w 123"/>
              <a:gd name="T69" fmla="*/ 78 h 107"/>
              <a:gd name="T70" fmla="*/ 29 w 123"/>
              <a:gd name="T71" fmla="*/ 23 h 107"/>
              <a:gd name="T72" fmla="*/ 98 w 123"/>
              <a:gd name="T73" fmla="*/ 28 h 107"/>
              <a:gd name="T74" fmla="*/ 93 w 123"/>
              <a:gd name="T75" fmla="*/ 83 h 107"/>
              <a:gd name="T76" fmla="*/ 7 w 123"/>
              <a:gd name="T77" fmla="*/ 15 h 107"/>
              <a:gd name="T78" fmla="*/ 17 w 123"/>
              <a:gd name="T79" fmla="*/ 8 h 107"/>
              <a:gd name="T80" fmla="*/ 7 w 123"/>
              <a:gd name="T81" fmla="*/ 15 h 107"/>
              <a:gd name="T82" fmla="*/ 106 w 123"/>
              <a:gd name="T83" fmla="*/ 8 h 107"/>
              <a:gd name="T84" fmla="*/ 116 w 123"/>
              <a:gd name="T85" fmla="*/ 15 h 107"/>
              <a:gd name="T86" fmla="*/ 122 w 123"/>
              <a:gd name="T87" fmla="*/ 0 h 107"/>
              <a:gd name="T88" fmla="*/ 98 w 123"/>
              <a:gd name="T89" fmla="*/ 1 h 107"/>
              <a:gd name="T90" fmla="*/ 93 w 123"/>
              <a:gd name="T91" fmla="*/ 14 h 107"/>
              <a:gd name="T92" fmla="*/ 24 w 123"/>
              <a:gd name="T93" fmla="*/ 9 h 107"/>
              <a:gd name="T94" fmla="*/ 23 w 123"/>
              <a:gd name="T95" fmla="*/ 0 h 107"/>
              <a:gd name="T96" fmla="*/ 0 w 123"/>
              <a:gd name="T97" fmla="*/ 1 h 107"/>
              <a:gd name="T98" fmla="*/ 1 w 123"/>
              <a:gd name="T99" fmla="*/ 107 h 107"/>
              <a:gd name="T100" fmla="*/ 24 w 123"/>
              <a:gd name="T101" fmla="*/ 105 h 107"/>
              <a:gd name="T102" fmla="*/ 29 w 123"/>
              <a:gd name="T103" fmla="*/ 92 h 107"/>
              <a:gd name="T104" fmla="*/ 98 w 123"/>
              <a:gd name="T105" fmla="*/ 97 h 107"/>
              <a:gd name="T106" fmla="*/ 99 w 123"/>
              <a:gd name="T107" fmla="*/ 107 h 107"/>
              <a:gd name="T108" fmla="*/ 123 w 123"/>
              <a:gd name="T109" fmla="*/ 105 h 107"/>
              <a:gd name="T110" fmla="*/ 122 w 123"/>
              <a:gd name="T1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" h="107">
                <a:moveTo>
                  <a:pt x="87" y="33"/>
                </a:moveTo>
                <a:cubicBezTo>
                  <a:pt x="86" y="33"/>
                  <a:pt x="84" y="34"/>
                  <a:pt x="83" y="35"/>
                </a:cubicBezTo>
                <a:cubicBezTo>
                  <a:pt x="55" y="62"/>
                  <a:pt x="55" y="62"/>
                  <a:pt x="55" y="62"/>
                </a:cubicBezTo>
                <a:cubicBezTo>
                  <a:pt x="41" y="50"/>
                  <a:pt x="41" y="50"/>
                  <a:pt x="41" y="50"/>
                </a:cubicBezTo>
                <a:cubicBezTo>
                  <a:pt x="40" y="49"/>
                  <a:pt x="38" y="48"/>
                  <a:pt x="37" y="48"/>
                </a:cubicBezTo>
                <a:cubicBezTo>
                  <a:pt x="36" y="48"/>
                  <a:pt x="34" y="49"/>
                  <a:pt x="33" y="50"/>
                </a:cubicBezTo>
                <a:cubicBezTo>
                  <a:pt x="31" y="52"/>
                  <a:pt x="31" y="56"/>
                  <a:pt x="33" y="58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50" y="74"/>
                  <a:pt x="50" y="74"/>
                </a:cubicBezTo>
                <a:cubicBezTo>
                  <a:pt x="51" y="75"/>
                  <a:pt x="51" y="75"/>
                  <a:pt x="52" y="75"/>
                </a:cubicBezTo>
                <a:cubicBezTo>
                  <a:pt x="53" y="76"/>
                  <a:pt x="54" y="76"/>
                  <a:pt x="55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6" y="76"/>
                  <a:pt x="57" y="75"/>
                  <a:pt x="57" y="75"/>
                </a:cubicBezTo>
                <a:cubicBezTo>
                  <a:pt x="58" y="75"/>
                  <a:pt x="59" y="74"/>
                  <a:pt x="59" y="74"/>
                </a:cubicBezTo>
                <a:cubicBezTo>
                  <a:pt x="60" y="74"/>
                  <a:pt x="60" y="73"/>
                  <a:pt x="60" y="73"/>
                </a:cubicBezTo>
                <a:cubicBezTo>
                  <a:pt x="91" y="43"/>
                  <a:pt x="91" y="43"/>
                  <a:pt x="91" y="43"/>
                </a:cubicBezTo>
                <a:cubicBezTo>
                  <a:pt x="93" y="41"/>
                  <a:pt x="93" y="38"/>
                  <a:pt x="91" y="35"/>
                </a:cubicBezTo>
                <a:cubicBezTo>
                  <a:pt x="90" y="34"/>
                  <a:pt x="89" y="33"/>
                  <a:pt x="87" y="33"/>
                </a:cubicBezTo>
                <a:moveTo>
                  <a:pt x="7" y="101"/>
                </a:moveTo>
                <a:cubicBezTo>
                  <a:pt x="7" y="94"/>
                  <a:pt x="7" y="94"/>
                  <a:pt x="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7" y="101"/>
                  <a:pt x="7" y="101"/>
                  <a:pt x="7" y="101"/>
                </a:cubicBezTo>
                <a:moveTo>
                  <a:pt x="106" y="101"/>
                </a:moveTo>
                <a:cubicBezTo>
                  <a:pt x="106" y="94"/>
                  <a:pt x="106" y="94"/>
                  <a:pt x="106" y="94"/>
                </a:cubicBezTo>
                <a:cubicBezTo>
                  <a:pt x="116" y="94"/>
                  <a:pt x="116" y="94"/>
                  <a:pt x="116" y="94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06" y="101"/>
                  <a:pt x="106" y="101"/>
                  <a:pt x="106" y="101"/>
                </a:cubicBezTo>
                <a:moveTo>
                  <a:pt x="7" y="84"/>
                </a:moveTo>
                <a:cubicBezTo>
                  <a:pt x="7" y="77"/>
                  <a:pt x="7" y="77"/>
                  <a:pt x="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84"/>
                  <a:pt x="17" y="84"/>
                  <a:pt x="17" y="84"/>
                </a:cubicBezTo>
                <a:cubicBezTo>
                  <a:pt x="7" y="84"/>
                  <a:pt x="7" y="84"/>
                  <a:pt x="7" y="84"/>
                </a:cubicBezTo>
                <a:moveTo>
                  <a:pt x="106" y="84"/>
                </a:moveTo>
                <a:cubicBezTo>
                  <a:pt x="106" y="77"/>
                  <a:pt x="106" y="77"/>
                  <a:pt x="106" y="7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06" y="84"/>
                  <a:pt x="106" y="84"/>
                  <a:pt x="106" y="84"/>
                </a:cubicBezTo>
                <a:moveTo>
                  <a:pt x="7" y="67"/>
                </a:moveTo>
                <a:cubicBezTo>
                  <a:pt x="7" y="59"/>
                  <a:pt x="7" y="59"/>
                  <a:pt x="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67"/>
                  <a:pt x="17" y="67"/>
                  <a:pt x="17" y="67"/>
                </a:cubicBezTo>
                <a:cubicBezTo>
                  <a:pt x="7" y="67"/>
                  <a:pt x="7" y="67"/>
                  <a:pt x="7" y="67"/>
                </a:cubicBezTo>
                <a:moveTo>
                  <a:pt x="106" y="67"/>
                </a:moveTo>
                <a:cubicBezTo>
                  <a:pt x="106" y="59"/>
                  <a:pt x="106" y="59"/>
                  <a:pt x="10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06" y="67"/>
                  <a:pt x="106" y="67"/>
                  <a:pt x="106" y="67"/>
                </a:cubicBezTo>
                <a:moveTo>
                  <a:pt x="7" y="50"/>
                </a:moveTo>
                <a:cubicBezTo>
                  <a:pt x="7" y="42"/>
                  <a:pt x="7" y="42"/>
                  <a:pt x="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50"/>
                  <a:pt x="17" y="50"/>
                  <a:pt x="17" y="50"/>
                </a:cubicBezTo>
                <a:cubicBezTo>
                  <a:pt x="7" y="50"/>
                  <a:pt x="7" y="50"/>
                  <a:pt x="7" y="50"/>
                </a:cubicBezTo>
                <a:moveTo>
                  <a:pt x="106" y="50"/>
                </a:moveTo>
                <a:cubicBezTo>
                  <a:pt x="106" y="42"/>
                  <a:pt x="106" y="42"/>
                  <a:pt x="10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06" y="50"/>
                  <a:pt x="106" y="50"/>
                  <a:pt x="106" y="50"/>
                </a:cubicBezTo>
                <a:moveTo>
                  <a:pt x="7" y="32"/>
                </a:moveTo>
                <a:cubicBezTo>
                  <a:pt x="7" y="25"/>
                  <a:pt x="7" y="25"/>
                  <a:pt x="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2"/>
                  <a:pt x="17" y="32"/>
                  <a:pt x="17" y="32"/>
                </a:cubicBezTo>
                <a:cubicBezTo>
                  <a:pt x="7" y="32"/>
                  <a:pt x="7" y="32"/>
                  <a:pt x="7" y="32"/>
                </a:cubicBezTo>
                <a:moveTo>
                  <a:pt x="106" y="32"/>
                </a:moveTo>
                <a:cubicBezTo>
                  <a:pt x="106" y="25"/>
                  <a:pt x="106" y="25"/>
                  <a:pt x="106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06" y="32"/>
                  <a:pt x="106" y="32"/>
                  <a:pt x="106" y="32"/>
                </a:cubicBezTo>
                <a:moveTo>
                  <a:pt x="29" y="83"/>
                </a:moveTo>
                <a:cubicBezTo>
                  <a:pt x="27" y="83"/>
                  <a:pt x="24" y="81"/>
                  <a:pt x="24" y="7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5"/>
                  <a:pt x="27" y="23"/>
                  <a:pt x="29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3"/>
                  <a:pt x="98" y="25"/>
                  <a:pt x="98" y="28"/>
                </a:cubicBezTo>
                <a:cubicBezTo>
                  <a:pt x="98" y="78"/>
                  <a:pt x="98" y="78"/>
                  <a:pt x="98" y="78"/>
                </a:cubicBezTo>
                <a:cubicBezTo>
                  <a:pt x="98" y="81"/>
                  <a:pt x="96" y="83"/>
                  <a:pt x="93" y="83"/>
                </a:cubicBezTo>
                <a:cubicBezTo>
                  <a:pt x="29" y="83"/>
                  <a:pt x="29" y="83"/>
                  <a:pt x="29" y="83"/>
                </a:cubicBezTo>
                <a:moveTo>
                  <a:pt x="7" y="15"/>
                </a:moveTo>
                <a:cubicBezTo>
                  <a:pt x="7" y="8"/>
                  <a:pt x="7" y="8"/>
                  <a:pt x="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15"/>
                  <a:pt x="7" y="15"/>
                  <a:pt x="7" y="15"/>
                </a:cubicBezTo>
                <a:moveTo>
                  <a:pt x="106" y="15"/>
                </a:moveTo>
                <a:cubicBezTo>
                  <a:pt x="106" y="8"/>
                  <a:pt x="106" y="8"/>
                  <a:pt x="10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06" y="15"/>
                  <a:pt x="106" y="15"/>
                  <a:pt x="106" y="15"/>
                </a:cubicBezTo>
                <a:moveTo>
                  <a:pt x="122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8" y="1"/>
                  <a:pt x="98" y="1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11"/>
                  <a:pt x="96" y="14"/>
                  <a:pt x="9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4" y="11"/>
                  <a:pt x="24" y="9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6"/>
                  <a:pt x="1" y="107"/>
                  <a:pt x="1" y="107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4" y="107"/>
                  <a:pt x="24" y="106"/>
                  <a:pt x="24" y="105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5"/>
                  <a:pt x="27" y="92"/>
                  <a:pt x="29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96" y="92"/>
                  <a:pt x="98" y="95"/>
                  <a:pt x="98" y="97"/>
                </a:cubicBezTo>
                <a:cubicBezTo>
                  <a:pt x="98" y="105"/>
                  <a:pt x="98" y="105"/>
                  <a:pt x="98" y="105"/>
                </a:cubicBezTo>
                <a:cubicBezTo>
                  <a:pt x="98" y="106"/>
                  <a:pt x="99" y="107"/>
                  <a:pt x="99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3" y="107"/>
                  <a:pt x="123" y="106"/>
                  <a:pt x="123" y="105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0"/>
                  <a:pt x="1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E1F76D2-45E6-5B6A-11DA-9013396AD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1285" y="4201211"/>
            <a:ext cx="1532890" cy="1447817"/>
          </a:xfrm>
          <a:prstGeom prst="line">
            <a:avLst/>
          </a:prstGeom>
          <a:noFill/>
          <a:ln w="12700" cap="flat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86C51BB-2CC3-3D09-51C1-CA315F775F27}"/>
              </a:ext>
            </a:extLst>
          </p:cNvPr>
          <p:cNvGrpSpPr/>
          <p:nvPr/>
        </p:nvGrpSpPr>
        <p:grpSpPr>
          <a:xfrm>
            <a:off x="4991345" y="5371687"/>
            <a:ext cx="6095365" cy="768985"/>
            <a:chOff x="540" y="7763"/>
            <a:chExt cx="4591" cy="1211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591D3DF-6E8B-EE6B-37FE-E759A89D6E98}"/>
                </a:ext>
              </a:extLst>
            </p:cNvPr>
            <p:cNvSpPr txBox="1"/>
            <p:nvPr/>
          </p:nvSpPr>
          <p:spPr>
            <a:xfrm>
              <a:off x="540" y="7763"/>
              <a:ext cx="4588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PLM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6C135B-E382-0B55-4965-06C6E20FF8A1}"/>
                </a:ext>
              </a:extLst>
            </p:cNvPr>
            <p:cNvSpPr txBox="1"/>
            <p:nvPr/>
          </p:nvSpPr>
          <p:spPr>
            <a:xfrm>
              <a:off x="540" y="8441"/>
              <a:ext cx="459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协助完成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PLM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系统</a:t>
              </a:r>
              <a:r>
                <a:rPr lang="zh-CN" altLang="en-US" sz="1600" dirty="0">
                  <a:solidFill>
                    <a:srgbClr val="333333"/>
                  </a:solidFill>
                  <a:latin typeface="Helvetica" panose="020B0604020202020204" pitchFamily="34" charset="0"/>
                  <a:ea typeface="汉仪中简黑简" panose="00020600040101010101" charset="-122"/>
                  <a:cs typeface="汉仪中简黑简" panose="00020600040101010101" charset="-122"/>
                </a:rPr>
                <a:t>送检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功能、消息迁移的测试。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734717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9041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307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学习计划制定及完成情况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D3D965-5810-409F-9782-E10FB54F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4135" y="6387352"/>
            <a:ext cx="2743200" cy="365125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AF57D428-8A0D-A199-8755-C817794ECD71}"/>
              </a:ext>
            </a:extLst>
          </p:cNvPr>
          <p:cNvSpPr/>
          <p:nvPr/>
        </p:nvSpPr>
        <p:spPr bwMode="auto">
          <a:xfrm rot="21337677">
            <a:off x="4683058" y="1822551"/>
            <a:ext cx="1566545" cy="1969770"/>
          </a:xfrm>
          <a:custGeom>
            <a:avLst/>
            <a:gdLst>
              <a:gd name="T0" fmla="*/ 551 w 1060"/>
              <a:gd name="T1" fmla="*/ 1078 h 1333"/>
              <a:gd name="T2" fmla="*/ 520 w 1060"/>
              <a:gd name="T3" fmla="*/ 925 h 1333"/>
              <a:gd name="T4" fmla="*/ 917 w 1060"/>
              <a:gd name="T5" fmla="*/ 521 h 1333"/>
              <a:gd name="T6" fmla="*/ 1060 w 1060"/>
              <a:gd name="T7" fmla="*/ 259 h 1333"/>
              <a:gd name="T8" fmla="*/ 918 w 1060"/>
              <a:gd name="T9" fmla="*/ 0 h 1333"/>
              <a:gd name="T10" fmla="*/ 0 w 1060"/>
              <a:gd name="T11" fmla="*/ 925 h 1333"/>
              <a:gd name="T12" fmla="*/ 94 w 1060"/>
              <a:gd name="T13" fmla="*/ 1333 h 1333"/>
              <a:gd name="T14" fmla="*/ 244 w 1060"/>
              <a:gd name="T15" fmla="*/ 1086 h 1333"/>
              <a:gd name="T16" fmla="*/ 551 w 1060"/>
              <a:gd name="T17" fmla="*/ 1078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0" h="1333">
                <a:moveTo>
                  <a:pt x="551" y="1078"/>
                </a:moveTo>
                <a:cubicBezTo>
                  <a:pt x="531" y="1031"/>
                  <a:pt x="520" y="979"/>
                  <a:pt x="520" y="925"/>
                </a:cubicBezTo>
                <a:cubicBezTo>
                  <a:pt x="520" y="704"/>
                  <a:pt x="697" y="525"/>
                  <a:pt x="917" y="521"/>
                </a:cubicBezTo>
                <a:cubicBezTo>
                  <a:pt x="1060" y="259"/>
                  <a:pt x="1060" y="259"/>
                  <a:pt x="1060" y="259"/>
                </a:cubicBezTo>
                <a:cubicBezTo>
                  <a:pt x="918" y="0"/>
                  <a:pt x="918" y="0"/>
                  <a:pt x="918" y="0"/>
                </a:cubicBezTo>
                <a:cubicBezTo>
                  <a:pt x="410" y="4"/>
                  <a:pt x="0" y="416"/>
                  <a:pt x="0" y="925"/>
                </a:cubicBezTo>
                <a:cubicBezTo>
                  <a:pt x="0" y="1071"/>
                  <a:pt x="34" y="1210"/>
                  <a:pt x="94" y="1333"/>
                </a:cubicBezTo>
                <a:cubicBezTo>
                  <a:pt x="244" y="1086"/>
                  <a:pt x="244" y="1086"/>
                  <a:pt x="244" y="1086"/>
                </a:cubicBezTo>
                <a:lnTo>
                  <a:pt x="551" y="1078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简黑简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2B44D27-D87C-3152-E11D-02C76E2D7140}"/>
              </a:ext>
            </a:extLst>
          </p:cNvPr>
          <p:cNvSpPr/>
          <p:nvPr/>
        </p:nvSpPr>
        <p:spPr bwMode="auto">
          <a:xfrm rot="21337677">
            <a:off x="6121968" y="1726666"/>
            <a:ext cx="1292860" cy="2042795"/>
          </a:xfrm>
          <a:custGeom>
            <a:avLst/>
            <a:gdLst>
              <a:gd name="T0" fmla="*/ 0 w 875"/>
              <a:gd name="T1" fmla="*/ 522 h 1383"/>
              <a:gd name="T2" fmla="*/ 355 w 875"/>
              <a:gd name="T3" fmla="*/ 923 h 1383"/>
              <a:gd name="T4" fmla="*/ 299 w 875"/>
              <a:gd name="T5" fmla="*/ 1127 h 1383"/>
              <a:gd name="T6" fmla="*/ 453 w 875"/>
              <a:gd name="T7" fmla="*/ 1377 h 1383"/>
              <a:gd name="T8" fmla="*/ 753 w 875"/>
              <a:gd name="T9" fmla="*/ 1383 h 1383"/>
              <a:gd name="T10" fmla="*/ 875 w 875"/>
              <a:gd name="T11" fmla="*/ 923 h 1383"/>
              <a:gd name="T12" fmla="*/ 3 w 875"/>
              <a:gd name="T13" fmla="*/ 0 h 1383"/>
              <a:gd name="T14" fmla="*/ 144 w 875"/>
              <a:gd name="T15" fmla="*/ 257 h 1383"/>
              <a:gd name="T16" fmla="*/ 0 w 875"/>
              <a:gd name="T17" fmla="*/ 522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5" h="1383">
                <a:moveTo>
                  <a:pt x="0" y="522"/>
                </a:moveTo>
                <a:cubicBezTo>
                  <a:pt x="200" y="546"/>
                  <a:pt x="355" y="717"/>
                  <a:pt x="355" y="923"/>
                </a:cubicBezTo>
                <a:cubicBezTo>
                  <a:pt x="355" y="997"/>
                  <a:pt x="334" y="1067"/>
                  <a:pt x="299" y="1127"/>
                </a:cubicBezTo>
                <a:cubicBezTo>
                  <a:pt x="453" y="1377"/>
                  <a:pt x="453" y="1377"/>
                  <a:pt x="453" y="1377"/>
                </a:cubicBezTo>
                <a:cubicBezTo>
                  <a:pt x="753" y="1383"/>
                  <a:pt x="753" y="1383"/>
                  <a:pt x="753" y="1383"/>
                </a:cubicBezTo>
                <a:cubicBezTo>
                  <a:pt x="831" y="1248"/>
                  <a:pt x="875" y="1091"/>
                  <a:pt x="875" y="923"/>
                </a:cubicBezTo>
                <a:cubicBezTo>
                  <a:pt x="875" y="430"/>
                  <a:pt x="489" y="27"/>
                  <a:pt x="3" y="0"/>
                </a:cubicBezTo>
                <a:cubicBezTo>
                  <a:pt x="144" y="257"/>
                  <a:pt x="144" y="257"/>
                  <a:pt x="144" y="257"/>
                </a:cubicBezTo>
                <a:lnTo>
                  <a:pt x="0" y="5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简黑简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F56EC42-2CB8-0A13-BDE5-5997395C5720}"/>
              </a:ext>
            </a:extLst>
          </p:cNvPr>
          <p:cNvSpPr/>
          <p:nvPr/>
        </p:nvSpPr>
        <p:spPr bwMode="auto">
          <a:xfrm rot="21337677">
            <a:off x="4954838" y="3444341"/>
            <a:ext cx="2324100" cy="1065530"/>
          </a:xfrm>
          <a:custGeom>
            <a:avLst/>
            <a:gdLst>
              <a:gd name="T0" fmla="*/ 1120 w 1573"/>
              <a:gd name="T1" fmla="*/ 46 h 721"/>
              <a:gd name="T2" fmla="*/ 802 w 1573"/>
              <a:gd name="T3" fmla="*/ 200 h 721"/>
              <a:gd name="T4" fmla="*/ 454 w 1573"/>
              <a:gd name="T5" fmla="*/ 0 h 721"/>
              <a:gd name="T6" fmla="*/ 151 w 1573"/>
              <a:gd name="T7" fmla="*/ 8 h 721"/>
              <a:gd name="T8" fmla="*/ 0 w 1573"/>
              <a:gd name="T9" fmla="*/ 257 h 721"/>
              <a:gd name="T10" fmla="*/ 802 w 1573"/>
              <a:gd name="T11" fmla="*/ 721 h 721"/>
              <a:gd name="T12" fmla="*/ 1573 w 1573"/>
              <a:gd name="T13" fmla="*/ 307 h 721"/>
              <a:gd name="T14" fmla="*/ 1276 w 1573"/>
              <a:gd name="T15" fmla="*/ 301 h 721"/>
              <a:gd name="T16" fmla="*/ 1120 w 1573"/>
              <a:gd name="T17" fmla="*/ 4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3" h="721">
                <a:moveTo>
                  <a:pt x="1120" y="46"/>
                </a:moveTo>
                <a:cubicBezTo>
                  <a:pt x="1046" y="140"/>
                  <a:pt x="931" y="200"/>
                  <a:pt x="802" y="200"/>
                </a:cubicBezTo>
                <a:cubicBezTo>
                  <a:pt x="654" y="200"/>
                  <a:pt x="524" y="120"/>
                  <a:pt x="454" y="0"/>
                </a:cubicBezTo>
                <a:cubicBezTo>
                  <a:pt x="151" y="8"/>
                  <a:pt x="151" y="8"/>
                  <a:pt x="151" y="8"/>
                </a:cubicBezTo>
                <a:cubicBezTo>
                  <a:pt x="0" y="257"/>
                  <a:pt x="0" y="257"/>
                  <a:pt x="0" y="257"/>
                </a:cubicBezTo>
                <a:cubicBezTo>
                  <a:pt x="160" y="534"/>
                  <a:pt x="459" y="721"/>
                  <a:pt x="802" y="721"/>
                </a:cubicBezTo>
                <a:cubicBezTo>
                  <a:pt x="1124" y="721"/>
                  <a:pt x="1407" y="556"/>
                  <a:pt x="1573" y="307"/>
                </a:cubicBezTo>
                <a:cubicBezTo>
                  <a:pt x="1276" y="301"/>
                  <a:pt x="1276" y="301"/>
                  <a:pt x="1276" y="301"/>
                </a:cubicBezTo>
                <a:lnTo>
                  <a:pt x="1120" y="4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latin typeface="zihun70hao-lingyueheiti" panose="02010600030101010101" pitchFamily="2" charset="-122"/>
              <a:ea typeface="汉仪中简黑简" panose="00020600040101010101" charset="-122"/>
              <a:cs typeface="+mn-ea"/>
              <a:sym typeface="zihun70hao-lingyueheiti" panose="02010600030101010101" pitchFamily="2" charset="-122"/>
            </a:endParaRPr>
          </a:p>
        </p:txBody>
      </p:sp>
      <p:cxnSp>
        <p:nvCxnSpPr>
          <p:cNvPr id="12" name="Straight Arrow Connector 56">
            <a:extLst>
              <a:ext uri="{FF2B5EF4-FFF2-40B4-BE49-F238E27FC236}">
                <a16:creationId xmlns:a16="http://schemas.microsoft.com/office/drawing/2014/main" id="{7FDAFAA3-F792-11B5-CDFD-F531CAF54859}"/>
              </a:ext>
            </a:extLst>
          </p:cNvPr>
          <p:cNvCxnSpPr>
            <a:cxnSpLocks/>
            <a:stCxn id="3" idx="5"/>
            <a:endCxn id="23" idx="3"/>
          </p:cNvCxnSpPr>
          <p:nvPr/>
        </p:nvCxnSpPr>
        <p:spPr>
          <a:xfrm flipH="1" flipV="1">
            <a:off x="3598678" y="3136596"/>
            <a:ext cx="1115779" cy="111424"/>
          </a:xfrm>
          <a:prstGeom prst="straightConnector1">
            <a:avLst/>
          </a:prstGeom>
          <a:ln w="12700">
            <a:solidFill>
              <a:srgbClr val="ED585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58">
            <a:extLst>
              <a:ext uri="{FF2B5EF4-FFF2-40B4-BE49-F238E27FC236}">
                <a16:creationId xmlns:a16="http://schemas.microsoft.com/office/drawing/2014/main" id="{653E7AD4-540F-94FB-55EF-314FEF71260D}"/>
              </a:ext>
            </a:extLst>
          </p:cNvPr>
          <p:cNvGrpSpPr/>
          <p:nvPr/>
        </p:nvGrpSpPr>
        <p:grpSpPr>
          <a:xfrm flipH="1">
            <a:off x="7327944" y="2200924"/>
            <a:ext cx="987425" cy="328295"/>
            <a:chOff x="3231020" y="2095999"/>
            <a:chExt cx="1031518" cy="343013"/>
          </a:xfrm>
        </p:grpSpPr>
        <p:cxnSp>
          <p:nvCxnSpPr>
            <p:cNvPr id="14" name="Straight Connector 59">
              <a:extLst>
                <a:ext uri="{FF2B5EF4-FFF2-40B4-BE49-F238E27FC236}">
                  <a16:creationId xmlns:a16="http://schemas.microsoft.com/office/drawing/2014/main" id="{F7A87C09-2465-8A4B-5D4F-C164910CF9E2}"/>
                </a:ext>
              </a:extLst>
            </p:cNvPr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60">
              <a:extLst>
                <a:ext uri="{FF2B5EF4-FFF2-40B4-BE49-F238E27FC236}">
                  <a16:creationId xmlns:a16="http://schemas.microsoft.com/office/drawing/2014/main" id="{FB743C7C-6B6F-12F6-1ECD-EE62FE406EA6}"/>
                </a:ext>
              </a:extLst>
            </p:cNvPr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61">
            <a:extLst>
              <a:ext uri="{FF2B5EF4-FFF2-40B4-BE49-F238E27FC236}">
                <a16:creationId xmlns:a16="http://schemas.microsoft.com/office/drawing/2014/main" id="{1D75D6AA-0508-4DA0-E78B-750CA2B5B9FA}"/>
              </a:ext>
            </a:extLst>
          </p:cNvPr>
          <p:cNvGrpSpPr/>
          <p:nvPr/>
        </p:nvGrpSpPr>
        <p:grpSpPr>
          <a:xfrm rot="10800000" flipH="1">
            <a:off x="6569242" y="4221444"/>
            <a:ext cx="312821" cy="781138"/>
            <a:chOff x="3643669" y="2238390"/>
            <a:chExt cx="618869" cy="200622"/>
          </a:xfrm>
        </p:grpSpPr>
        <p:cxnSp>
          <p:nvCxnSpPr>
            <p:cNvPr id="17" name="Straight Connector 62">
              <a:extLst>
                <a:ext uri="{FF2B5EF4-FFF2-40B4-BE49-F238E27FC236}">
                  <a16:creationId xmlns:a16="http://schemas.microsoft.com/office/drawing/2014/main" id="{2DF33578-6A36-9A75-E8EE-AF0A93C6EA79}"/>
                </a:ext>
              </a:extLst>
            </p:cNvPr>
            <p:cNvCxnSpPr/>
            <p:nvPr/>
          </p:nvCxnSpPr>
          <p:spPr>
            <a:xfrm rot="10800000">
              <a:off x="4061916" y="2238390"/>
              <a:ext cx="200622" cy="20062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63">
              <a:extLst>
                <a:ext uri="{FF2B5EF4-FFF2-40B4-BE49-F238E27FC236}">
                  <a16:creationId xmlns:a16="http://schemas.microsoft.com/office/drawing/2014/main" id="{3368CFFF-A985-4AF9-6280-B3C66C16C16C}"/>
                </a:ext>
              </a:extLst>
            </p:cNvPr>
            <p:cNvCxnSpPr/>
            <p:nvPr/>
          </p:nvCxnSpPr>
          <p:spPr>
            <a:xfrm rot="10800000">
              <a:off x="3643669" y="2241514"/>
              <a:ext cx="41824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247">
            <a:extLst>
              <a:ext uri="{FF2B5EF4-FFF2-40B4-BE49-F238E27FC236}">
                <a16:creationId xmlns:a16="http://schemas.microsoft.com/office/drawing/2014/main" id="{6134ADF7-C84C-A41A-781A-6013A6AA1E2F}"/>
              </a:ext>
            </a:extLst>
          </p:cNvPr>
          <p:cNvSpPr>
            <a:spLocks noEditPoints="1"/>
          </p:cNvSpPr>
          <p:nvPr/>
        </p:nvSpPr>
        <p:spPr bwMode="auto">
          <a:xfrm>
            <a:off x="5584758" y="1980031"/>
            <a:ext cx="370840" cy="301625"/>
          </a:xfrm>
          <a:custGeom>
            <a:avLst/>
            <a:gdLst>
              <a:gd name="T0" fmla="*/ 48 w 257"/>
              <a:gd name="T1" fmla="*/ 0 h 179"/>
              <a:gd name="T2" fmla="*/ 212 w 257"/>
              <a:gd name="T3" fmla="*/ 0 h 179"/>
              <a:gd name="T4" fmla="*/ 235 w 257"/>
              <a:gd name="T5" fmla="*/ 23 h 179"/>
              <a:gd name="T6" fmla="*/ 235 w 257"/>
              <a:gd name="T7" fmla="*/ 137 h 179"/>
              <a:gd name="T8" fmla="*/ 25 w 257"/>
              <a:gd name="T9" fmla="*/ 137 h 179"/>
              <a:gd name="T10" fmla="*/ 25 w 257"/>
              <a:gd name="T11" fmla="*/ 23 h 179"/>
              <a:gd name="T12" fmla="*/ 48 w 257"/>
              <a:gd name="T13" fmla="*/ 0 h 179"/>
              <a:gd name="T14" fmla="*/ 64 w 257"/>
              <a:gd name="T15" fmla="*/ 84 h 179"/>
              <a:gd name="T16" fmla="*/ 64 w 257"/>
              <a:gd name="T17" fmla="*/ 94 h 179"/>
              <a:gd name="T18" fmla="*/ 137 w 257"/>
              <a:gd name="T19" fmla="*/ 94 h 179"/>
              <a:gd name="T20" fmla="*/ 137 w 257"/>
              <a:gd name="T21" fmla="*/ 84 h 179"/>
              <a:gd name="T22" fmla="*/ 64 w 257"/>
              <a:gd name="T23" fmla="*/ 84 h 179"/>
              <a:gd name="T24" fmla="*/ 64 w 257"/>
              <a:gd name="T25" fmla="*/ 60 h 179"/>
              <a:gd name="T26" fmla="*/ 64 w 257"/>
              <a:gd name="T27" fmla="*/ 70 h 179"/>
              <a:gd name="T28" fmla="*/ 122 w 257"/>
              <a:gd name="T29" fmla="*/ 70 h 179"/>
              <a:gd name="T30" fmla="*/ 122 w 257"/>
              <a:gd name="T31" fmla="*/ 60 h 179"/>
              <a:gd name="T32" fmla="*/ 64 w 257"/>
              <a:gd name="T33" fmla="*/ 60 h 179"/>
              <a:gd name="T34" fmla="*/ 64 w 257"/>
              <a:gd name="T35" fmla="*/ 37 h 179"/>
              <a:gd name="T36" fmla="*/ 64 w 257"/>
              <a:gd name="T37" fmla="*/ 46 h 179"/>
              <a:gd name="T38" fmla="*/ 137 w 257"/>
              <a:gd name="T39" fmla="*/ 46 h 179"/>
              <a:gd name="T40" fmla="*/ 137 w 257"/>
              <a:gd name="T41" fmla="*/ 37 h 179"/>
              <a:gd name="T42" fmla="*/ 64 w 257"/>
              <a:gd name="T43" fmla="*/ 37 h 179"/>
              <a:gd name="T44" fmla="*/ 146 w 257"/>
              <a:gd name="T45" fmla="*/ 67 h 179"/>
              <a:gd name="T46" fmla="*/ 166 w 257"/>
              <a:gd name="T47" fmla="*/ 99 h 179"/>
              <a:gd name="T48" fmla="*/ 172 w 257"/>
              <a:gd name="T49" fmla="*/ 89 h 179"/>
              <a:gd name="T50" fmla="*/ 189 w 257"/>
              <a:gd name="T51" fmla="*/ 100 h 179"/>
              <a:gd name="T52" fmla="*/ 195 w 257"/>
              <a:gd name="T53" fmla="*/ 90 h 179"/>
              <a:gd name="T54" fmla="*/ 178 w 257"/>
              <a:gd name="T55" fmla="*/ 79 h 179"/>
              <a:gd name="T56" fmla="*/ 184 w 257"/>
              <a:gd name="T57" fmla="*/ 70 h 179"/>
              <a:gd name="T58" fmla="*/ 146 w 257"/>
              <a:gd name="T59" fmla="*/ 67 h 179"/>
              <a:gd name="T60" fmla="*/ 0 w 257"/>
              <a:gd name="T61" fmla="*/ 146 h 179"/>
              <a:gd name="T62" fmla="*/ 257 w 257"/>
              <a:gd name="T63" fmla="*/ 146 h 179"/>
              <a:gd name="T64" fmla="*/ 257 w 257"/>
              <a:gd name="T65" fmla="*/ 172 h 179"/>
              <a:gd name="T66" fmla="*/ 249 w 257"/>
              <a:gd name="T67" fmla="*/ 179 h 179"/>
              <a:gd name="T68" fmla="*/ 7 w 257"/>
              <a:gd name="T69" fmla="*/ 179 h 179"/>
              <a:gd name="T70" fmla="*/ 0 w 257"/>
              <a:gd name="T71" fmla="*/ 172 h 179"/>
              <a:gd name="T72" fmla="*/ 0 w 257"/>
              <a:gd name="T73" fmla="*/ 146 h 179"/>
              <a:gd name="T74" fmla="*/ 17 w 257"/>
              <a:gd name="T75" fmla="*/ 155 h 179"/>
              <a:gd name="T76" fmla="*/ 17 w 257"/>
              <a:gd name="T77" fmla="*/ 163 h 179"/>
              <a:gd name="T78" fmla="*/ 39 w 257"/>
              <a:gd name="T79" fmla="*/ 163 h 179"/>
              <a:gd name="T80" fmla="*/ 39 w 257"/>
              <a:gd name="T81" fmla="*/ 155 h 179"/>
              <a:gd name="T82" fmla="*/ 17 w 257"/>
              <a:gd name="T83" fmla="*/ 155 h 179"/>
              <a:gd name="T84" fmla="*/ 220 w 257"/>
              <a:gd name="T85" fmla="*/ 155 h 179"/>
              <a:gd name="T86" fmla="*/ 220 w 257"/>
              <a:gd name="T87" fmla="*/ 163 h 179"/>
              <a:gd name="T88" fmla="*/ 242 w 257"/>
              <a:gd name="T89" fmla="*/ 163 h 179"/>
              <a:gd name="T90" fmla="*/ 242 w 257"/>
              <a:gd name="T91" fmla="*/ 155 h 179"/>
              <a:gd name="T92" fmla="*/ 220 w 257"/>
              <a:gd name="T93" fmla="*/ 155 h 179"/>
              <a:gd name="T94" fmla="*/ 49 w 257"/>
              <a:gd name="T95" fmla="*/ 155 h 179"/>
              <a:gd name="T96" fmla="*/ 49 w 257"/>
              <a:gd name="T97" fmla="*/ 163 h 179"/>
              <a:gd name="T98" fmla="*/ 71 w 257"/>
              <a:gd name="T99" fmla="*/ 163 h 179"/>
              <a:gd name="T100" fmla="*/ 71 w 257"/>
              <a:gd name="T101" fmla="*/ 155 h 179"/>
              <a:gd name="T102" fmla="*/ 49 w 257"/>
              <a:gd name="T103" fmla="*/ 155 h 179"/>
              <a:gd name="T104" fmla="*/ 48 w 257"/>
              <a:gd name="T105" fmla="*/ 21 h 179"/>
              <a:gd name="T106" fmla="*/ 48 w 257"/>
              <a:gd name="T107" fmla="*/ 116 h 179"/>
              <a:gd name="T108" fmla="*/ 213 w 257"/>
              <a:gd name="T109" fmla="*/ 116 h 179"/>
              <a:gd name="T110" fmla="*/ 213 w 257"/>
              <a:gd name="T111" fmla="*/ 21 h 179"/>
              <a:gd name="T112" fmla="*/ 48 w 257"/>
              <a:gd name="T113" fmla="*/ 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7" h="179">
                <a:moveTo>
                  <a:pt x="48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25" y="0"/>
                  <a:pt x="235" y="10"/>
                  <a:pt x="235" y="23"/>
                </a:cubicBezTo>
                <a:cubicBezTo>
                  <a:pt x="235" y="137"/>
                  <a:pt x="235" y="137"/>
                  <a:pt x="23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10"/>
                  <a:pt x="35" y="0"/>
                  <a:pt x="48" y="0"/>
                </a:cubicBezTo>
                <a:close/>
                <a:moveTo>
                  <a:pt x="64" y="84"/>
                </a:moveTo>
                <a:cubicBezTo>
                  <a:pt x="64" y="94"/>
                  <a:pt x="64" y="94"/>
                  <a:pt x="64" y="94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64" y="84"/>
                  <a:pt x="64" y="84"/>
                  <a:pt x="64" y="84"/>
                </a:cubicBezTo>
                <a:close/>
                <a:moveTo>
                  <a:pt x="64" y="60"/>
                </a:moveTo>
                <a:cubicBezTo>
                  <a:pt x="64" y="70"/>
                  <a:pt x="64" y="70"/>
                  <a:pt x="64" y="70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64" y="60"/>
                  <a:pt x="64" y="60"/>
                  <a:pt x="64" y="60"/>
                </a:cubicBezTo>
                <a:close/>
                <a:moveTo>
                  <a:pt x="64" y="37"/>
                </a:moveTo>
                <a:cubicBezTo>
                  <a:pt x="64" y="46"/>
                  <a:pt x="64" y="46"/>
                  <a:pt x="64" y="4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64" y="37"/>
                  <a:pt x="64" y="37"/>
                  <a:pt x="64" y="37"/>
                </a:cubicBezTo>
                <a:close/>
                <a:moveTo>
                  <a:pt x="146" y="67"/>
                </a:moveTo>
                <a:cubicBezTo>
                  <a:pt x="166" y="99"/>
                  <a:pt x="166" y="99"/>
                  <a:pt x="166" y="99"/>
                </a:cubicBezTo>
                <a:cubicBezTo>
                  <a:pt x="172" y="89"/>
                  <a:pt x="172" y="89"/>
                  <a:pt x="172" y="89"/>
                </a:cubicBezTo>
                <a:cubicBezTo>
                  <a:pt x="189" y="100"/>
                  <a:pt x="189" y="100"/>
                  <a:pt x="189" y="100"/>
                </a:cubicBezTo>
                <a:cubicBezTo>
                  <a:pt x="195" y="90"/>
                  <a:pt x="195" y="90"/>
                  <a:pt x="195" y="90"/>
                </a:cubicBezTo>
                <a:cubicBezTo>
                  <a:pt x="178" y="79"/>
                  <a:pt x="178" y="79"/>
                  <a:pt x="178" y="79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46" y="67"/>
                  <a:pt x="146" y="67"/>
                  <a:pt x="146" y="67"/>
                </a:cubicBezTo>
                <a:close/>
                <a:moveTo>
                  <a:pt x="0" y="146"/>
                </a:moveTo>
                <a:cubicBezTo>
                  <a:pt x="257" y="146"/>
                  <a:pt x="257" y="146"/>
                  <a:pt x="257" y="146"/>
                </a:cubicBezTo>
                <a:cubicBezTo>
                  <a:pt x="257" y="172"/>
                  <a:pt x="257" y="172"/>
                  <a:pt x="257" y="172"/>
                </a:cubicBezTo>
                <a:cubicBezTo>
                  <a:pt x="249" y="179"/>
                  <a:pt x="249" y="179"/>
                  <a:pt x="249" y="179"/>
                </a:cubicBezTo>
                <a:cubicBezTo>
                  <a:pt x="7" y="179"/>
                  <a:pt x="7" y="179"/>
                  <a:pt x="7" y="179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46"/>
                  <a:pt x="0" y="146"/>
                  <a:pt x="0" y="146"/>
                </a:cubicBezTo>
                <a:close/>
                <a:moveTo>
                  <a:pt x="17" y="155"/>
                </a:moveTo>
                <a:cubicBezTo>
                  <a:pt x="17" y="163"/>
                  <a:pt x="17" y="163"/>
                  <a:pt x="17" y="163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39" y="155"/>
                  <a:pt x="39" y="155"/>
                  <a:pt x="39" y="155"/>
                </a:cubicBezTo>
                <a:cubicBezTo>
                  <a:pt x="17" y="155"/>
                  <a:pt x="17" y="155"/>
                  <a:pt x="17" y="155"/>
                </a:cubicBezTo>
                <a:close/>
                <a:moveTo>
                  <a:pt x="220" y="155"/>
                </a:moveTo>
                <a:cubicBezTo>
                  <a:pt x="220" y="163"/>
                  <a:pt x="220" y="163"/>
                  <a:pt x="220" y="163"/>
                </a:cubicBezTo>
                <a:cubicBezTo>
                  <a:pt x="242" y="163"/>
                  <a:pt x="242" y="163"/>
                  <a:pt x="242" y="163"/>
                </a:cubicBezTo>
                <a:cubicBezTo>
                  <a:pt x="242" y="155"/>
                  <a:pt x="242" y="155"/>
                  <a:pt x="242" y="155"/>
                </a:cubicBezTo>
                <a:cubicBezTo>
                  <a:pt x="220" y="155"/>
                  <a:pt x="220" y="155"/>
                  <a:pt x="220" y="155"/>
                </a:cubicBezTo>
                <a:close/>
                <a:moveTo>
                  <a:pt x="49" y="155"/>
                </a:moveTo>
                <a:cubicBezTo>
                  <a:pt x="49" y="163"/>
                  <a:pt x="49" y="163"/>
                  <a:pt x="49" y="163"/>
                </a:cubicBezTo>
                <a:cubicBezTo>
                  <a:pt x="71" y="163"/>
                  <a:pt x="71" y="163"/>
                  <a:pt x="71" y="163"/>
                </a:cubicBezTo>
                <a:cubicBezTo>
                  <a:pt x="71" y="155"/>
                  <a:pt x="71" y="155"/>
                  <a:pt x="71" y="155"/>
                </a:cubicBezTo>
                <a:cubicBezTo>
                  <a:pt x="49" y="155"/>
                  <a:pt x="49" y="155"/>
                  <a:pt x="49" y="155"/>
                </a:cubicBezTo>
                <a:close/>
                <a:moveTo>
                  <a:pt x="48" y="21"/>
                </a:moveTo>
                <a:cubicBezTo>
                  <a:pt x="48" y="116"/>
                  <a:pt x="48" y="116"/>
                  <a:pt x="48" y="116"/>
                </a:cubicBezTo>
                <a:cubicBezTo>
                  <a:pt x="213" y="116"/>
                  <a:pt x="213" y="116"/>
                  <a:pt x="213" y="116"/>
                </a:cubicBezTo>
                <a:cubicBezTo>
                  <a:pt x="213" y="21"/>
                  <a:pt x="213" y="21"/>
                  <a:pt x="213" y="21"/>
                </a:cubicBezTo>
                <a:lnTo>
                  <a:pt x="48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67A7F0E8-3129-15F4-5901-5B43BEAAF022}"/>
              </a:ext>
            </a:extLst>
          </p:cNvPr>
          <p:cNvSpPr>
            <a:spLocks noEditPoints="1"/>
          </p:cNvSpPr>
          <p:nvPr/>
        </p:nvSpPr>
        <p:spPr bwMode="auto">
          <a:xfrm>
            <a:off x="5224713" y="3694531"/>
            <a:ext cx="314960" cy="346710"/>
          </a:xfrm>
          <a:custGeom>
            <a:avLst/>
            <a:gdLst>
              <a:gd name="T0" fmla="*/ 38 w 121"/>
              <a:gd name="T1" fmla="*/ 42 h 114"/>
              <a:gd name="T2" fmla="*/ 38 w 121"/>
              <a:gd name="T3" fmla="*/ 47 h 114"/>
              <a:gd name="T4" fmla="*/ 76 w 121"/>
              <a:gd name="T5" fmla="*/ 44 h 114"/>
              <a:gd name="T6" fmla="*/ 87 w 121"/>
              <a:gd name="T7" fmla="*/ 32 h 114"/>
              <a:gd name="T8" fmla="*/ 35 w 121"/>
              <a:gd name="T9" fmla="*/ 35 h 114"/>
              <a:gd name="T10" fmla="*/ 38 w 121"/>
              <a:gd name="T11" fmla="*/ 37 h 114"/>
              <a:gd name="T12" fmla="*/ 89 w 121"/>
              <a:gd name="T13" fmla="*/ 35 h 114"/>
              <a:gd name="T14" fmla="*/ 87 w 121"/>
              <a:gd name="T15" fmla="*/ 32 h 114"/>
              <a:gd name="T16" fmla="*/ 38 w 121"/>
              <a:gd name="T17" fmla="*/ 22 h 114"/>
              <a:gd name="T18" fmla="*/ 35 w 121"/>
              <a:gd name="T19" fmla="*/ 26 h 114"/>
              <a:gd name="T20" fmla="*/ 87 w 121"/>
              <a:gd name="T21" fmla="*/ 28 h 114"/>
              <a:gd name="T22" fmla="*/ 89 w 121"/>
              <a:gd name="T23" fmla="*/ 25 h 114"/>
              <a:gd name="T24" fmla="*/ 19 w 121"/>
              <a:gd name="T25" fmla="*/ 105 h 114"/>
              <a:gd name="T26" fmla="*/ 103 w 121"/>
              <a:gd name="T27" fmla="*/ 105 h 114"/>
              <a:gd name="T28" fmla="*/ 9 w 121"/>
              <a:gd name="T29" fmla="*/ 100 h 114"/>
              <a:gd name="T30" fmla="*/ 41 w 121"/>
              <a:gd name="T31" fmla="*/ 74 h 114"/>
              <a:gd name="T32" fmla="*/ 112 w 121"/>
              <a:gd name="T33" fmla="*/ 99 h 114"/>
              <a:gd name="T34" fmla="*/ 112 w 121"/>
              <a:gd name="T35" fmla="*/ 53 h 114"/>
              <a:gd name="T36" fmla="*/ 16 w 121"/>
              <a:gd name="T37" fmla="*/ 48 h 114"/>
              <a:gd name="T38" fmla="*/ 9 w 121"/>
              <a:gd name="T39" fmla="*/ 37 h 114"/>
              <a:gd name="T40" fmla="*/ 13 w 121"/>
              <a:gd name="T41" fmla="*/ 35 h 114"/>
              <a:gd name="T42" fmla="*/ 16 w 121"/>
              <a:gd name="T43" fmla="*/ 48 h 114"/>
              <a:gd name="T44" fmla="*/ 105 w 121"/>
              <a:gd name="T45" fmla="*/ 35 h 114"/>
              <a:gd name="T46" fmla="*/ 111 w 121"/>
              <a:gd name="T47" fmla="*/ 36 h 114"/>
              <a:gd name="T48" fmla="*/ 112 w 121"/>
              <a:gd name="T49" fmla="*/ 42 h 114"/>
              <a:gd name="T50" fmla="*/ 48 w 121"/>
              <a:gd name="T51" fmla="*/ 68 h 114"/>
              <a:gd name="T52" fmla="*/ 26 w 121"/>
              <a:gd name="T53" fmla="*/ 53 h 114"/>
              <a:gd name="T54" fmla="*/ 26 w 121"/>
              <a:gd name="T55" fmla="*/ 26 h 114"/>
              <a:gd name="T56" fmla="*/ 36 w 121"/>
              <a:gd name="T57" fmla="*/ 10 h 114"/>
              <a:gd name="T58" fmla="*/ 95 w 121"/>
              <a:gd name="T59" fmla="*/ 20 h 114"/>
              <a:gd name="T60" fmla="*/ 95 w 121"/>
              <a:gd name="T61" fmla="*/ 35 h 114"/>
              <a:gd name="T62" fmla="*/ 95 w 121"/>
              <a:gd name="T63" fmla="*/ 54 h 114"/>
              <a:gd name="T64" fmla="*/ 60 w 121"/>
              <a:gd name="T65" fmla="*/ 59 h 114"/>
              <a:gd name="T66" fmla="*/ 84 w 121"/>
              <a:gd name="T67" fmla="*/ 0 h 114"/>
              <a:gd name="T68" fmla="*/ 16 w 121"/>
              <a:gd name="T69" fmla="*/ 20 h 114"/>
              <a:gd name="T70" fmla="*/ 13 w 121"/>
              <a:gd name="T71" fmla="*/ 26 h 114"/>
              <a:gd name="T72" fmla="*/ 0 w 121"/>
              <a:gd name="T73" fmla="*/ 103 h 114"/>
              <a:gd name="T74" fmla="*/ 109 w 121"/>
              <a:gd name="T75" fmla="*/ 114 h 114"/>
              <a:gd name="T76" fmla="*/ 121 w 121"/>
              <a:gd name="T77" fmla="*/ 37 h 114"/>
              <a:gd name="T78" fmla="*/ 105 w 121"/>
              <a:gd name="T79" fmla="*/ 26 h 114"/>
              <a:gd name="T80" fmla="*/ 84 w 121"/>
              <a:gd name="T8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14">
                <a:moveTo>
                  <a:pt x="74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2"/>
                  <a:pt x="35" y="43"/>
                  <a:pt x="35" y="44"/>
                </a:cubicBezTo>
                <a:cubicBezTo>
                  <a:pt x="35" y="46"/>
                  <a:pt x="36" y="47"/>
                  <a:pt x="38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6" y="46"/>
                  <a:pt x="76" y="44"/>
                </a:cubicBezTo>
                <a:cubicBezTo>
                  <a:pt x="76" y="43"/>
                  <a:pt x="75" y="42"/>
                  <a:pt x="74" y="42"/>
                </a:cubicBezTo>
                <a:moveTo>
                  <a:pt x="87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6" y="32"/>
                  <a:pt x="35" y="33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6"/>
                  <a:pt x="36" y="37"/>
                  <a:pt x="38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8" y="37"/>
                  <a:pt x="89" y="36"/>
                  <a:pt x="89" y="35"/>
                </a:cubicBezTo>
                <a:cubicBezTo>
                  <a:pt x="89" y="35"/>
                  <a:pt x="89" y="35"/>
                  <a:pt x="89" y="35"/>
                </a:cubicBezTo>
                <a:cubicBezTo>
                  <a:pt x="89" y="33"/>
                  <a:pt x="88" y="32"/>
                  <a:pt x="87" y="32"/>
                </a:cubicBezTo>
                <a:moveTo>
                  <a:pt x="87" y="22"/>
                </a:moveTo>
                <a:cubicBezTo>
                  <a:pt x="38" y="22"/>
                  <a:pt x="38" y="22"/>
                  <a:pt x="38" y="22"/>
                </a:cubicBezTo>
                <a:cubicBezTo>
                  <a:pt x="36" y="22"/>
                  <a:pt x="35" y="24"/>
                  <a:pt x="35" y="25"/>
                </a:cubicBezTo>
                <a:cubicBezTo>
                  <a:pt x="35" y="25"/>
                  <a:pt x="35" y="26"/>
                  <a:pt x="35" y="26"/>
                </a:cubicBezTo>
                <a:cubicBezTo>
                  <a:pt x="36" y="27"/>
                  <a:pt x="37" y="28"/>
                  <a:pt x="38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8" y="28"/>
                  <a:pt x="89" y="27"/>
                  <a:pt x="89" y="26"/>
                </a:cubicBezTo>
                <a:cubicBezTo>
                  <a:pt x="89" y="26"/>
                  <a:pt x="89" y="25"/>
                  <a:pt x="89" y="25"/>
                </a:cubicBezTo>
                <a:cubicBezTo>
                  <a:pt x="89" y="24"/>
                  <a:pt x="88" y="22"/>
                  <a:pt x="87" y="22"/>
                </a:cubicBezTo>
                <a:moveTo>
                  <a:pt x="19" y="105"/>
                </a:moveTo>
                <a:cubicBezTo>
                  <a:pt x="60" y="71"/>
                  <a:pt x="60" y="71"/>
                  <a:pt x="60" y="71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9" y="105"/>
                  <a:pt x="19" y="105"/>
                  <a:pt x="19" y="105"/>
                </a:cubicBezTo>
                <a:moveTo>
                  <a:pt x="9" y="100"/>
                </a:moveTo>
                <a:cubicBezTo>
                  <a:pt x="9" y="54"/>
                  <a:pt x="9" y="54"/>
                  <a:pt x="9" y="54"/>
                </a:cubicBezTo>
                <a:cubicBezTo>
                  <a:pt x="41" y="74"/>
                  <a:pt x="41" y="74"/>
                  <a:pt x="41" y="74"/>
                </a:cubicBezTo>
                <a:cubicBezTo>
                  <a:pt x="9" y="100"/>
                  <a:pt x="9" y="100"/>
                  <a:pt x="9" y="100"/>
                </a:cubicBezTo>
                <a:moveTo>
                  <a:pt x="112" y="99"/>
                </a:moveTo>
                <a:cubicBezTo>
                  <a:pt x="80" y="74"/>
                  <a:pt x="80" y="74"/>
                  <a:pt x="80" y="74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2" y="99"/>
                  <a:pt x="112" y="99"/>
                  <a:pt x="112" y="99"/>
                </a:cubicBezTo>
                <a:moveTo>
                  <a:pt x="16" y="48"/>
                </a:moveTo>
                <a:cubicBezTo>
                  <a:pt x="9" y="43"/>
                  <a:pt x="9" y="43"/>
                  <a:pt x="9" y="43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10" y="37"/>
                  <a:pt x="10" y="36"/>
                </a:cubicBezTo>
                <a:cubicBezTo>
                  <a:pt x="11" y="36"/>
                  <a:pt x="12" y="35"/>
                  <a:pt x="13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48"/>
                  <a:pt x="16" y="48"/>
                  <a:pt x="16" y="48"/>
                </a:cubicBezTo>
                <a:moveTo>
                  <a:pt x="105" y="47"/>
                </a:moveTo>
                <a:cubicBezTo>
                  <a:pt x="105" y="35"/>
                  <a:pt x="105" y="35"/>
                  <a:pt x="105" y="35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10" y="35"/>
                  <a:pt x="111" y="36"/>
                  <a:pt x="111" y="36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05" y="47"/>
                  <a:pt x="105" y="47"/>
                  <a:pt x="105" y="47"/>
                </a:cubicBezTo>
                <a:moveTo>
                  <a:pt x="48" y="68"/>
                </a:move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3"/>
                  <a:pt x="26" y="53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5"/>
                  <a:pt x="30" y="10"/>
                  <a:pt x="36" y="10"/>
                </a:cubicBezTo>
                <a:cubicBezTo>
                  <a:pt x="84" y="10"/>
                  <a:pt x="84" y="10"/>
                  <a:pt x="84" y="10"/>
                </a:cubicBezTo>
                <a:cubicBezTo>
                  <a:pt x="90" y="10"/>
                  <a:pt x="95" y="15"/>
                  <a:pt x="95" y="20"/>
                </a:cubicBezTo>
                <a:cubicBezTo>
                  <a:pt x="95" y="26"/>
                  <a:pt x="95" y="26"/>
                  <a:pt x="95" y="26"/>
                </a:cubicBezTo>
                <a:cubicBezTo>
                  <a:pt x="95" y="35"/>
                  <a:pt x="95" y="35"/>
                  <a:pt x="95" y="35"/>
                </a:cubicBezTo>
                <a:cubicBezTo>
                  <a:pt x="95" y="53"/>
                  <a:pt x="95" y="53"/>
                  <a:pt x="95" y="53"/>
                </a:cubicBezTo>
                <a:cubicBezTo>
                  <a:pt x="95" y="54"/>
                  <a:pt x="95" y="54"/>
                  <a:pt x="95" y="54"/>
                </a:cubicBezTo>
                <a:cubicBezTo>
                  <a:pt x="72" y="68"/>
                  <a:pt x="72" y="68"/>
                  <a:pt x="72" y="68"/>
                </a:cubicBezTo>
                <a:cubicBezTo>
                  <a:pt x="60" y="59"/>
                  <a:pt x="60" y="59"/>
                  <a:pt x="60" y="59"/>
                </a:cubicBezTo>
                <a:cubicBezTo>
                  <a:pt x="48" y="68"/>
                  <a:pt x="48" y="68"/>
                  <a:pt x="48" y="68"/>
                </a:cubicBezTo>
                <a:moveTo>
                  <a:pt x="84" y="0"/>
                </a:moveTo>
                <a:cubicBezTo>
                  <a:pt x="36" y="0"/>
                  <a:pt x="36" y="0"/>
                  <a:pt x="36" y="0"/>
                </a:cubicBezTo>
                <a:cubicBezTo>
                  <a:pt x="25" y="0"/>
                  <a:pt x="16" y="9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7" y="26"/>
                  <a:pt x="1" y="31"/>
                  <a:pt x="0" y="37"/>
                </a:cubicBezTo>
                <a:cubicBezTo>
                  <a:pt x="0" y="103"/>
                  <a:pt x="0" y="103"/>
                  <a:pt x="0" y="103"/>
                </a:cubicBezTo>
                <a:cubicBezTo>
                  <a:pt x="1" y="109"/>
                  <a:pt x="7" y="114"/>
                  <a:pt x="13" y="114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15" y="114"/>
                  <a:pt x="121" y="109"/>
                  <a:pt x="121" y="103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31"/>
                  <a:pt x="115" y="26"/>
                  <a:pt x="109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5" y="9"/>
                  <a:pt x="95" y="0"/>
                  <a:pt x="84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251">
            <a:extLst>
              <a:ext uri="{FF2B5EF4-FFF2-40B4-BE49-F238E27FC236}">
                <a16:creationId xmlns:a16="http://schemas.microsoft.com/office/drawing/2014/main" id="{D55D7C6C-FF52-A739-5FCA-2834CED8634F}"/>
              </a:ext>
            </a:extLst>
          </p:cNvPr>
          <p:cNvSpPr>
            <a:spLocks noEditPoints="1"/>
          </p:cNvSpPr>
          <p:nvPr/>
        </p:nvSpPr>
        <p:spPr bwMode="auto">
          <a:xfrm>
            <a:off x="6975408" y="3118586"/>
            <a:ext cx="214630" cy="445770"/>
          </a:xfrm>
          <a:custGeom>
            <a:avLst/>
            <a:gdLst>
              <a:gd name="T0" fmla="*/ 122 w 140"/>
              <a:gd name="T1" fmla="*/ 0 h 255"/>
              <a:gd name="T2" fmla="*/ 140 w 140"/>
              <a:gd name="T3" fmla="*/ 153 h 255"/>
              <a:gd name="T4" fmla="*/ 138 w 140"/>
              <a:gd name="T5" fmla="*/ 140 h 255"/>
              <a:gd name="T6" fmla="*/ 125 w 140"/>
              <a:gd name="T7" fmla="*/ 137 h 255"/>
              <a:gd name="T8" fmla="*/ 124 w 140"/>
              <a:gd name="T9" fmla="*/ 109 h 255"/>
              <a:gd name="T10" fmla="*/ 110 w 140"/>
              <a:gd name="T11" fmla="*/ 127 h 255"/>
              <a:gd name="T12" fmla="*/ 109 w 140"/>
              <a:gd name="T13" fmla="*/ 115 h 255"/>
              <a:gd name="T14" fmla="*/ 107 w 140"/>
              <a:gd name="T15" fmla="*/ 64 h 255"/>
              <a:gd name="T16" fmla="*/ 56 w 140"/>
              <a:gd name="T17" fmla="*/ 64 h 255"/>
              <a:gd name="T18" fmla="*/ 56 w 140"/>
              <a:gd name="T19" fmla="*/ 116 h 255"/>
              <a:gd name="T20" fmla="*/ 65 w 140"/>
              <a:gd name="T21" fmla="*/ 130 h 255"/>
              <a:gd name="T22" fmla="*/ 49 w 140"/>
              <a:gd name="T23" fmla="*/ 123 h 255"/>
              <a:gd name="T24" fmla="*/ 49 w 140"/>
              <a:gd name="T25" fmla="*/ 57 h 255"/>
              <a:gd name="T26" fmla="*/ 115 w 140"/>
              <a:gd name="T27" fmla="*/ 57 h 255"/>
              <a:gd name="T28" fmla="*/ 124 w 140"/>
              <a:gd name="T29" fmla="*/ 31 h 255"/>
              <a:gd name="T30" fmla="*/ 16 w 140"/>
              <a:gd name="T31" fmla="*/ 180 h 255"/>
              <a:gd name="T32" fmla="*/ 59 w 140"/>
              <a:gd name="T33" fmla="*/ 213 h 255"/>
              <a:gd name="T34" fmla="*/ 0 w 140"/>
              <a:gd name="T35" fmla="*/ 194 h 255"/>
              <a:gd name="T36" fmla="*/ 19 w 140"/>
              <a:gd name="T37" fmla="*/ 0 h 255"/>
              <a:gd name="T38" fmla="*/ 73 w 140"/>
              <a:gd name="T39" fmla="*/ 236 h 255"/>
              <a:gd name="T40" fmla="*/ 137 w 140"/>
              <a:gd name="T41" fmla="*/ 240 h 255"/>
              <a:gd name="T42" fmla="*/ 93 w 140"/>
              <a:gd name="T43" fmla="*/ 99 h 255"/>
              <a:gd name="T44" fmla="*/ 79 w 140"/>
              <a:gd name="T45" fmla="*/ 160 h 255"/>
              <a:gd name="T46" fmla="*/ 74 w 140"/>
              <a:gd name="T47" fmla="*/ 140 h 255"/>
              <a:gd name="T48" fmla="*/ 81 w 140"/>
              <a:gd name="T49" fmla="*/ 225 h 255"/>
              <a:gd name="T50" fmla="*/ 134 w 140"/>
              <a:gd name="T51" fmla="*/ 165 h 255"/>
              <a:gd name="T52" fmla="*/ 127 w 140"/>
              <a:gd name="T53" fmla="*/ 151 h 255"/>
              <a:gd name="T54" fmla="*/ 115 w 140"/>
              <a:gd name="T55" fmla="*/ 155 h 255"/>
              <a:gd name="T56" fmla="*/ 112 w 140"/>
              <a:gd name="T57" fmla="*/ 141 h 255"/>
              <a:gd name="T58" fmla="*/ 99 w 140"/>
              <a:gd name="T59" fmla="*/ 147 h 255"/>
              <a:gd name="T60" fmla="*/ 93 w 140"/>
              <a:gd name="T61" fmla="*/ 99 h 255"/>
              <a:gd name="T62" fmla="*/ 63 w 140"/>
              <a:gd name="T63" fmla="*/ 72 h 255"/>
              <a:gd name="T64" fmla="*/ 63 w 140"/>
              <a:gd name="T65" fmla="*/ 108 h 255"/>
              <a:gd name="T66" fmla="*/ 68 w 140"/>
              <a:gd name="T67" fmla="*/ 99 h 255"/>
              <a:gd name="T68" fmla="*/ 70 w 140"/>
              <a:gd name="T69" fmla="*/ 79 h 255"/>
              <a:gd name="T70" fmla="*/ 93 w 140"/>
              <a:gd name="T71" fmla="*/ 79 h 255"/>
              <a:gd name="T72" fmla="*/ 106 w 140"/>
              <a:gd name="T73" fmla="*/ 99 h 255"/>
              <a:gd name="T74" fmla="*/ 100 w 140"/>
              <a:gd name="T75" fmla="*/ 72 h 255"/>
              <a:gd name="T76" fmla="*/ 44 w 140"/>
              <a:gd name="T77" fmla="*/ 10 h 255"/>
              <a:gd name="T78" fmla="*/ 93 w 140"/>
              <a:gd name="T79" fmla="*/ 18 h 255"/>
              <a:gd name="T80" fmla="*/ 44 w 140"/>
              <a:gd name="T81" fmla="*/ 10 h 255"/>
              <a:gd name="T82" fmla="*/ 25 w 140"/>
              <a:gd name="T83" fmla="*/ 197 h 255"/>
              <a:gd name="T84" fmla="*/ 49 w 140"/>
              <a:gd name="T85" fmla="*/ 19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" h="255">
                <a:moveTo>
                  <a:pt x="19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32" y="0"/>
                  <a:pt x="140" y="9"/>
                  <a:pt x="140" y="19"/>
                </a:cubicBezTo>
                <a:cubicBezTo>
                  <a:pt x="140" y="153"/>
                  <a:pt x="140" y="153"/>
                  <a:pt x="140" y="153"/>
                </a:cubicBezTo>
                <a:cubicBezTo>
                  <a:pt x="140" y="151"/>
                  <a:pt x="140" y="150"/>
                  <a:pt x="140" y="149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28" y="138"/>
                  <a:pt x="126" y="138"/>
                  <a:pt x="125" y="137"/>
                </a:cubicBezTo>
                <a:cubicBezTo>
                  <a:pt x="124" y="135"/>
                  <a:pt x="124" y="135"/>
                  <a:pt x="124" y="135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2" y="114"/>
                  <a:pt x="119" y="119"/>
                  <a:pt x="115" y="123"/>
                </a:cubicBezTo>
                <a:cubicBezTo>
                  <a:pt x="113" y="124"/>
                  <a:pt x="112" y="126"/>
                  <a:pt x="110" y="12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123"/>
                  <a:pt x="109" y="119"/>
                  <a:pt x="109" y="115"/>
                </a:cubicBezTo>
                <a:cubicBezTo>
                  <a:pt x="115" y="108"/>
                  <a:pt x="118" y="100"/>
                  <a:pt x="118" y="90"/>
                </a:cubicBezTo>
                <a:cubicBezTo>
                  <a:pt x="118" y="80"/>
                  <a:pt x="114" y="71"/>
                  <a:pt x="107" y="64"/>
                </a:cubicBezTo>
                <a:cubicBezTo>
                  <a:pt x="101" y="58"/>
                  <a:pt x="92" y="54"/>
                  <a:pt x="82" y="54"/>
                </a:cubicBezTo>
                <a:cubicBezTo>
                  <a:pt x="72" y="54"/>
                  <a:pt x="63" y="58"/>
                  <a:pt x="56" y="64"/>
                </a:cubicBezTo>
                <a:cubicBezTo>
                  <a:pt x="50" y="71"/>
                  <a:pt x="45" y="80"/>
                  <a:pt x="45" y="90"/>
                </a:cubicBezTo>
                <a:cubicBezTo>
                  <a:pt x="45" y="100"/>
                  <a:pt x="50" y="109"/>
                  <a:pt x="56" y="116"/>
                </a:cubicBezTo>
                <a:cubicBezTo>
                  <a:pt x="59" y="118"/>
                  <a:pt x="62" y="121"/>
                  <a:pt x="65" y="122"/>
                </a:cubicBezTo>
                <a:cubicBezTo>
                  <a:pt x="65" y="125"/>
                  <a:pt x="65" y="128"/>
                  <a:pt x="65" y="130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57" y="130"/>
                  <a:pt x="53" y="127"/>
                  <a:pt x="49" y="123"/>
                </a:cubicBezTo>
                <a:cubicBezTo>
                  <a:pt x="41" y="114"/>
                  <a:pt x="36" y="103"/>
                  <a:pt x="36" y="90"/>
                </a:cubicBezTo>
                <a:cubicBezTo>
                  <a:pt x="36" y="77"/>
                  <a:pt x="41" y="66"/>
                  <a:pt x="49" y="57"/>
                </a:cubicBezTo>
                <a:cubicBezTo>
                  <a:pt x="57" y="49"/>
                  <a:pt x="69" y="44"/>
                  <a:pt x="82" y="44"/>
                </a:cubicBezTo>
                <a:cubicBezTo>
                  <a:pt x="95" y="44"/>
                  <a:pt x="106" y="49"/>
                  <a:pt x="115" y="57"/>
                </a:cubicBezTo>
                <a:cubicBezTo>
                  <a:pt x="119" y="61"/>
                  <a:pt x="122" y="66"/>
                  <a:pt x="124" y="7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180"/>
                  <a:pt x="16" y="180"/>
                  <a:pt x="16" y="180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3" y="191"/>
                  <a:pt x="55" y="202"/>
                  <a:pt x="59" y="213"/>
                </a:cubicBezTo>
                <a:cubicBezTo>
                  <a:pt x="19" y="213"/>
                  <a:pt x="19" y="213"/>
                  <a:pt x="19" y="213"/>
                </a:cubicBezTo>
                <a:cubicBezTo>
                  <a:pt x="9" y="213"/>
                  <a:pt x="0" y="204"/>
                  <a:pt x="0" y="19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lose/>
                <a:moveTo>
                  <a:pt x="133" y="222"/>
                </a:moveTo>
                <a:cubicBezTo>
                  <a:pt x="73" y="236"/>
                  <a:pt x="73" y="236"/>
                  <a:pt x="73" y="236"/>
                </a:cubicBezTo>
                <a:cubicBezTo>
                  <a:pt x="77" y="255"/>
                  <a:pt x="77" y="255"/>
                  <a:pt x="77" y="255"/>
                </a:cubicBezTo>
                <a:cubicBezTo>
                  <a:pt x="137" y="240"/>
                  <a:pt x="137" y="240"/>
                  <a:pt x="137" y="240"/>
                </a:cubicBezTo>
                <a:cubicBezTo>
                  <a:pt x="133" y="222"/>
                  <a:pt x="133" y="222"/>
                  <a:pt x="133" y="222"/>
                </a:cubicBezTo>
                <a:close/>
                <a:moveTo>
                  <a:pt x="93" y="99"/>
                </a:moveTo>
                <a:cubicBezTo>
                  <a:pt x="89" y="99"/>
                  <a:pt x="85" y="99"/>
                  <a:pt x="82" y="99"/>
                </a:cubicBezTo>
                <a:cubicBezTo>
                  <a:pt x="77" y="118"/>
                  <a:pt x="77" y="141"/>
                  <a:pt x="79" y="160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63" y="181"/>
                  <a:pt x="68" y="211"/>
                  <a:pt x="81" y="225"/>
                </a:cubicBezTo>
                <a:cubicBezTo>
                  <a:pt x="94" y="223"/>
                  <a:pt x="107" y="222"/>
                  <a:pt x="120" y="220"/>
                </a:cubicBezTo>
                <a:cubicBezTo>
                  <a:pt x="126" y="206"/>
                  <a:pt x="132" y="189"/>
                  <a:pt x="134" y="165"/>
                </a:cubicBezTo>
                <a:cubicBezTo>
                  <a:pt x="134" y="165"/>
                  <a:pt x="131" y="164"/>
                  <a:pt x="127" y="162"/>
                </a:cubicBezTo>
                <a:cubicBezTo>
                  <a:pt x="128" y="158"/>
                  <a:pt x="127" y="155"/>
                  <a:pt x="127" y="151"/>
                </a:cubicBezTo>
                <a:cubicBezTo>
                  <a:pt x="124" y="151"/>
                  <a:pt x="120" y="150"/>
                  <a:pt x="117" y="149"/>
                </a:cubicBezTo>
                <a:cubicBezTo>
                  <a:pt x="116" y="151"/>
                  <a:pt x="115" y="153"/>
                  <a:pt x="115" y="155"/>
                </a:cubicBezTo>
                <a:cubicBezTo>
                  <a:pt x="112" y="154"/>
                  <a:pt x="112" y="154"/>
                  <a:pt x="112" y="154"/>
                </a:cubicBezTo>
                <a:cubicBezTo>
                  <a:pt x="113" y="149"/>
                  <a:pt x="113" y="145"/>
                  <a:pt x="112" y="141"/>
                </a:cubicBezTo>
                <a:cubicBezTo>
                  <a:pt x="109" y="140"/>
                  <a:pt x="106" y="139"/>
                  <a:pt x="102" y="139"/>
                </a:cubicBezTo>
                <a:cubicBezTo>
                  <a:pt x="101" y="141"/>
                  <a:pt x="100" y="144"/>
                  <a:pt x="99" y="147"/>
                </a:cubicBezTo>
                <a:cubicBezTo>
                  <a:pt x="98" y="146"/>
                  <a:pt x="96" y="146"/>
                  <a:pt x="95" y="145"/>
                </a:cubicBezTo>
                <a:cubicBezTo>
                  <a:pt x="97" y="130"/>
                  <a:pt x="96" y="114"/>
                  <a:pt x="93" y="99"/>
                </a:cubicBezTo>
                <a:close/>
                <a:moveTo>
                  <a:pt x="82" y="64"/>
                </a:moveTo>
                <a:cubicBezTo>
                  <a:pt x="75" y="64"/>
                  <a:pt x="68" y="67"/>
                  <a:pt x="63" y="72"/>
                </a:cubicBezTo>
                <a:cubicBezTo>
                  <a:pt x="59" y="76"/>
                  <a:pt x="56" y="83"/>
                  <a:pt x="56" y="90"/>
                </a:cubicBezTo>
                <a:cubicBezTo>
                  <a:pt x="56" y="97"/>
                  <a:pt x="59" y="104"/>
                  <a:pt x="63" y="108"/>
                </a:cubicBezTo>
                <a:cubicBezTo>
                  <a:pt x="64" y="109"/>
                  <a:pt x="65" y="110"/>
                  <a:pt x="66" y="111"/>
                </a:cubicBezTo>
                <a:cubicBezTo>
                  <a:pt x="67" y="107"/>
                  <a:pt x="67" y="103"/>
                  <a:pt x="68" y="99"/>
                </a:cubicBezTo>
                <a:cubicBezTo>
                  <a:pt x="67" y="96"/>
                  <a:pt x="66" y="93"/>
                  <a:pt x="66" y="90"/>
                </a:cubicBezTo>
                <a:cubicBezTo>
                  <a:pt x="66" y="86"/>
                  <a:pt x="68" y="82"/>
                  <a:pt x="70" y="79"/>
                </a:cubicBezTo>
                <a:cubicBezTo>
                  <a:pt x="73" y="76"/>
                  <a:pt x="77" y="74"/>
                  <a:pt x="82" y="74"/>
                </a:cubicBezTo>
                <a:cubicBezTo>
                  <a:pt x="86" y="74"/>
                  <a:pt x="90" y="76"/>
                  <a:pt x="93" y="79"/>
                </a:cubicBezTo>
                <a:cubicBezTo>
                  <a:pt x="95" y="81"/>
                  <a:pt x="97" y="83"/>
                  <a:pt x="97" y="86"/>
                </a:cubicBezTo>
                <a:cubicBezTo>
                  <a:pt x="102" y="89"/>
                  <a:pt x="105" y="94"/>
                  <a:pt x="106" y="99"/>
                </a:cubicBezTo>
                <a:cubicBezTo>
                  <a:pt x="107" y="96"/>
                  <a:pt x="108" y="93"/>
                  <a:pt x="108" y="90"/>
                </a:cubicBezTo>
                <a:cubicBezTo>
                  <a:pt x="108" y="83"/>
                  <a:pt x="105" y="76"/>
                  <a:pt x="100" y="72"/>
                </a:cubicBezTo>
                <a:cubicBezTo>
                  <a:pt x="95" y="67"/>
                  <a:pt x="89" y="64"/>
                  <a:pt x="82" y="64"/>
                </a:cubicBezTo>
                <a:close/>
                <a:moveTo>
                  <a:pt x="44" y="10"/>
                </a:moveTo>
                <a:cubicBezTo>
                  <a:pt x="44" y="18"/>
                  <a:pt x="44" y="18"/>
                  <a:pt x="4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10"/>
                  <a:pt x="93" y="10"/>
                  <a:pt x="93" y="10"/>
                </a:cubicBezTo>
                <a:cubicBezTo>
                  <a:pt x="44" y="10"/>
                  <a:pt x="44" y="10"/>
                  <a:pt x="44" y="10"/>
                </a:cubicBezTo>
                <a:close/>
                <a:moveTo>
                  <a:pt x="25" y="193"/>
                </a:moveTo>
                <a:cubicBezTo>
                  <a:pt x="25" y="197"/>
                  <a:pt x="25" y="197"/>
                  <a:pt x="25" y="197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49" y="193"/>
                  <a:pt x="49" y="193"/>
                  <a:pt x="49" y="193"/>
                </a:cubicBezTo>
                <a:lnTo>
                  <a:pt x="25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B41EE-D3E6-6406-67B6-C89AB15204E1}"/>
              </a:ext>
            </a:extLst>
          </p:cNvPr>
          <p:cNvGrpSpPr/>
          <p:nvPr/>
        </p:nvGrpSpPr>
        <p:grpSpPr>
          <a:xfrm>
            <a:off x="642118" y="2365071"/>
            <a:ext cx="2956560" cy="1093470"/>
            <a:chOff x="-2403" y="5492"/>
            <a:chExt cx="6150" cy="172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551D53-B6F2-EDFB-60B9-5CFA618BD833}"/>
                </a:ext>
              </a:extLst>
            </p:cNvPr>
            <p:cNvSpPr txBox="1"/>
            <p:nvPr/>
          </p:nvSpPr>
          <p:spPr>
            <a:xfrm>
              <a:off x="-2403" y="6200"/>
              <a:ext cx="6150" cy="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渐进式的记录对此系统的理解；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存档点、重难点标注。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872C166-B608-4495-6458-AFDE501B735A}"/>
                </a:ext>
              </a:extLst>
            </p:cNvPr>
            <p:cNvSpPr txBox="1"/>
            <p:nvPr/>
          </p:nvSpPr>
          <p:spPr>
            <a:xfrm>
              <a:off x="-1116" y="5492"/>
              <a:ext cx="409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建立代码结构图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02F345-99DD-77EE-6B6D-5380017BB45F}"/>
              </a:ext>
            </a:extLst>
          </p:cNvPr>
          <p:cNvGrpSpPr/>
          <p:nvPr/>
        </p:nvGrpSpPr>
        <p:grpSpPr>
          <a:xfrm>
            <a:off x="4787333" y="5075352"/>
            <a:ext cx="2956560" cy="1351915"/>
            <a:chOff x="-2403" y="5551"/>
            <a:chExt cx="6150" cy="212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924992-28BA-F016-2D2C-38C646916BF4}"/>
                </a:ext>
              </a:extLst>
            </p:cNvPr>
            <p:cNvSpPr txBox="1"/>
            <p:nvPr/>
          </p:nvSpPr>
          <p:spPr>
            <a:xfrm>
              <a:off x="-2403" y="6200"/>
              <a:ext cx="6150" cy="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个人学习工作过程中的笔记。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部分输出到了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wiki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中，大部分在本地保存。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87FB4B-1146-0002-D453-3035E88D1043}"/>
                </a:ext>
              </a:extLst>
            </p:cNvPr>
            <p:cNvSpPr txBox="1"/>
            <p:nvPr/>
          </p:nvSpPr>
          <p:spPr>
            <a:xfrm>
              <a:off x="-1357" y="5551"/>
              <a:ext cx="372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个人学习笔记</a:t>
              </a:r>
              <a:endPara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3393757-879F-AD2B-8827-1D574C68E042}"/>
              </a:ext>
            </a:extLst>
          </p:cNvPr>
          <p:cNvGrpSpPr/>
          <p:nvPr/>
        </p:nvGrpSpPr>
        <p:grpSpPr>
          <a:xfrm>
            <a:off x="8496350" y="1240873"/>
            <a:ext cx="2858770" cy="1665605"/>
            <a:chOff x="540" y="7763"/>
            <a:chExt cx="8644" cy="262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689E77-CCD4-DD2C-1B1C-6DDE04B38292}"/>
                </a:ext>
              </a:extLst>
            </p:cNvPr>
            <p:cNvSpPr txBox="1"/>
            <p:nvPr/>
          </p:nvSpPr>
          <p:spPr>
            <a:xfrm>
              <a:off x="540" y="7763"/>
              <a:ext cx="819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+mn-ea"/>
                </a:rPr>
                <a:t>按要求整理文档</a:t>
              </a:r>
              <a:endPara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C44B5A-A79D-16C7-4172-E9AE4348419F}"/>
                </a:ext>
              </a:extLst>
            </p:cNvPr>
            <p:cNvSpPr txBox="1"/>
            <p:nvPr/>
          </p:nvSpPr>
          <p:spPr>
            <a:xfrm>
              <a:off x="540" y="8441"/>
              <a:ext cx="8644" cy="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按照导师要求对项目中缺失的文档内容进行补充、输出中间件本地部署时的运维手册、软著材料、登录流程整理。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BD729151-29E1-D8B6-4FFE-22A86480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7" y="886306"/>
            <a:ext cx="3957024" cy="134862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CE9AC82-2FD1-090B-B3A3-8F1D87FD2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9" y="4087390"/>
            <a:ext cx="4425292" cy="235159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05FB3C2-79A1-897C-E5BE-108E62A32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223" y="3141369"/>
            <a:ext cx="4290399" cy="22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51187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785F1E-52E2-4ECE-A1CC-9F72FEC5A4BE}"/>
              </a:ext>
            </a:extLst>
          </p:cNvPr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39308-81EC-4480-B850-7D1C8331CACD}"/>
              </a:ext>
            </a:extLst>
          </p:cNvPr>
          <p:cNvSpPr txBox="1"/>
          <p:nvPr/>
        </p:nvSpPr>
        <p:spPr>
          <a:xfrm>
            <a:off x="982636" y="462878"/>
            <a:ext cx="252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组织培训、参与培训、自学情况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94B93-D1A3-40A4-A318-D1ED7A94A847}"/>
              </a:ext>
            </a:extLst>
          </p:cNvPr>
          <p:cNvSpPr txBox="1"/>
          <p:nvPr/>
        </p:nvSpPr>
        <p:spPr>
          <a:xfrm>
            <a:off x="982636" y="162500"/>
            <a:ext cx="22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参与培训情况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0C920-5D6F-471D-B645-A3D74AEE35E5}"/>
              </a:ext>
            </a:extLst>
          </p:cNvPr>
          <p:cNvSpPr txBox="1"/>
          <p:nvPr/>
        </p:nvSpPr>
        <p:spPr>
          <a:xfrm>
            <a:off x="258618" y="234372"/>
            <a:ext cx="7240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</a:t>
            </a:r>
            <a:endParaRPr lang="zh-CN" altLang="en-US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F4A3BD-09A8-4C6E-AD6B-0797A72D3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/ 17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0C5110-0AC2-3AB4-2E7A-74381AD0C7A8}"/>
              </a:ext>
            </a:extLst>
          </p:cNvPr>
          <p:cNvGrpSpPr/>
          <p:nvPr/>
        </p:nvGrpSpPr>
        <p:grpSpPr>
          <a:xfrm>
            <a:off x="4658360" y="2517775"/>
            <a:ext cx="2662555" cy="2662555"/>
            <a:chOff x="7336" y="3965"/>
            <a:chExt cx="4193" cy="4193"/>
          </a:xfrm>
        </p:grpSpPr>
        <p:sp>
          <p:nvSpPr>
            <p:cNvPr id="6" name="同心圆 3">
              <a:extLst>
                <a:ext uri="{FF2B5EF4-FFF2-40B4-BE49-F238E27FC236}">
                  <a16:creationId xmlns:a16="http://schemas.microsoft.com/office/drawing/2014/main" id="{ACC69592-5EE1-2373-23F1-A186A479A8E4}"/>
                </a:ext>
              </a:extLst>
            </p:cNvPr>
            <p:cNvSpPr/>
            <p:nvPr/>
          </p:nvSpPr>
          <p:spPr>
            <a:xfrm>
              <a:off x="7336" y="3965"/>
              <a:ext cx="4193" cy="4193"/>
            </a:xfrm>
            <a:prstGeom prst="donut">
              <a:avLst>
                <a:gd name="adj" fmla="val 10255"/>
              </a:avLst>
            </a:prstGeom>
            <a:solidFill>
              <a:srgbClr val="ED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618309-179B-7DE9-A2E8-E64B268CD8CB}"/>
                </a:ext>
              </a:extLst>
            </p:cNvPr>
            <p:cNvSpPr txBox="1"/>
            <p:nvPr/>
          </p:nvSpPr>
          <p:spPr>
            <a:xfrm>
              <a:off x="8477" y="5504"/>
              <a:ext cx="191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中简黑简" panose="00020600040101010101" charset="-122"/>
                  <a:ea typeface="汉仪中简黑简" panose="00020600040101010101" charset="-122"/>
                </a:rPr>
                <a:t>培训参与情况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2B9E8C-DD4C-43E6-4ADA-44F42CA82498}"/>
              </a:ext>
            </a:extLst>
          </p:cNvPr>
          <p:cNvGrpSpPr/>
          <p:nvPr/>
        </p:nvGrpSpPr>
        <p:grpSpPr>
          <a:xfrm>
            <a:off x="559435" y="4744085"/>
            <a:ext cx="5405755" cy="652780"/>
            <a:chOff x="881" y="7454"/>
            <a:chExt cx="8513" cy="1028"/>
          </a:xfrm>
        </p:grpSpPr>
        <p:sp>
          <p:nvSpPr>
            <p:cNvPr id="12" name="任意多边形 8">
              <a:extLst>
                <a:ext uri="{FF2B5EF4-FFF2-40B4-BE49-F238E27FC236}">
                  <a16:creationId xmlns:a16="http://schemas.microsoft.com/office/drawing/2014/main" id="{E15563F0-F20D-F0AC-D984-20D8CE9516AD}"/>
                </a:ext>
              </a:extLst>
            </p:cNvPr>
            <p:cNvSpPr/>
            <p:nvPr/>
          </p:nvSpPr>
          <p:spPr bwMode="auto">
            <a:xfrm rot="10800000">
              <a:off x="881" y="7454"/>
              <a:ext cx="8513" cy="1028"/>
            </a:xfrm>
            <a:custGeom>
              <a:avLst/>
              <a:gdLst>
                <a:gd name="T0" fmla="*/ 27359 w 3275513"/>
                <a:gd name="T1" fmla="*/ 0 h 431880"/>
                <a:gd name="T2" fmla="*/ 3057238 w 3275513"/>
                <a:gd name="T3" fmla="*/ 0 h 431880"/>
                <a:gd name="T4" fmla="*/ 3273013 w 3275513"/>
                <a:gd name="T5" fmla="*/ 215740 h 431880"/>
                <a:gd name="T6" fmla="*/ 3057238 w 3275513"/>
                <a:gd name="T7" fmla="*/ 431480 h 431880"/>
                <a:gd name="T8" fmla="*/ 872766 w 3275513"/>
                <a:gd name="T9" fmla="*/ 431480 h 431880"/>
                <a:gd name="T10" fmla="*/ 803640 w 3275513"/>
                <a:gd name="T11" fmla="*/ 355438 h 431880"/>
                <a:gd name="T12" fmla="*/ 69496 w 3275513"/>
                <a:gd name="T13" fmla="*/ 6267 h 431880"/>
                <a:gd name="T14" fmla="*/ 0 w 3275513"/>
                <a:gd name="T15" fmla="*/ 2755 h 4318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75513"/>
                <a:gd name="T25" fmla="*/ 0 h 431880"/>
                <a:gd name="T26" fmla="*/ 3275513 w 3275513"/>
                <a:gd name="T27" fmla="*/ 431880 h 4318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75513" h="431880">
                  <a:moveTo>
                    <a:pt x="27379" y="0"/>
                  </a:moveTo>
                  <a:lnTo>
                    <a:pt x="3059573" y="0"/>
                  </a:lnTo>
                  <a:cubicBezTo>
                    <a:pt x="3178833" y="0"/>
                    <a:pt x="3275513" y="96680"/>
                    <a:pt x="3275513" y="215940"/>
                  </a:cubicBezTo>
                  <a:cubicBezTo>
                    <a:pt x="3275513" y="335200"/>
                    <a:pt x="3178833" y="431880"/>
                    <a:pt x="3059573" y="431880"/>
                  </a:cubicBezTo>
                  <a:lnTo>
                    <a:pt x="873431" y="431880"/>
                  </a:lnTo>
                  <a:lnTo>
                    <a:pt x="804255" y="355768"/>
                  </a:lnTo>
                  <a:cubicBezTo>
                    <a:pt x="611921" y="163433"/>
                    <a:pt x="355385" y="35300"/>
                    <a:pt x="69551" y="6272"/>
                  </a:cubicBezTo>
                  <a:lnTo>
                    <a:pt x="0" y="2760"/>
                  </a:lnTo>
                  <a:lnTo>
                    <a:pt x="27379" y="0"/>
                  </a:lnTo>
                  <a:close/>
                </a:path>
              </a:pathLst>
            </a:custGeom>
            <a:solidFill>
              <a:srgbClr val="ED585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sym typeface="微软雅黑 Light" panose="020B0502040204020203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26A801-DF1C-3729-3616-0BABB8A05ED5}"/>
                </a:ext>
              </a:extLst>
            </p:cNvPr>
            <p:cNvSpPr txBox="1"/>
            <p:nvPr/>
          </p:nvSpPr>
          <p:spPr>
            <a:xfrm>
              <a:off x="1554" y="7654"/>
              <a:ext cx="314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新员工岗前培训</a:t>
              </a:r>
              <a:endParaRPr lang="zh-CN" sz="2000" b="1" dirty="0">
                <a:solidFill>
                  <a:schemeClr val="bg1"/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09ACE8B-AE16-0751-A6F2-B1CE2E9EEC30}"/>
              </a:ext>
            </a:extLst>
          </p:cNvPr>
          <p:cNvSpPr txBox="1"/>
          <p:nvPr/>
        </p:nvSpPr>
        <p:spPr>
          <a:xfrm>
            <a:off x="543878" y="2037683"/>
            <a:ext cx="4023360" cy="241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JAVA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开发规范：学习了解了最新的前后端开发规范</a:t>
            </a:r>
            <a:r>
              <a:rPr 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。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Git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介绍及代码分支管理：学习了分支创建、命名、合并等内容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。</a:t>
            </a: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SQL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等开发技术统讲：学习了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等项目中常用的框架。</a:t>
            </a: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中间件学习指引：对项目中常用的中间件有了一定的了解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。</a:t>
            </a: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FD580C-4076-6D02-0938-74378D72AF3E}"/>
              </a:ext>
            </a:extLst>
          </p:cNvPr>
          <p:cNvGrpSpPr/>
          <p:nvPr/>
        </p:nvGrpSpPr>
        <p:grpSpPr>
          <a:xfrm>
            <a:off x="6035040" y="2292350"/>
            <a:ext cx="5673725" cy="652780"/>
            <a:chOff x="9504" y="3610"/>
            <a:chExt cx="8935" cy="1028"/>
          </a:xfrm>
        </p:grpSpPr>
        <p:sp>
          <p:nvSpPr>
            <p:cNvPr id="16" name="任意多边形 17">
              <a:extLst>
                <a:ext uri="{FF2B5EF4-FFF2-40B4-BE49-F238E27FC236}">
                  <a16:creationId xmlns:a16="http://schemas.microsoft.com/office/drawing/2014/main" id="{7258F375-25B4-AEF1-6D40-F1B191DFE640}"/>
                </a:ext>
              </a:extLst>
            </p:cNvPr>
            <p:cNvSpPr/>
            <p:nvPr/>
          </p:nvSpPr>
          <p:spPr bwMode="auto">
            <a:xfrm>
              <a:off x="9504" y="3610"/>
              <a:ext cx="8935" cy="1028"/>
            </a:xfrm>
            <a:custGeom>
              <a:avLst/>
              <a:gdLst>
                <a:gd name="T0" fmla="*/ 27359 w 3275513"/>
                <a:gd name="T1" fmla="*/ 0 h 431880"/>
                <a:gd name="T2" fmla="*/ 3057238 w 3275513"/>
                <a:gd name="T3" fmla="*/ 0 h 431880"/>
                <a:gd name="T4" fmla="*/ 3273013 w 3275513"/>
                <a:gd name="T5" fmla="*/ 215740 h 431880"/>
                <a:gd name="T6" fmla="*/ 3057238 w 3275513"/>
                <a:gd name="T7" fmla="*/ 431480 h 431880"/>
                <a:gd name="T8" fmla="*/ 872766 w 3275513"/>
                <a:gd name="T9" fmla="*/ 431480 h 431880"/>
                <a:gd name="T10" fmla="*/ 803640 w 3275513"/>
                <a:gd name="T11" fmla="*/ 355438 h 431880"/>
                <a:gd name="T12" fmla="*/ 69496 w 3275513"/>
                <a:gd name="T13" fmla="*/ 6267 h 431880"/>
                <a:gd name="T14" fmla="*/ 0 w 3275513"/>
                <a:gd name="T15" fmla="*/ 2755 h 4318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75513"/>
                <a:gd name="T25" fmla="*/ 0 h 431880"/>
                <a:gd name="T26" fmla="*/ 3275513 w 3275513"/>
                <a:gd name="T27" fmla="*/ 431880 h 4318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75513" h="431880">
                  <a:moveTo>
                    <a:pt x="27379" y="0"/>
                  </a:moveTo>
                  <a:lnTo>
                    <a:pt x="3059573" y="0"/>
                  </a:lnTo>
                  <a:cubicBezTo>
                    <a:pt x="3178833" y="0"/>
                    <a:pt x="3275513" y="96680"/>
                    <a:pt x="3275513" y="215940"/>
                  </a:cubicBezTo>
                  <a:cubicBezTo>
                    <a:pt x="3275513" y="335200"/>
                    <a:pt x="3178833" y="431880"/>
                    <a:pt x="3059573" y="431880"/>
                  </a:cubicBezTo>
                  <a:lnTo>
                    <a:pt x="873431" y="431880"/>
                  </a:lnTo>
                  <a:lnTo>
                    <a:pt x="804255" y="355768"/>
                  </a:lnTo>
                  <a:cubicBezTo>
                    <a:pt x="611921" y="163433"/>
                    <a:pt x="355385" y="35300"/>
                    <a:pt x="69551" y="6272"/>
                  </a:cubicBezTo>
                  <a:lnTo>
                    <a:pt x="0" y="2760"/>
                  </a:lnTo>
                  <a:lnTo>
                    <a:pt x="27379" y="0"/>
                  </a:lnTo>
                  <a:close/>
                </a:path>
              </a:pathLst>
            </a:custGeom>
            <a:solidFill>
              <a:srgbClr val="ED585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sym typeface="微软雅黑 Light" panose="020B0502040204020203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7BA1BF8-59AE-C2E8-0235-2B8F3ED38012}"/>
                </a:ext>
              </a:extLst>
            </p:cNvPr>
            <p:cNvSpPr txBox="1"/>
            <p:nvPr/>
          </p:nvSpPr>
          <p:spPr>
            <a:xfrm>
              <a:off x="13816" y="3783"/>
              <a:ext cx="40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bg1"/>
                  </a:solidFill>
                  <a:latin typeface="汉仪中简黑简" panose="00020600040101010101" charset="-122"/>
                  <a:ea typeface="汉仪中简黑简" panose="00020600040101010101" charset="-122"/>
                  <a:cs typeface="汉仪中简黑简" panose="00020600040101010101" charset="-122"/>
                </a:rPr>
                <a:t>部门流程培训与宣贯</a:t>
              </a:r>
              <a:endParaRPr lang="zh-CN" sz="2000" b="1" dirty="0">
                <a:solidFill>
                  <a:schemeClr val="bg1"/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D162EDC-4872-8ECD-91CF-B23726B94B0B}"/>
              </a:ext>
            </a:extLst>
          </p:cNvPr>
          <p:cNvSpPr txBox="1"/>
          <p:nvPr/>
        </p:nvSpPr>
        <p:spPr>
          <a:xfrm>
            <a:off x="7503160" y="3246123"/>
            <a:ext cx="4023360" cy="27123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开发平台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3.0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培训：介绍了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3.0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开发平台的使用</a:t>
            </a:r>
            <a:r>
              <a:rPr 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</a:rPr>
              <a:t>。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管理测试流程：介绍了项目开发中测试工作相关流程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。</a:t>
            </a: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管理版本、管理发布流程：介绍了项目升级发版过程中的注意事项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。</a:t>
            </a: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管理出差流程：介绍了出差报销相关事宜，包括报销方法、报销额度等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中简黑简" panose="00020600040101010101" charset="-122"/>
                <a:ea typeface="汉仪中简黑简" panose="00020600040101010101" charset="-122"/>
                <a:cs typeface="汉仪中简黑简" panose="00020600040101010101" charset="-122"/>
                <a:sym typeface="+mn-ea"/>
              </a:rPr>
              <a:t>。</a:t>
            </a: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汉仪中简黑简" panose="00020600040101010101" charset="-122"/>
              <a:ea typeface="汉仪中简黑简" panose="00020600040101010101" charset="-122"/>
              <a:cs typeface="汉仪中简黑简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1978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1544</Words>
  <Application>Microsoft Office PowerPoint</Application>
  <PresentationFormat>宽屏</PresentationFormat>
  <Paragraphs>242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zihun70hao-lingyueheiti</vt:lpstr>
      <vt:lpstr>汉仪大宋简</vt:lpstr>
      <vt:lpstr>汉仪中简黑简</vt:lpstr>
      <vt:lpstr>思源黑体 CN Medium</vt:lpstr>
      <vt:lpstr>宋体</vt:lpstr>
      <vt:lpstr>微软雅黑</vt:lpstr>
      <vt:lpstr>Agency FB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DPHOME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焓超 赵</cp:lastModifiedBy>
  <cp:revision>644</cp:revision>
  <dcterms:created xsi:type="dcterms:W3CDTF">2014-12-17T15:36:25Z</dcterms:created>
  <dcterms:modified xsi:type="dcterms:W3CDTF">2023-11-17T11:14:46Z</dcterms:modified>
</cp:coreProperties>
</file>