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S8M8AR-dBlo" TargetMode="External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mt9Nv-DgJcs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dRHZRXPwMWI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FleeAndCatch-Dev/FleeAndCatch-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150" y="1306725"/>
            <a:ext cx="9144000" cy="12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311700" y="340425"/>
            <a:ext cx="8520600" cy="96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Flee and Catch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2273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Nachstellung von Schwarmverhalten mittels Kleinroboter</a:t>
            </a:r>
          </a:p>
        </p:txBody>
      </p:sp>
      <p:pic>
        <p:nvPicPr>
          <p:cNvPr descr="Logo_Abgerundet_no_backround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962" y="1306725"/>
            <a:ext cx="1248075" cy="12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40199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/>
              <a:t>von Manuel Bothner &amp; Simon Lang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Grundlegender </a:t>
            </a:r>
            <a:r>
              <a:rPr lang="de"/>
              <a:t>Szenarioablauf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Backend Starten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Wartet auf die Anmeldung der Devices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Initialisieren der Roboter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Starten (leJOS)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Auswählen des Robotertyps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Typabhängige Initialisierung &amp; Anmeldung am Backend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Kontrolle via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App Starten + Anmeldung am Backend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Auswahl des Modus (Single, Multi, Spector)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Auswahl des Szenarios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Auswahl der Roboter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Start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Herausforderungen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Bluetooth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Nur Bluetooth Low Energy Unterstützung - Xamarin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Komplexe Implementierung -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Verzögerte Kommunikation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Zeitversetzte Ankunft der Daten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Schwankende Latenz / Datenrate	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Lösung: 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de"/>
              <a:t>TCP-No-Delay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de"/>
              <a:t>Initialisierungs-Kommando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LEGO - EV3 Roboter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leJOS Firmware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Unkontrolliertes / Unrepobuzierbares Verhalten (EV3 Java Library)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 title="FleeAndCatch - Control">
            <a:hlinkClick r:id="rId3"/>
          </p:cNvPr>
          <p:cNvSpPr/>
          <p:nvPr/>
        </p:nvSpPr>
        <p:spPr>
          <a:xfrm>
            <a:off x="2019787" y="1083125"/>
            <a:ext cx="5104425" cy="38283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Ergebnis - Video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 title="FleeAndCatch - Synchron">
            <a:hlinkClick r:id="rId3"/>
          </p:cNvPr>
          <p:cNvSpPr/>
          <p:nvPr/>
        </p:nvSpPr>
        <p:spPr>
          <a:xfrm>
            <a:off x="2019800" y="1083124"/>
            <a:ext cx="5104425" cy="3828318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Ergebnis - Video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title="FleeAndCatch - Follow">
            <a:hlinkClick r:id="rId3"/>
          </p:cNvPr>
          <p:cNvSpPr/>
          <p:nvPr/>
        </p:nvSpPr>
        <p:spPr>
          <a:xfrm>
            <a:off x="2019800" y="1083120"/>
            <a:ext cx="5104425" cy="382831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Ergebnis - Video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Ausblick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Refactoring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Erweiterung des Systems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Integration weiterer Sensoren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Implementierung </a:t>
            </a:r>
            <a:r>
              <a:rPr lang="de"/>
              <a:t> weiterer Robotertypen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Umsetzung weiterer Szenarien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Multiuser-System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Github - </a:t>
            </a:r>
            <a:r>
              <a:rPr lang="de" u="sng">
                <a:solidFill>
                  <a:schemeClr val="hlink"/>
                </a:solidFill>
                <a:hlinkClick r:id="rId3"/>
              </a:rPr>
              <a:t>FleeAndCatch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Aufgabenstellung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56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Abbildung </a:t>
            </a:r>
            <a:r>
              <a:rPr lang="de"/>
              <a:t>grundlegendes Schwarmverhaltens mittels Lego MINDSTORMS Roboter anhand natürlicher Vorbilder: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Fische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Ameisen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Vögel</a:t>
            </a:r>
          </a:p>
        </p:txBody>
      </p:sp>
      <p:pic>
        <p:nvPicPr>
          <p:cNvPr descr="images.jpe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624" y="2051625"/>
            <a:ext cx="2881049" cy="135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.jpe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900" y="3408425"/>
            <a:ext cx="2200774" cy="14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925" y="29679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Anforderungsdefinitionen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Grundlegende Steuerungsfunktion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Kommunikationssystem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Datenbasiertes autonomes Verhalten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Roboterkinematik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Abbildung von Schwarmverhalten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Synchrone Bewegung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Verfolgende Bewegung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Nutzereinsicht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Szenariokonstellation</a:t>
            </a:r>
          </a:p>
          <a:p>
            <a:pPr indent="-228600" lvl="1" marL="914400">
              <a:spcBef>
                <a:spcPts val="0"/>
              </a:spcBef>
            </a:pPr>
            <a:r>
              <a:rPr lang="de"/>
              <a:t>Erfassung der Roboterdaten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032700" y="0"/>
            <a:ext cx="31113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Softwarearchitektur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572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Mobile Anwendung (App)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de"/>
              <a:t>Benutzerschnittstelle</a:t>
            </a:r>
            <a:r>
              <a:rPr b="1" lang="de"/>
              <a:t> zur Steuerung und Überwachung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Plattformübergreifende Entwicklung - Xamarin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Strukturierte Implementierung - MVVM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Desktopanwendung (Backend)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de"/>
              <a:t>Basis des Kommunikationssystems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Management der Geräte &amp; Szenarien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Grafische Benutzerschnittstelle - JavaFX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LEGO Mindstorm EV3 (Roboter)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de"/>
              <a:t>Realisierung des Schwarms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Grundlegende Steuerungsfunktionen - leJos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Datenbasiertes autonomes Verhalten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476" y="157137"/>
            <a:ext cx="2768374" cy="48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Grundlagen - Kommunikation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Client - Server - Prinzip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Authentifizierung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Datenbasierte Kommunikation - JSON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Definierte Kommandostruktur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Objektdarstellung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Wireless mittels WLAN TCP / 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2983125"/>
            <a:ext cx="9144000" cy="21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12" y="3081361"/>
            <a:ext cx="5449774" cy="19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7949125" y="0"/>
            <a:ext cx="1194600" cy="11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Grundlagen - App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de"/>
              <a:t>Benutzerschnittstelle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Erstellung von Szenarien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Steuerung des Schwarms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Abrufen aktueller Daten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Plattformübergreifende Implementierung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Graphical User Interface (GUI) - Xamarin Forms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Library - Portable Class Library (PCL)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Model-View-ViewModel (MVVM)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Design Pattern zur strukturierten Implementierung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Trennung von View, Model und Business Logic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e"/>
              <a:t>Verbindung der Daten (Binding) - Fody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550" y="62275"/>
            <a:ext cx="1017725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169" y="2424275"/>
            <a:ext cx="2903100" cy="26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Grundlagen - Backend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Java-Anwendung (Konsole + JavaFX)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Kommunikationszentrale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Erfassung / Verwaltung von Geräten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Szenarienverwaltung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Zentrale Komponenten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Interpreter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Controller-Klassen zur Verwaltung (Apps / Robots / Szenarios)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GUI zur Dateneinsicht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Nachverfolgung &amp; Überwachung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Debugging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525" y="-1"/>
            <a:ext cx="2146475" cy="10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Grundlagen - Roboter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6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Multithreading für Kommunikation, </a:t>
            </a:r>
            <a:r>
              <a:rPr lang="de"/>
              <a:t>Sensordatenerfassung</a:t>
            </a:r>
            <a:r>
              <a:rPr lang="de"/>
              <a:t>, Steuerung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Zentrale Komponenten Client &amp; Robot-Controller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Client für Kommunikation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Empfangen von Steuerbefehlen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Empfangen von Daten (Position / Orientierung / Geschwindigkeit)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Senden eigener Daten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Robot-Controller für Steuerung und Sensordatenerfassung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Umsetzung der Steuerbefehle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Autonome, datenbasierte Navigation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Kontinuierliche Erfassung von Roboterdaten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Ansteuerung der Sensoren / Motoren via leJOS-Bibliothek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6667500" y="0"/>
            <a:ext cx="2476500" cy="750300"/>
            <a:chOff x="6667500" y="0"/>
            <a:chExt cx="2476500" cy="750300"/>
          </a:xfrm>
        </p:grpSpPr>
        <p:sp>
          <p:nvSpPr>
            <p:cNvPr id="118" name="Shape 118"/>
            <p:cNvSpPr/>
            <p:nvPr/>
          </p:nvSpPr>
          <p:spPr>
            <a:xfrm>
              <a:off x="6667500" y="177600"/>
              <a:ext cx="2476500" cy="57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19" name="Shape 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7500" y="0"/>
              <a:ext cx="2476500" cy="685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025" y="30864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Schwarmszenarien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636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Synchrone</a:t>
            </a:r>
            <a:r>
              <a:rPr lang="de"/>
              <a:t> Bewegung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Z. B. V-Formation bei Vögeln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Realisierung durch zeitgleiche </a:t>
            </a:r>
            <a:r>
              <a:rPr lang="de"/>
              <a:t>Steuerkommandos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Verfolgung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Asynchrone datenbasierte Bewegung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Verfolgung des führendes  Roboters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Autonomes  Bewegungsabbildung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Fangen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Spielerisches Schwarmverhalten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Erweiterung der Verfolgung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de"/>
              <a:t>Positionsbasiertes Fangen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7" name="Shape 127"/>
          <p:cNvGrpSpPr/>
          <p:nvPr/>
        </p:nvGrpSpPr>
        <p:grpSpPr>
          <a:xfrm>
            <a:off x="7258500" y="1761300"/>
            <a:ext cx="1885500" cy="1620900"/>
            <a:chOff x="6549275" y="2959750"/>
            <a:chExt cx="1885500" cy="1620900"/>
          </a:xfrm>
        </p:grpSpPr>
        <p:sp>
          <p:nvSpPr>
            <p:cNvPr id="128" name="Shape 128"/>
            <p:cNvSpPr/>
            <p:nvPr/>
          </p:nvSpPr>
          <p:spPr>
            <a:xfrm>
              <a:off x="6549275" y="2959750"/>
              <a:ext cx="1885500" cy="162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29" name="Shape 1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5725" y="3465450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Shape 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0500" y="3710525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Shape 1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79387" y="3329575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Shape 1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29512" y="2994125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Shape 1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89875" y="3822750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1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04837" y="3955025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Shape 135"/>
          <p:cNvGrpSpPr/>
          <p:nvPr/>
        </p:nvGrpSpPr>
        <p:grpSpPr>
          <a:xfrm>
            <a:off x="7258500" y="0"/>
            <a:ext cx="1885500" cy="1620900"/>
            <a:chOff x="7258500" y="0"/>
            <a:chExt cx="1885500" cy="1620900"/>
          </a:xfrm>
        </p:grpSpPr>
        <p:sp>
          <p:nvSpPr>
            <p:cNvPr id="136" name="Shape 136"/>
            <p:cNvSpPr/>
            <p:nvPr/>
          </p:nvSpPr>
          <p:spPr>
            <a:xfrm>
              <a:off x="7258500" y="0"/>
              <a:ext cx="1885500" cy="162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37" name="Shape 1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58655" y="367837"/>
              <a:ext cx="885200" cy="885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Shape 138"/>
          <p:cNvGrpSpPr/>
          <p:nvPr/>
        </p:nvGrpSpPr>
        <p:grpSpPr>
          <a:xfrm>
            <a:off x="7258487" y="3522600"/>
            <a:ext cx="1885512" cy="1620900"/>
            <a:chOff x="7258487" y="3522600"/>
            <a:chExt cx="1885512" cy="1620900"/>
          </a:xfrm>
        </p:grpSpPr>
        <p:sp>
          <p:nvSpPr>
            <p:cNvPr id="139" name="Shape 139"/>
            <p:cNvSpPr/>
            <p:nvPr/>
          </p:nvSpPr>
          <p:spPr>
            <a:xfrm>
              <a:off x="7258500" y="3522600"/>
              <a:ext cx="1885500" cy="162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40" name="Shape 1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58487" y="3522600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1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50687" y="3832100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67687" y="4148050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13962" y="4518050"/>
              <a:ext cx="625450" cy="625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