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301" r:id="rId2"/>
    <p:sldId id="295" r:id="rId3"/>
    <p:sldId id="33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等线" panose="02010600030101010101" pitchFamily="2" charset="-122"/>
      <p:regular r:id="rId10"/>
      <p:bold r:id="rId11"/>
    </p:embeddedFont>
    <p:embeddedFont>
      <p:font typeface="黑体" panose="02010609060101010101" pitchFamily="49" charset="-122"/>
      <p:regular r:id="rId12"/>
    </p:embeddedFont>
    <p:embeddedFont>
      <p:font typeface="微软雅黑" panose="020B0503020204020204" pitchFamily="34" charset="-122"/>
      <p:regular r:id="rId13"/>
      <p:bold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5380F7"/>
    <a:srgbClr val="99CCF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4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D841498-0FE3-43BA-8F7F-B30E65872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4"/>
          <a:stretch/>
        </p:blipFill>
        <p:spPr>
          <a:xfrm>
            <a:off x="49949" y="-207860"/>
            <a:ext cx="3335269" cy="45704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000056"/>
            <a:ext cx="9144000" cy="1648144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58" y="172514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F3D21E-66A1-4301-86D0-8142189D85FB}"/>
              </a:ext>
            </a:extLst>
          </p:cNvPr>
          <p:cNvGrpSpPr/>
          <p:nvPr/>
        </p:nvGrpSpPr>
        <p:grpSpPr>
          <a:xfrm>
            <a:off x="2364735" y="3319551"/>
            <a:ext cx="7300087" cy="1407952"/>
            <a:chOff x="2887619" y="3262679"/>
            <a:chExt cx="6201036" cy="1195980"/>
          </a:xfrm>
        </p:grpSpPr>
        <p:sp>
          <p:nvSpPr>
            <p:cNvPr id="23" name="圆角矩形 22"/>
            <p:cNvSpPr/>
            <p:nvPr/>
          </p:nvSpPr>
          <p:spPr>
            <a:xfrm>
              <a:off x="3820595" y="3819621"/>
              <a:ext cx="4391725" cy="4319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3" tIns="45706" rIns="91413" bIns="4570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99584" y="3783053"/>
              <a:ext cx="3897166" cy="461637"/>
            </a:xfrm>
            <a:prstGeom prst="rect">
              <a:avLst/>
            </a:prstGeom>
            <a:noFill/>
          </p:spPr>
          <p:txBody>
            <a:bodyPr wrap="none" lIns="91413" tIns="45706" rIns="91413" bIns="45706" rtlCol="0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入门到精通无阻碍的教程！</a:t>
              </a:r>
            </a:p>
          </p:txBody>
        </p:sp>
        <p:grpSp>
          <p:nvGrpSpPr>
            <p:cNvPr id="25" name="Group 91"/>
            <p:cNvGrpSpPr/>
            <p:nvPr/>
          </p:nvGrpSpPr>
          <p:grpSpPr bwMode="auto">
            <a:xfrm>
              <a:off x="3858843" y="3841901"/>
              <a:ext cx="390552" cy="616758"/>
              <a:chOff x="936" y="1480"/>
              <a:chExt cx="1589" cy="2510"/>
            </a:xfrm>
          </p:grpSpPr>
          <p:grpSp>
            <p:nvGrpSpPr>
              <p:cNvPr id="26" name="组合 33"/>
              <p:cNvGrpSpPr/>
              <p:nvPr/>
            </p:nvGrpSpPr>
            <p:grpSpPr bwMode="auto">
              <a:xfrm>
                <a:off x="985" y="1583"/>
                <a:ext cx="1441" cy="2407"/>
                <a:chOff x="1754168" y="3653262"/>
                <a:chExt cx="1857599" cy="3107815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754168" y="3653262"/>
                  <a:ext cx="1857599" cy="185759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3000">
                    <a:latin typeface="+mj-lt"/>
                    <a:ea typeface="方正超粗黑简体" pitchFamily="65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911556" y="3810650"/>
                  <a:ext cx="1542822" cy="1542820"/>
                </a:xfrm>
                <a:prstGeom prst="ellipse">
                  <a:avLst/>
                </a:prstGeom>
                <a:solidFill>
                  <a:srgbClr val="C20100"/>
                </a:soli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890879" y="3789973"/>
                  <a:ext cx="1584176" cy="15841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3000">
                    <a:solidFill>
                      <a:srgbClr val="0087CF"/>
                    </a:solidFill>
                    <a:latin typeface="+mj-lt"/>
                    <a:ea typeface="方正超粗黑简体" pitchFamily="65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2196990" y="4093185"/>
                  <a:ext cx="968886" cy="26678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2700" b="1">
                    <a:solidFill>
                      <a:srgbClr val="CA0098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7" name="组合 4"/>
              <p:cNvGrpSpPr/>
              <p:nvPr/>
            </p:nvGrpSpPr>
            <p:grpSpPr bwMode="auto">
              <a:xfrm>
                <a:off x="936" y="1480"/>
                <a:ext cx="1589" cy="1588"/>
                <a:chOff x="3733576" y="3930057"/>
                <a:chExt cx="1801556" cy="180015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4003576" y="4200057"/>
                  <a:ext cx="1260000" cy="126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任意多边形 6"/>
                <p:cNvSpPr/>
                <p:nvPr/>
              </p:nvSpPr>
              <p:spPr>
                <a:xfrm>
                  <a:off x="3734710" y="3930057"/>
                  <a:ext cx="1800422" cy="1800152"/>
                </a:xfrm>
                <a:custGeom>
                  <a:avLst/>
                  <a:gdLst>
                    <a:gd name="connsiteX0" fmla="*/ 900000 w 1800000"/>
                    <a:gd name="connsiteY0" fmla="*/ 0 h 1800000"/>
                    <a:gd name="connsiteX1" fmla="*/ 1800000 w 1800000"/>
                    <a:gd name="connsiteY1" fmla="*/ 900000 h 1800000"/>
                    <a:gd name="connsiteX2" fmla="*/ 900000 w 1800000"/>
                    <a:gd name="connsiteY2" fmla="*/ 1800000 h 1800000"/>
                    <a:gd name="connsiteX3" fmla="*/ 0 w 1800000"/>
                    <a:gd name="connsiteY3" fmla="*/ 900000 h 1800000"/>
                    <a:gd name="connsiteX4" fmla="*/ 900000 w 1800000"/>
                    <a:gd name="connsiteY4" fmla="*/ 0 h 1800000"/>
                    <a:gd name="connsiteX5" fmla="*/ 900000 w 1800000"/>
                    <a:gd name="connsiteY5" fmla="*/ 270000 h 1800000"/>
                    <a:gd name="connsiteX6" fmla="*/ 270000 w 1800000"/>
                    <a:gd name="connsiteY6" fmla="*/ 900000 h 1800000"/>
                    <a:gd name="connsiteX7" fmla="*/ 900000 w 1800000"/>
                    <a:gd name="connsiteY7" fmla="*/ 1530000 h 1800000"/>
                    <a:gd name="connsiteX8" fmla="*/ 1530000 w 1800000"/>
                    <a:gd name="connsiteY8" fmla="*/ 900000 h 1800000"/>
                    <a:gd name="connsiteX9" fmla="*/ 900000 w 1800000"/>
                    <a:gd name="connsiteY9" fmla="*/ 27000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000" h="1800000">
                      <a:moveTo>
                        <a:pt x="900000" y="0"/>
                      </a:moveTo>
                      <a:cubicBezTo>
                        <a:pt x="1397056" y="0"/>
                        <a:pt x="1800000" y="402944"/>
                        <a:pt x="1800000" y="900000"/>
                      </a:cubicBezTo>
                      <a:cubicBezTo>
                        <a:pt x="1800000" y="1397056"/>
                        <a:pt x="1397056" y="1800000"/>
                        <a:pt x="900000" y="1800000"/>
                      </a:cubicBezTo>
                      <a:cubicBezTo>
                        <a:pt x="402944" y="1800000"/>
                        <a:pt x="0" y="1397056"/>
                        <a:pt x="0" y="900000"/>
                      </a:cubicBezTo>
                      <a:cubicBezTo>
                        <a:pt x="0" y="402944"/>
                        <a:pt x="402944" y="0"/>
                        <a:pt x="900000" y="0"/>
                      </a:cubicBezTo>
                      <a:close/>
                      <a:moveTo>
                        <a:pt x="900000" y="270000"/>
                      </a:moveTo>
                      <a:cubicBezTo>
                        <a:pt x="552061" y="270000"/>
                        <a:pt x="270000" y="552061"/>
                        <a:pt x="270000" y="900000"/>
                      </a:cubicBezTo>
                      <a:cubicBezTo>
                        <a:pt x="270000" y="1247939"/>
                        <a:pt x="552061" y="1530000"/>
                        <a:pt x="900000" y="1530000"/>
                      </a:cubicBezTo>
                      <a:cubicBezTo>
                        <a:pt x="1247939" y="1530000"/>
                        <a:pt x="1530000" y="1247939"/>
                        <a:pt x="1530000" y="900000"/>
                      </a:cubicBezTo>
                      <a:cubicBezTo>
                        <a:pt x="1530000" y="552061"/>
                        <a:pt x="1247939" y="270000"/>
                        <a:pt x="900000" y="27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DBDBDB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椭圆 7"/>
                <p:cNvSpPr/>
                <p:nvPr/>
              </p:nvSpPr>
              <p:spPr>
                <a:xfrm>
                  <a:off x="3733576" y="3930057"/>
                  <a:ext cx="1800000" cy="180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887619" y="3262679"/>
              <a:ext cx="6201036" cy="444424"/>
            </a:xfrm>
            <a:prstGeom prst="rect">
              <a:avLst/>
            </a:prstGeom>
            <a:noFill/>
          </p:spPr>
          <p:txBody>
            <a:bodyPr wrap="square" lIns="91413" tIns="45706" rIns="91413" bIns="45706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零基础到精通自学指南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6127" y="3295214"/>
            <a:ext cx="277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主讲人：龙豪杰　笔名：老豪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503643-6B6A-41A3-B2CF-94379BC5D4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17" y="875504"/>
            <a:ext cx="1202828" cy="993059"/>
          </a:xfrm>
          <a:prstGeom prst="rect">
            <a:avLst/>
          </a:prstGeom>
        </p:spPr>
      </p:pic>
      <p:sp>
        <p:nvSpPr>
          <p:cNvPr id="52" name="TextBox 40">
            <a:extLst>
              <a:ext uri="{FF2B5EF4-FFF2-40B4-BE49-F238E27FC236}">
                <a16:creationId xmlns:a16="http://schemas.microsoft.com/office/drawing/2014/main" id="{F57D4B3D-D1F3-4F89-B067-A0A15F2E8A0B}"/>
              </a:ext>
            </a:extLst>
          </p:cNvPr>
          <p:cNvSpPr txBox="1"/>
          <p:nvPr/>
        </p:nvSpPr>
        <p:spPr>
          <a:xfrm>
            <a:off x="4932430" y="1650002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pc="300">
                <a:latin typeface="黑体" panose="02010609060101010101" pitchFamily="49" charset="-122"/>
                <a:ea typeface="黑体" panose="02010609060101010101" pitchFamily="49" charset="-122"/>
              </a:rPr>
              <a:t>优频课教育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3E5A07-E066-42AE-8D0B-48B9DCF9D446}"/>
              </a:ext>
            </a:extLst>
          </p:cNvPr>
          <p:cNvCxnSpPr/>
          <p:nvPr/>
        </p:nvCxnSpPr>
        <p:spPr>
          <a:xfrm>
            <a:off x="3190875" y="3150564"/>
            <a:ext cx="0" cy="14214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6B3CDA-DC08-4CAE-85E0-714FDD9B5567}"/>
              </a:ext>
            </a:extLst>
          </p:cNvPr>
          <p:cNvSpPr/>
          <p:nvPr/>
        </p:nvSpPr>
        <p:spPr>
          <a:xfrm>
            <a:off x="-35777" y="3734930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做学员都能学会的课程</a:t>
            </a:r>
            <a:endParaRPr lang="en-US" altLang="zh-CN" sz="2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当对教育有情怀的讲师！</a:t>
            </a:r>
            <a:endParaRPr lang="zh-CN" altLang="en-US" sz="20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419600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CFCCE-0400-448A-B28F-C6CDC0412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1" y="1428417"/>
            <a:ext cx="2004477" cy="228666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5AA2F9-000E-460A-B5A5-6F153B315901}"/>
              </a:ext>
            </a:extLst>
          </p:cNvPr>
          <p:cNvGrpSpPr/>
          <p:nvPr/>
        </p:nvGrpSpPr>
        <p:grpSpPr>
          <a:xfrm rot="5400000">
            <a:off x="5115140" y="-368828"/>
            <a:ext cx="1173267" cy="6046254"/>
            <a:chOff x="4013612" y="985436"/>
            <a:chExt cx="1443428" cy="3314468"/>
          </a:xfrm>
        </p:grpSpPr>
        <p:sp>
          <p:nvSpPr>
            <p:cNvPr id="39" name="圆角矩形 104">
              <a:extLst>
                <a:ext uri="{FF2B5EF4-FFF2-40B4-BE49-F238E27FC236}">
                  <a16:creationId xmlns:a16="http://schemas.microsoft.com/office/drawing/2014/main" id="{26081BD3-A78F-4013-A6C2-EAF75A33E3B0}"/>
                </a:ext>
              </a:extLst>
            </p:cNvPr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105">
              <a:extLst>
                <a:ext uri="{FF2B5EF4-FFF2-40B4-BE49-F238E27FC236}">
                  <a16:creationId xmlns:a16="http://schemas.microsoft.com/office/drawing/2014/main" id="{3664ADFC-6AEC-4E8E-BC7A-F6B00AB8F6F1}"/>
                </a:ext>
              </a:extLst>
            </p:cNvPr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F6ABB8C-0D60-449E-B721-87633C0F5EA1}"/>
              </a:ext>
            </a:extLst>
          </p:cNvPr>
          <p:cNvSpPr/>
          <p:nvPr/>
        </p:nvSpPr>
        <p:spPr>
          <a:xfrm>
            <a:off x="3504219" y="2187028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图形化用户界面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B6DC6BFE-F69D-42A7-BE99-3E6D3421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360" y="2294931"/>
            <a:ext cx="3951367" cy="2512977"/>
          </a:xfrm>
          <a:prstGeom prst="rect">
            <a:avLst/>
          </a:prstGeom>
        </p:spPr>
      </p:pic>
      <p:cxnSp>
        <p:nvCxnSpPr>
          <p:cNvPr id="95" name="直接连接符 94"/>
          <p:cNvCxnSpPr/>
          <p:nvPr/>
        </p:nvCxnSpPr>
        <p:spPr>
          <a:xfrm>
            <a:off x="456474" y="774337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556166" y="246399"/>
            <a:ext cx="365491" cy="358693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A9C30-3200-4BCA-B837-138E74D5BC46}"/>
              </a:ext>
            </a:extLst>
          </p:cNvPr>
          <p:cNvSpPr txBox="1"/>
          <p:nvPr/>
        </p:nvSpPr>
        <p:spPr>
          <a:xfrm>
            <a:off x="1058091" y="194914"/>
            <a:ext cx="478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15.1 PyCharm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的安装使用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A26F77-919A-44E7-A6F9-11F58D66AD3A}"/>
              </a:ext>
            </a:extLst>
          </p:cNvPr>
          <p:cNvCxnSpPr/>
          <p:nvPr/>
        </p:nvCxnSpPr>
        <p:spPr>
          <a:xfrm>
            <a:off x="456474" y="774337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1595BF7-1556-40B6-AD6E-A1AEBA60867A}"/>
              </a:ext>
            </a:extLst>
          </p:cNvPr>
          <p:cNvSpPr/>
          <p:nvPr/>
        </p:nvSpPr>
        <p:spPr>
          <a:xfrm>
            <a:off x="60656" y="1526090"/>
            <a:ext cx="8204201" cy="61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一款功能强大，非常专业的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编辑器，能大大提升编程效率。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官网下载：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http://</a:t>
            </a: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www.jetbrains.com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/download/#section=windows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2BAC04-7DA9-423F-9492-FB8D7DEA86C9}"/>
              </a:ext>
            </a:extLst>
          </p:cNvPr>
          <p:cNvGrpSpPr/>
          <p:nvPr/>
        </p:nvGrpSpPr>
        <p:grpSpPr>
          <a:xfrm>
            <a:off x="242672" y="950272"/>
            <a:ext cx="1767654" cy="432155"/>
            <a:chOff x="926485" y="1266016"/>
            <a:chExt cx="1209308" cy="43215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950D73A-7E74-4CCA-837A-871F66A1330D}"/>
                </a:ext>
              </a:extLst>
            </p:cNvPr>
            <p:cNvGrpSpPr/>
            <p:nvPr/>
          </p:nvGrpSpPr>
          <p:grpSpPr>
            <a:xfrm rot="5400000">
              <a:off x="1315061" y="877440"/>
              <a:ext cx="432155" cy="1209308"/>
              <a:chOff x="4013612" y="985436"/>
              <a:chExt cx="1443428" cy="3314468"/>
            </a:xfrm>
          </p:grpSpPr>
          <p:sp>
            <p:nvSpPr>
              <p:cNvPr id="13" name="圆角矩形 104">
                <a:extLst>
                  <a:ext uri="{FF2B5EF4-FFF2-40B4-BE49-F238E27FC236}">
                    <a16:creationId xmlns:a16="http://schemas.microsoft.com/office/drawing/2014/main" id="{5D61651B-9382-4848-A288-038D0EC0CB73}"/>
                  </a:ext>
                </a:extLst>
              </p:cNvPr>
              <p:cNvSpPr/>
              <p:nvPr/>
            </p:nvSpPr>
            <p:spPr>
              <a:xfrm rot="5400000">
                <a:off x="3078092" y="1920956"/>
                <a:ext cx="3314468" cy="14434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  <a:effectLst>
                <a:outerShdw blurRad="4445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05">
                <a:extLst>
                  <a:ext uri="{FF2B5EF4-FFF2-40B4-BE49-F238E27FC236}">
                    <a16:creationId xmlns:a16="http://schemas.microsoft.com/office/drawing/2014/main" id="{092AD621-7442-47F9-BF91-59A790D926FC}"/>
                  </a:ext>
                </a:extLst>
              </p:cNvPr>
              <p:cNvSpPr/>
              <p:nvPr/>
            </p:nvSpPr>
            <p:spPr>
              <a:xfrm rot="5400000">
                <a:off x="3109761" y="1976006"/>
                <a:ext cx="3251129" cy="135270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0D4D90-5826-4960-AEB1-39E19D02087D}"/>
                </a:ext>
              </a:extLst>
            </p:cNvPr>
            <p:cNvSpPr/>
            <p:nvPr/>
          </p:nvSpPr>
          <p:spPr>
            <a:xfrm>
              <a:off x="1184238" y="1280250"/>
              <a:ext cx="6867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Pycharm</a:t>
              </a:r>
              <a:endParaRPr lang="zh-CN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EBCCB23-F78A-46E3-8821-4F630D231783}"/>
              </a:ext>
            </a:extLst>
          </p:cNvPr>
          <p:cNvGrpSpPr/>
          <p:nvPr/>
        </p:nvGrpSpPr>
        <p:grpSpPr>
          <a:xfrm>
            <a:off x="403709" y="2294933"/>
            <a:ext cx="4499468" cy="2512977"/>
            <a:chOff x="832134" y="2435609"/>
            <a:chExt cx="4499468" cy="25129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4458D6F-E5FC-4ECD-820C-FEDC36EA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34" y="2435609"/>
              <a:ext cx="4499468" cy="2512977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C622DA4-56E9-491D-8880-BB079206311C}"/>
                </a:ext>
              </a:extLst>
            </p:cNvPr>
            <p:cNvSpPr/>
            <p:nvPr/>
          </p:nvSpPr>
          <p:spPr>
            <a:xfrm>
              <a:off x="2544975" y="3216386"/>
              <a:ext cx="1489896" cy="31972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E6704EB-D9AA-4828-987C-651C0735E20C}"/>
                </a:ext>
              </a:extLst>
            </p:cNvPr>
            <p:cNvSpPr txBox="1"/>
            <p:nvPr/>
          </p:nvSpPr>
          <p:spPr>
            <a:xfrm>
              <a:off x="3996503" y="3206679"/>
              <a:ext cx="118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选择相应的系统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258FA67-E462-4EC5-9335-0165127B65A4}"/>
                </a:ext>
              </a:extLst>
            </p:cNvPr>
            <p:cNvSpPr/>
            <p:nvPr/>
          </p:nvSpPr>
          <p:spPr>
            <a:xfrm>
              <a:off x="2544975" y="3635308"/>
              <a:ext cx="1150991" cy="23970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999B277-B091-4FB1-8A42-802A16447DF7}"/>
                </a:ext>
              </a:extLst>
            </p:cNvPr>
            <p:cNvSpPr/>
            <p:nvPr/>
          </p:nvSpPr>
          <p:spPr>
            <a:xfrm>
              <a:off x="4034871" y="3635308"/>
              <a:ext cx="1150991" cy="23970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3B59DE7-ACCC-4C5C-8F75-701F91FDB53B}"/>
                </a:ext>
              </a:extLst>
            </p:cNvPr>
            <p:cNvSpPr txBox="1"/>
            <p:nvPr/>
          </p:nvSpPr>
          <p:spPr>
            <a:xfrm>
              <a:off x="3996503" y="4686976"/>
              <a:ext cx="10755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社区版（免费）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F17B067-7024-4196-BB02-CF4113CDDA55}"/>
                </a:ext>
              </a:extLst>
            </p:cNvPr>
            <p:cNvSpPr txBox="1"/>
            <p:nvPr/>
          </p:nvSpPr>
          <p:spPr>
            <a:xfrm>
              <a:off x="2474636" y="4686976"/>
              <a:ext cx="15602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专业版（收费）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0EAA987-47AB-4289-B98C-320BD3D2A7E9}"/>
              </a:ext>
            </a:extLst>
          </p:cNvPr>
          <p:cNvGrpSpPr/>
          <p:nvPr/>
        </p:nvGrpSpPr>
        <p:grpSpPr>
          <a:xfrm>
            <a:off x="5215542" y="2619516"/>
            <a:ext cx="952718" cy="432155"/>
            <a:chOff x="926485" y="1266016"/>
            <a:chExt cx="1209308" cy="43215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F884B9E-22A1-4F4E-A241-199C3786AE5C}"/>
                </a:ext>
              </a:extLst>
            </p:cNvPr>
            <p:cNvGrpSpPr/>
            <p:nvPr/>
          </p:nvGrpSpPr>
          <p:grpSpPr>
            <a:xfrm rot="5400000">
              <a:off x="1315061" y="877440"/>
              <a:ext cx="432155" cy="1209308"/>
              <a:chOff x="4013612" y="985436"/>
              <a:chExt cx="1443428" cy="3314468"/>
            </a:xfrm>
          </p:grpSpPr>
          <p:sp>
            <p:nvSpPr>
              <p:cNvPr id="76" name="圆角矩形 104">
                <a:extLst>
                  <a:ext uri="{FF2B5EF4-FFF2-40B4-BE49-F238E27FC236}">
                    <a16:creationId xmlns:a16="http://schemas.microsoft.com/office/drawing/2014/main" id="{0B24B802-7B9D-4B0A-B8B6-CDA095FF055F}"/>
                  </a:ext>
                </a:extLst>
              </p:cNvPr>
              <p:cNvSpPr/>
              <p:nvPr/>
            </p:nvSpPr>
            <p:spPr>
              <a:xfrm rot="5400000">
                <a:off x="3078092" y="1920956"/>
                <a:ext cx="3314468" cy="14434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  <a:effectLst>
                <a:outerShdw blurRad="4445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105">
                <a:extLst>
                  <a:ext uri="{FF2B5EF4-FFF2-40B4-BE49-F238E27FC236}">
                    <a16:creationId xmlns:a16="http://schemas.microsoft.com/office/drawing/2014/main" id="{74E80AF0-F5E9-4112-9739-203F3543A611}"/>
                  </a:ext>
                </a:extLst>
              </p:cNvPr>
              <p:cNvSpPr/>
              <p:nvPr/>
            </p:nvSpPr>
            <p:spPr>
              <a:xfrm rot="5400000">
                <a:off x="3109761" y="1976006"/>
                <a:ext cx="3251129" cy="135270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12B1219-CB35-466F-ACCB-A7D083B112A0}"/>
                </a:ext>
              </a:extLst>
            </p:cNvPr>
            <p:cNvSpPr/>
            <p:nvPr/>
          </p:nvSpPr>
          <p:spPr>
            <a:xfrm>
              <a:off x="1312457" y="1280250"/>
              <a:ext cx="43029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专业版</a:t>
              </a: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4C1AD413-A334-474E-8C81-2ABABB7EB743}"/>
              </a:ext>
            </a:extLst>
          </p:cNvPr>
          <p:cNvSpPr/>
          <p:nvPr/>
        </p:nvSpPr>
        <p:spPr>
          <a:xfrm>
            <a:off x="4945641" y="3153740"/>
            <a:ext cx="3624319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功能最丰富，专业版增加了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开发、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框架、</a:t>
            </a:r>
            <a:endParaRPr lang="en-US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分析器、远程开发、支持数据库与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的社区版没有。</a:t>
            </a:r>
            <a:endParaRPr lang="en-US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通过购买激活码的方式激活，美金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$ 199.00/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年。</a:t>
            </a:r>
            <a:endParaRPr lang="en-US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也可以通过其他方式购买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indent="266700">
              <a:lnSpc>
                <a:spcPct val="150000"/>
              </a:lnSpc>
            </a:pPr>
            <a:r>
              <a:rPr lang="zh-CN" altLang="en-US" sz="105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社区版完全能满足我们该课程的学习使用。</a:t>
            </a:r>
            <a:endParaRPr lang="en-US" altLang="zh-CN" sz="105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728B3ED-52DF-4C4E-AD92-AE31945A8F26}"/>
              </a:ext>
            </a:extLst>
          </p:cNvPr>
          <p:cNvGrpSpPr/>
          <p:nvPr/>
        </p:nvGrpSpPr>
        <p:grpSpPr>
          <a:xfrm>
            <a:off x="6907554" y="2571750"/>
            <a:ext cx="952718" cy="432155"/>
            <a:chOff x="926485" y="1266016"/>
            <a:chExt cx="1209308" cy="432155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3B2EAD2-DCC3-49B1-BECF-48A983CABC64}"/>
                </a:ext>
              </a:extLst>
            </p:cNvPr>
            <p:cNvGrpSpPr/>
            <p:nvPr/>
          </p:nvGrpSpPr>
          <p:grpSpPr>
            <a:xfrm rot="5400000">
              <a:off x="1315061" y="877440"/>
              <a:ext cx="432155" cy="1209308"/>
              <a:chOff x="4013612" y="985436"/>
              <a:chExt cx="1443428" cy="3314468"/>
            </a:xfrm>
          </p:grpSpPr>
          <p:sp>
            <p:nvSpPr>
              <p:cNvPr id="83" name="圆角矩形 104">
                <a:extLst>
                  <a:ext uri="{FF2B5EF4-FFF2-40B4-BE49-F238E27FC236}">
                    <a16:creationId xmlns:a16="http://schemas.microsoft.com/office/drawing/2014/main" id="{01412EFE-4F84-4CCA-9102-EE6BD62782DB}"/>
                  </a:ext>
                </a:extLst>
              </p:cNvPr>
              <p:cNvSpPr/>
              <p:nvPr/>
            </p:nvSpPr>
            <p:spPr>
              <a:xfrm rot="5400000">
                <a:off x="3078092" y="1920956"/>
                <a:ext cx="3314468" cy="14434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  <a:effectLst>
                <a:outerShdw blurRad="4445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圆角矩形 105">
                <a:extLst>
                  <a:ext uri="{FF2B5EF4-FFF2-40B4-BE49-F238E27FC236}">
                    <a16:creationId xmlns:a16="http://schemas.microsoft.com/office/drawing/2014/main" id="{E5822537-422C-4E08-9F76-F6E808D364ED}"/>
                  </a:ext>
                </a:extLst>
              </p:cNvPr>
              <p:cNvSpPr/>
              <p:nvPr/>
            </p:nvSpPr>
            <p:spPr>
              <a:xfrm rot="5400000">
                <a:off x="3109761" y="1976006"/>
                <a:ext cx="3251129" cy="135270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19904AB-B681-421F-A3AD-56BE9C264A1B}"/>
                </a:ext>
              </a:extLst>
            </p:cNvPr>
            <p:cNvSpPr/>
            <p:nvPr/>
          </p:nvSpPr>
          <p:spPr>
            <a:xfrm>
              <a:off x="967850" y="1280250"/>
              <a:ext cx="111951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社区</a:t>
              </a:r>
              <a:r>
                <a:rPr lang="zh-CN" alt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077865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175</Words>
  <Application>Microsoft Office PowerPoint</Application>
  <PresentationFormat>全屏显示(16:9)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Calibri</vt:lpstr>
      <vt:lpstr>微软雅黑</vt:lpstr>
      <vt:lpstr>等线</vt:lpstr>
      <vt:lpstr>Arial</vt:lpstr>
      <vt:lpstr>清风素材 https://12sc.taobao.com/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Administrator</cp:lastModifiedBy>
  <cp:revision>210</cp:revision>
  <dcterms:created xsi:type="dcterms:W3CDTF">2015-01-23T04:02:00Z</dcterms:created>
  <dcterms:modified xsi:type="dcterms:W3CDTF">2019-12-19T22:52:15Z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