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8"/>
  </p:notesMasterIdLst>
  <p:handoutMasterIdLst>
    <p:handoutMasterId r:id="rId19"/>
  </p:handoutMasterIdLst>
  <p:sldIdLst>
    <p:sldId id="256" r:id="rId6"/>
    <p:sldId id="257" r:id="rId7"/>
    <p:sldId id="258" r:id="rId8"/>
    <p:sldId id="259" r:id="rId9"/>
    <p:sldId id="260" r:id="rId10"/>
    <p:sldId id="262" r:id="rId11"/>
    <p:sldId id="261" r:id="rId12"/>
    <p:sldId id="264" r:id="rId13"/>
    <p:sldId id="265" r:id="rId14"/>
    <p:sldId id="263" r:id="rId15"/>
    <p:sldId id="266" r:id="rId16"/>
    <p:sldId id="267"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4"/>
    <a:srgbClr val="50E6FF"/>
    <a:srgbClr val="30E5D0"/>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06" autoAdjust="0"/>
    <p:restoredTop sz="97697" autoAdjust="0"/>
  </p:normalViewPr>
  <p:slideViewPr>
    <p:cSldViewPr snapToGrid="0">
      <p:cViewPr varScale="1">
        <p:scale>
          <a:sx n="178" d="100"/>
          <a:sy n="178" d="100"/>
        </p:scale>
        <p:origin x="126" y="16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10/30/2020 11:10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10/30/2020 10:39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let’s focus on test automation, version control and test automation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10/30/2020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9978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10/30/2020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86597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10/30/2020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4487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10/30/2020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84936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Picture 11" descr="A group of people in a conference room&#10;&#10;Description automatically generated">
            <a:extLst>
              <a:ext uri="{FF2B5EF4-FFF2-40B4-BE49-F238E27FC236}">
                <a16:creationId xmlns:a16="http://schemas.microsoft.com/office/drawing/2014/main" id="{E4D4C574-7CCF-442A-8A7F-5A24E17BCD9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Picture 11" descr="A group of people in a conference room&#10;&#10;Description automatically generated">
            <a:extLst>
              <a:ext uri="{FF2B5EF4-FFF2-40B4-BE49-F238E27FC236}">
                <a16:creationId xmlns:a16="http://schemas.microsoft.com/office/drawing/2014/main" id="{8439ECA1-13E6-47B5-8D69-943B6FD1CE7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2" name="Picture 11" descr="A group of people in a conference room&#10;&#10;Description automatically generated">
            <a:extLst>
              <a:ext uri="{FF2B5EF4-FFF2-40B4-BE49-F238E27FC236}">
                <a16:creationId xmlns:a16="http://schemas.microsoft.com/office/drawing/2014/main" id="{B44CA58E-C50A-4644-BAFD-A5B9FE54104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2" name="Picture 11" descr="A group of people in a conference room&#10;&#10;Description automatically generated">
            <a:extLst>
              <a:ext uri="{FF2B5EF4-FFF2-40B4-BE49-F238E27FC236}">
                <a16:creationId xmlns:a16="http://schemas.microsoft.com/office/drawing/2014/main" id="{6ED794DD-0852-4DCD-B0DB-5F37798EA5D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leid/asa.unittes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npmjs.com/package/azure-streamanalytics-cicd"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npmjs.com/package/azure-streamanalytics-cicd#automated-test"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Learn%20Windows%20PowerShell%20in%20a%20Month%20of%20Lunches,%20Third%20Edi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hyperlink" Target="https://docs.microsoft.com/en-us/azure/stream-analytics/stream-analytics-solution-patter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C4CE4-4694-4EF5-A69F-C70EA1946A6F}"/>
              </a:ext>
            </a:extLst>
          </p:cNvPr>
          <p:cNvSpPr>
            <a:spLocks noGrp="1"/>
          </p:cNvSpPr>
          <p:nvPr>
            <p:ph type="title"/>
          </p:nvPr>
        </p:nvSpPr>
        <p:spPr>
          <a:xfrm>
            <a:off x="588263" y="2425541"/>
            <a:ext cx="4167887" cy="1107996"/>
          </a:xfrm>
        </p:spPr>
        <p:txBody>
          <a:bodyPr/>
          <a:lstStyle/>
          <a:p>
            <a:r>
              <a:rPr lang="en-US" dirty="0"/>
              <a:t>Data Platform</a:t>
            </a:r>
            <a:br>
              <a:rPr lang="en-US" dirty="0"/>
            </a:br>
            <a:r>
              <a:rPr lang="en-US" dirty="0"/>
              <a:t>Canada</a:t>
            </a:r>
          </a:p>
        </p:txBody>
      </p:sp>
      <p:sp>
        <p:nvSpPr>
          <p:cNvPr id="5" name="Text Placeholder 4">
            <a:extLst>
              <a:ext uri="{FF2B5EF4-FFF2-40B4-BE49-F238E27FC236}">
                <a16:creationId xmlns:a16="http://schemas.microsoft.com/office/drawing/2014/main" id="{02DBCED3-3C70-4B67-BAF2-D6A4D85A4C2F}"/>
              </a:ext>
            </a:extLst>
          </p:cNvPr>
          <p:cNvSpPr>
            <a:spLocks noGrp="1"/>
          </p:cNvSpPr>
          <p:nvPr>
            <p:ph type="body" sz="quarter" idx="12"/>
          </p:nvPr>
        </p:nvSpPr>
        <p:spPr>
          <a:xfrm>
            <a:off x="582042" y="3962400"/>
            <a:ext cx="4164583" cy="338554"/>
          </a:xfrm>
        </p:spPr>
        <p:txBody>
          <a:bodyPr/>
          <a:lstStyle/>
          <a:p>
            <a:r>
              <a:rPr lang="en-US" dirty="0"/>
              <a:t>2020-10-30</a:t>
            </a:r>
          </a:p>
        </p:txBody>
      </p:sp>
    </p:spTree>
    <p:extLst>
      <p:ext uri="{BB962C8B-B14F-4D97-AF65-F5344CB8AC3E}">
        <p14:creationId xmlns:p14="http://schemas.microsoft.com/office/powerpoint/2010/main" val="44934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2BC7-5A47-44DE-9937-52A1915297A6}"/>
              </a:ext>
            </a:extLst>
          </p:cNvPr>
          <p:cNvSpPr>
            <a:spLocks noGrp="1"/>
          </p:cNvSpPr>
          <p:nvPr>
            <p:ph type="title"/>
          </p:nvPr>
        </p:nvSpPr>
        <p:spPr/>
        <p:txBody>
          <a:bodyPr/>
          <a:lstStyle/>
          <a:p>
            <a:r>
              <a:rPr lang="en-US" dirty="0"/>
              <a:t>Demo Context</a:t>
            </a:r>
          </a:p>
        </p:txBody>
      </p:sp>
      <p:sp>
        <p:nvSpPr>
          <p:cNvPr id="3" name="Content Placeholder 2">
            <a:extLst>
              <a:ext uri="{FF2B5EF4-FFF2-40B4-BE49-F238E27FC236}">
                <a16:creationId xmlns:a16="http://schemas.microsoft.com/office/drawing/2014/main" id="{4438567C-26B0-4E22-9BE9-8882C789100B}"/>
              </a:ext>
            </a:extLst>
          </p:cNvPr>
          <p:cNvSpPr>
            <a:spLocks noGrp="1"/>
          </p:cNvSpPr>
          <p:nvPr>
            <p:ph sz="quarter" idx="10"/>
          </p:nvPr>
        </p:nvSpPr>
        <p:spPr>
          <a:xfrm>
            <a:off x="584200" y="1435100"/>
            <a:ext cx="11018838" cy="5201424"/>
          </a:xfrm>
        </p:spPr>
        <p:txBody>
          <a:bodyPr/>
          <a:lstStyle/>
          <a:p>
            <a:pPr marL="0" indent="0">
              <a:buNone/>
            </a:pPr>
            <a:r>
              <a:rPr lang="en-US" sz="3200" dirty="0"/>
              <a:t>Unit Testing</a:t>
            </a:r>
          </a:p>
          <a:p>
            <a:pPr marL="228600" lvl="1" indent="0">
              <a:buNone/>
            </a:pPr>
            <a:r>
              <a:rPr lang="en-US" sz="2400" i="1" dirty="0"/>
              <a:t>Unit tests are typically </a:t>
            </a:r>
            <a:r>
              <a:rPr lang="en-US" sz="2400" b="1" i="1" dirty="0"/>
              <a:t>automated</a:t>
            </a:r>
            <a:r>
              <a:rPr lang="en-US" sz="2400" i="1" dirty="0"/>
              <a:t> tests written and run by software developers to ensure that a section of an application (known as the "unit") meets its design and behaves as intended</a:t>
            </a:r>
          </a:p>
          <a:p>
            <a:pPr lvl="1"/>
            <a:endParaRPr lang="en-US" sz="2400" i="1" dirty="0"/>
          </a:p>
          <a:p>
            <a:pPr marL="0" indent="0">
              <a:buNone/>
            </a:pPr>
            <a:r>
              <a:rPr lang="en-US" sz="3200" dirty="0"/>
              <a:t>Azure Stream Analytics (ASA)</a:t>
            </a:r>
            <a:endParaRPr lang="en-US" sz="2400" dirty="0"/>
          </a:p>
          <a:p>
            <a:pPr lvl="1"/>
            <a:r>
              <a:rPr lang="en-US" sz="2400" dirty="0"/>
              <a:t>Unit tests in the context of ASA</a:t>
            </a:r>
          </a:p>
          <a:p>
            <a:pPr lvl="2"/>
            <a:r>
              <a:rPr lang="en-US" sz="1800" dirty="0"/>
              <a:t>Here the unit is an individual output of an </a:t>
            </a:r>
            <a:r>
              <a:rPr lang="en-US" sz="1800" dirty="0">
                <a:solidFill>
                  <a:schemeClr val="accent1"/>
                </a:solidFill>
              </a:rPr>
              <a:t>ASA job / query</a:t>
            </a:r>
          </a:p>
          <a:p>
            <a:pPr lvl="2"/>
            <a:r>
              <a:rPr lang="en-US" sz="1800" dirty="0"/>
              <a:t>Unit tests should not rely on external services, so all are executed locally on sample data (here in </a:t>
            </a:r>
            <a:r>
              <a:rPr lang="en-US" sz="1800" dirty="0" err="1"/>
              <a:t>VSCode</a:t>
            </a:r>
            <a:r>
              <a:rPr lang="en-US" sz="1800" dirty="0"/>
              <a:t>)</a:t>
            </a:r>
          </a:p>
          <a:p>
            <a:pPr lvl="1"/>
            <a:r>
              <a:rPr lang="en-US" sz="2400" dirty="0"/>
              <a:t>Tooling</a:t>
            </a:r>
          </a:p>
          <a:p>
            <a:pPr lvl="2"/>
            <a:r>
              <a:rPr lang="en-US" sz="1800" dirty="0"/>
              <a:t>Up until last month : </a:t>
            </a:r>
            <a:r>
              <a:rPr lang="en-US" sz="1800" dirty="0" err="1">
                <a:hlinkClick r:id="rId3"/>
              </a:rPr>
              <a:t>asa.unittest</a:t>
            </a:r>
            <a:r>
              <a:rPr lang="en-US" sz="1800" dirty="0"/>
              <a:t> (</a:t>
            </a:r>
            <a:r>
              <a:rPr lang="en-US" sz="1800" dirty="0" err="1"/>
              <a:t>PowerShellGallery</a:t>
            </a:r>
            <a:r>
              <a:rPr lang="en-US" sz="1800" dirty="0"/>
              <a:t>)</a:t>
            </a:r>
          </a:p>
          <a:p>
            <a:pPr lvl="2"/>
            <a:r>
              <a:rPr lang="en-US" sz="1800" dirty="0"/>
              <a:t>Since last month : </a:t>
            </a:r>
            <a:r>
              <a:rPr lang="en-US" sz="1800" dirty="0">
                <a:hlinkClick r:id="rId4"/>
              </a:rPr>
              <a:t>azure-</a:t>
            </a:r>
            <a:r>
              <a:rPr lang="en-US" sz="1800" dirty="0" err="1">
                <a:hlinkClick r:id="rId4"/>
              </a:rPr>
              <a:t>streamanalytics</a:t>
            </a:r>
            <a:r>
              <a:rPr lang="en-US" sz="1800" dirty="0">
                <a:hlinkClick r:id="rId4"/>
              </a:rPr>
              <a:t>-</a:t>
            </a:r>
            <a:r>
              <a:rPr lang="en-US" sz="1800" dirty="0" err="1">
                <a:hlinkClick r:id="rId4"/>
              </a:rPr>
              <a:t>cicd</a:t>
            </a:r>
            <a:r>
              <a:rPr lang="en-US" sz="1800" dirty="0"/>
              <a:t> (</a:t>
            </a:r>
            <a:r>
              <a:rPr lang="en-US" sz="1800" dirty="0" err="1"/>
              <a:t>npm</a:t>
            </a:r>
            <a:r>
              <a:rPr lang="en-US" sz="1800" dirty="0"/>
              <a:t>)</a:t>
            </a:r>
          </a:p>
        </p:txBody>
      </p:sp>
    </p:spTree>
    <p:extLst>
      <p:ext uri="{BB962C8B-B14F-4D97-AF65-F5344CB8AC3E}">
        <p14:creationId xmlns:p14="http://schemas.microsoft.com/office/powerpoint/2010/main" val="1569717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8068-C4E1-48F6-9CDC-0D534316E342}"/>
              </a:ext>
            </a:extLst>
          </p:cNvPr>
          <p:cNvSpPr>
            <a:spLocks noGrp="1"/>
          </p:cNvSpPr>
          <p:nvPr>
            <p:ph type="title"/>
          </p:nvPr>
        </p:nvSpPr>
        <p:spPr/>
        <p:txBody>
          <a:bodyPr/>
          <a:lstStyle/>
          <a:p>
            <a:r>
              <a:rPr lang="en-US" dirty="0"/>
              <a:t>Demo 3 – Unit Testing ASA</a:t>
            </a:r>
          </a:p>
        </p:txBody>
      </p:sp>
      <p:sp>
        <p:nvSpPr>
          <p:cNvPr id="3" name="Content Placeholder 2">
            <a:extLst>
              <a:ext uri="{FF2B5EF4-FFF2-40B4-BE49-F238E27FC236}">
                <a16:creationId xmlns:a16="http://schemas.microsoft.com/office/drawing/2014/main" id="{035DF255-5DAE-49D9-AB79-B8DD8F511EF5}"/>
              </a:ext>
            </a:extLst>
          </p:cNvPr>
          <p:cNvSpPr>
            <a:spLocks noGrp="1"/>
          </p:cNvSpPr>
          <p:nvPr>
            <p:ph sz="quarter" idx="10"/>
          </p:nvPr>
        </p:nvSpPr>
        <p:spPr>
          <a:xfrm>
            <a:off x="584200" y="1435100"/>
            <a:ext cx="9920514" cy="4567404"/>
          </a:xfrm>
        </p:spPr>
        <p:txBody>
          <a:bodyPr/>
          <a:lstStyle/>
          <a:p>
            <a:r>
              <a:rPr lang="en-US" dirty="0"/>
              <a:t>Add a test folder to the solution : </a:t>
            </a:r>
            <a:r>
              <a:rPr lang="en-US" dirty="0" err="1"/>
              <a:t>Project.Tests</a:t>
            </a:r>
            <a:endParaRPr lang="en-US" dirty="0"/>
          </a:p>
          <a:p>
            <a:r>
              <a:rPr lang="en-US" dirty="0"/>
              <a:t>Create a test </a:t>
            </a:r>
            <a:r>
              <a:rPr lang="en-US" dirty="0">
                <a:hlinkClick r:id="rId2"/>
              </a:rPr>
              <a:t>manifest</a:t>
            </a:r>
            <a:endParaRPr lang="en-US" dirty="0"/>
          </a:p>
          <a:p>
            <a:endParaRPr lang="en-US" dirty="0"/>
          </a:p>
          <a:p>
            <a:endParaRPr lang="en-US" dirty="0"/>
          </a:p>
          <a:p>
            <a:pPr marL="0" indent="0">
              <a:buNone/>
            </a:pPr>
            <a:endParaRPr lang="en-US" dirty="0"/>
          </a:p>
          <a:p>
            <a:r>
              <a:rPr lang="en-US" dirty="0"/>
              <a:t>Create a test output and complete the manifest</a:t>
            </a:r>
          </a:p>
          <a:p>
            <a:r>
              <a:rPr lang="en-US" dirty="0"/>
              <a:t>Run the test (edit the </a:t>
            </a:r>
            <a:r>
              <a:rPr lang="en-US" dirty="0" err="1">
                <a:latin typeface="Consolas" panose="020B0609020204030204" pitchFamily="49" charset="0"/>
              </a:rPr>
              <a:t>gitignore</a:t>
            </a:r>
            <a:r>
              <a:rPr lang="en-US" dirty="0"/>
              <a:t> file), check that it fails</a:t>
            </a:r>
          </a:p>
          <a:p>
            <a:endParaRPr lang="en-US" dirty="0"/>
          </a:p>
          <a:p>
            <a:endParaRPr lang="en-US" dirty="0"/>
          </a:p>
        </p:txBody>
      </p:sp>
      <p:sp>
        <p:nvSpPr>
          <p:cNvPr id="5" name="TextBox 4">
            <a:extLst>
              <a:ext uri="{FF2B5EF4-FFF2-40B4-BE49-F238E27FC236}">
                <a16:creationId xmlns:a16="http://schemas.microsoft.com/office/drawing/2014/main" id="{A522FC7E-8AE5-40F5-B0CF-2CD71C7C4A01}"/>
              </a:ext>
            </a:extLst>
          </p:cNvPr>
          <p:cNvSpPr txBox="1"/>
          <p:nvPr/>
        </p:nvSpPr>
        <p:spPr>
          <a:xfrm>
            <a:off x="941614" y="2508654"/>
            <a:ext cx="11125200" cy="1384995"/>
          </a:xfrm>
          <a:prstGeom prst="rect">
            <a:avLst/>
          </a:prstGeom>
          <a:noFill/>
        </p:spPr>
        <p:txBody>
          <a:bodyPr wrap="square">
            <a:spAutoFit/>
          </a:bodyPr>
          <a:lstStyle/>
          <a:p>
            <a:r>
              <a:rPr lang="en-US" sz="1400" b="0" dirty="0">
                <a:solidFill>
                  <a:srgbClr val="001080"/>
                </a:solidFill>
                <a:effectLst/>
                <a:latin typeface=" Fira Code"/>
              </a:rPr>
              <a:t>$</a:t>
            </a:r>
            <a:r>
              <a:rPr lang="en-US" sz="1400" b="0" dirty="0" err="1">
                <a:solidFill>
                  <a:srgbClr val="001080"/>
                </a:solidFill>
                <a:effectLst/>
                <a:latin typeface=" Fira Code"/>
              </a:rPr>
              <a:t>projectPath</a:t>
            </a:r>
            <a:r>
              <a:rPr lang="en-US" sz="1400" b="0" dirty="0">
                <a:solidFill>
                  <a:srgbClr val="000000"/>
                </a:solidFill>
                <a:effectLst/>
                <a:latin typeface=" Fira Code"/>
              </a:rPr>
              <a:t> = </a:t>
            </a:r>
            <a:r>
              <a:rPr lang="en-US" sz="1400" b="0" dirty="0">
                <a:solidFill>
                  <a:srgbClr val="A31515"/>
                </a:solidFill>
                <a:effectLst/>
                <a:latin typeface=" Fira Code"/>
              </a:rPr>
              <a:t>"C:\users\fleide\repos\</a:t>
            </a:r>
            <a:r>
              <a:rPr lang="en-US" sz="1400" b="0" dirty="0">
                <a:solidFill>
                  <a:srgbClr val="001080"/>
                </a:solidFill>
                <a:effectLst/>
                <a:latin typeface=" Fira Code"/>
              </a:rPr>
              <a:t>$repoName</a:t>
            </a:r>
            <a:r>
              <a:rPr lang="en-US" sz="1400" b="0" dirty="0">
                <a:solidFill>
                  <a:srgbClr val="A31515"/>
                </a:solidFill>
                <a:effectLst/>
                <a:latin typeface=" Fira Code"/>
              </a:rPr>
              <a:t>\ASATest1\asaproj.json"</a:t>
            </a:r>
            <a:endParaRPr lang="en-US" sz="1400" b="0" dirty="0">
              <a:solidFill>
                <a:srgbClr val="000000"/>
              </a:solidFill>
              <a:effectLst/>
              <a:latin typeface=" Fira Code"/>
            </a:endParaRPr>
          </a:p>
          <a:p>
            <a:r>
              <a:rPr lang="en-US" sz="1400" b="0" dirty="0">
                <a:solidFill>
                  <a:srgbClr val="001080"/>
                </a:solidFill>
                <a:effectLst/>
                <a:latin typeface=" Fira Code"/>
              </a:rPr>
              <a:t>$</a:t>
            </a:r>
            <a:r>
              <a:rPr lang="en-US" sz="1400" b="0" dirty="0" err="1">
                <a:solidFill>
                  <a:srgbClr val="001080"/>
                </a:solidFill>
                <a:effectLst/>
                <a:latin typeface=" Fira Code"/>
              </a:rPr>
              <a:t>testPath</a:t>
            </a:r>
            <a:r>
              <a:rPr lang="en-US" sz="1400" b="0" dirty="0">
                <a:solidFill>
                  <a:srgbClr val="000000"/>
                </a:solidFill>
                <a:effectLst/>
                <a:latin typeface=" Fira Code"/>
              </a:rPr>
              <a:t> = </a:t>
            </a:r>
            <a:r>
              <a:rPr lang="en-US" sz="1400" b="0" dirty="0">
                <a:solidFill>
                  <a:srgbClr val="A31515"/>
                </a:solidFill>
                <a:effectLst/>
                <a:latin typeface=" Fira Code"/>
              </a:rPr>
              <a:t>"C:\users\fleide\repos\</a:t>
            </a:r>
            <a:r>
              <a:rPr lang="en-US" sz="1400" b="0" dirty="0">
                <a:solidFill>
                  <a:srgbClr val="001080"/>
                </a:solidFill>
                <a:effectLst/>
                <a:latin typeface=" Fira Code"/>
              </a:rPr>
              <a:t>$repoName</a:t>
            </a:r>
            <a:r>
              <a:rPr lang="en-US" sz="1400" b="0" dirty="0">
                <a:solidFill>
                  <a:srgbClr val="A31515"/>
                </a:solidFill>
                <a:effectLst/>
                <a:latin typeface=" Fira Code"/>
              </a:rPr>
              <a:t>\ASATest1.Tests\testConfig.json"</a:t>
            </a:r>
            <a:endParaRPr lang="en-US" sz="1400" b="0" dirty="0">
              <a:solidFill>
                <a:srgbClr val="000000"/>
              </a:solidFill>
              <a:effectLst/>
              <a:latin typeface=" Fira Code"/>
            </a:endParaRPr>
          </a:p>
          <a:p>
            <a:br>
              <a:rPr lang="en-US" sz="1400" b="0" dirty="0">
                <a:solidFill>
                  <a:srgbClr val="000000"/>
                </a:solidFill>
                <a:effectLst/>
                <a:latin typeface=" Fira Code"/>
              </a:rPr>
            </a:br>
            <a:r>
              <a:rPr lang="en-US" sz="1400" b="0" dirty="0">
                <a:solidFill>
                  <a:srgbClr val="000000"/>
                </a:solidFill>
                <a:effectLst/>
                <a:latin typeface=" Fira Code"/>
              </a:rPr>
              <a:t>azure-</a:t>
            </a:r>
            <a:r>
              <a:rPr lang="en-US" sz="1400" b="0" dirty="0" err="1">
                <a:solidFill>
                  <a:srgbClr val="000000"/>
                </a:solidFill>
                <a:effectLst/>
                <a:latin typeface=" Fira Code"/>
              </a:rPr>
              <a:t>streamanalytics</a:t>
            </a:r>
            <a:r>
              <a:rPr lang="en-US" sz="1400" b="0" dirty="0">
                <a:solidFill>
                  <a:srgbClr val="000000"/>
                </a:solidFill>
                <a:effectLst/>
                <a:latin typeface=" Fira Code"/>
              </a:rPr>
              <a:t>-</a:t>
            </a:r>
            <a:r>
              <a:rPr lang="en-US" sz="1400" b="0" dirty="0" err="1">
                <a:solidFill>
                  <a:srgbClr val="000000"/>
                </a:solidFill>
                <a:effectLst/>
                <a:latin typeface=" Fira Code"/>
              </a:rPr>
              <a:t>cicd</a:t>
            </a:r>
            <a:r>
              <a:rPr lang="en-US" sz="1400" b="0" dirty="0">
                <a:solidFill>
                  <a:srgbClr val="000000"/>
                </a:solidFill>
                <a:effectLst/>
                <a:latin typeface=" Fira Code"/>
              </a:rPr>
              <a:t> </a:t>
            </a:r>
            <a:r>
              <a:rPr lang="en-US" sz="1400" b="0" dirty="0" err="1">
                <a:solidFill>
                  <a:srgbClr val="000000"/>
                </a:solidFill>
                <a:effectLst/>
                <a:latin typeface=" Fira Code"/>
              </a:rPr>
              <a:t>addtestcase</a:t>
            </a:r>
            <a:r>
              <a:rPr lang="en-US" sz="1400" b="0" dirty="0">
                <a:solidFill>
                  <a:srgbClr val="000000"/>
                </a:solidFill>
                <a:effectLst/>
                <a:latin typeface=" Fira Code"/>
              </a:rPr>
              <a:t> `</a:t>
            </a:r>
          </a:p>
          <a:p>
            <a:r>
              <a:rPr lang="en-US" sz="1400" b="0" dirty="0">
                <a:solidFill>
                  <a:srgbClr val="000000"/>
                </a:solidFill>
                <a:effectLst/>
                <a:latin typeface=" Fira Code"/>
              </a:rPr>
              <a:t>    -project </a:t>
            </a:r>
            <a:r>
              <a:rPr lang="en-US" sz="1400" b="0" dirty="0">
                <a:solidFill>
                  <a:srgbClr val="001080"/>
                </a:solidFill>
                <a:effectLst/>
                <a:latin typeface=" Fira Code"/>
              </a:rPr>
              <a:t>$</a:t>
            </a:r>
            <a:r>
              <a:rPr lang="en-US" sz="1400" b="0" dirty="0" err="1">
                <a:solidFill>
                  <a:srgbClr val="001080"/>
                </a:solidFill>
                <a:effectLst/>
                <a:latin typeface=" Fira Code"/>
              </a:rPr>
              <a:t>projectPath</a:t>
            </a:r>
            <a:r>
              <a:rPr lang="en-US" sz="1400" b="0" dirty="0">
                <a:solidFill>
                  <a:srgbClr val="000000"/>
                </a:solidFill>
                <a:effectLst/>
                <a:latin typeface=" Fira Code"/>
              </a:rPr>
              <a:t> `</a:t>
            </a:r>
          </a:p>
          <a:p>
            <a:r>
              <a:rPr lang="en-US" sz="1400" b="0" dirty="0">
                <a:solidFill>
                  <a:srgbClr val="000000"/>
                </a:solidFill>
                <a:effectLst/>
                <a:latin typeface=" Fira Code"/>
              </a:rPr>
              <a:t>    -</a:t>
            </a:r>
            <a:r>
              <a:rPr lang="en-US" sz="1400" b="0" dirty="0" err="1">
                <a:solidFill>
                  <a:srgbClr val="000000"/>
                </a:solidFill>
                <a:effectLst/>
                <a:latin typeface=" Fira Code"/>
              </a:rPr>
              <a:t>testConfigPath</a:t>
            </a:r>
            <a:r>
              <a:rPr lang="en-US" sz="1400" b="0" dirty="0">
                <a:solidFill>
                  <a:srgbClr val="000000"/>
                </a:solidFill>
                <a:effectLst/>
                <a:latin typeface=" Fira Code"/>
              </a:rPr>
              <a:t> </a:t>
            </a:r>
            <a:r>
              <a:rPr lang="en-US" sz="1400" b="0" dirty="0">
                <a:solidFill>
                  <a:srgbClr val="001080"/>
                </a:solidFill>
                <a:effectLst/>
                <a:latin typeface=" Fira Code"/>
              </a:rPr>
              <a:t>$</a:t>
            </a:r>
            <a:r>
              <a:rPr lang="en-US" sz="1400" b="0" dirty="0" err="1">
                <a:solidFill>
                  <a:srgbClr val="001080"/>
                </a:solidFill>
                <a:effectLst/>
                <a:latin typeface=" Fira Code"/>
              </a:rPr>
              <a:t>testPath</a:t>
            </a:r>
            <a:endParaRPr lang="en-US" sz="1400" b="0" dirty="0">
              <a:solidFill>
                <a:srgbClr val="000000"/>
              </a:solidFill>
              <a:effectLst/>
              <a:latin typeface=" Fira Code"/>
            </a:endParaRPr>
          </a:p>
        </p:txBody>
      </p:sp>
      <p:sp>
        <p:nvSpPr>
          <p:cNvPr id="7" name="TextBox 6">
            <a:extLst>
              <a:ext uri="{FF2B5EF4-FFF2-40B4-BE49-F238E27FC236}">
                <a16:creationId xmlns:a16="http://schemas.microsoft.com/office/drawing/2014/main" id="{8858726F-D454-4402-83CD-766AD4F764E0}"/>
              </a:ext>
            </a:extLst>
          </p:cNvPr>
          <p:cNvSpPr txBox="1"/>
          <p:nvPr/>
        </p:nvSpPr>
        <p:spPr>
          <a:xfrm>
            <a:off x="941614" y="5121521"/>
            <a:ext cx="11179629" cy="1600438"/>
          </a:xfrm>
          <a:prstGeom prst="rect">
            <a:avLst/>
          </a:prstGeom>
          <a:noFill/>
        </p:spPr>
        <p:txBody>
          <a:bodyPr wrap="square">
            <a:spAutoFit/>
          </a:bodyPr>
          <a:lstStyle/>
          <a:p>
            <a:r>
              <a:rPr lang="en-US" sz="1400" b="0" dirty="0">
                <a:solidFill>
                  <a:srgbClr val="001080"/>
                </a:solidFill>
                <a:effectLst/>
                <a:latin typeface=" Fira Code"/>
              </a:rPr>
              <a:t>$</a:t>
            </a:r>
            <a:r>
              <a:rPr lang="en-US" sz="1400" b="0" dirty="0" err="1">
                <a:solidFill>
                  <a:srgbClr val="001080"/>
                </a:solidFill>
                <a:effectLst/>
                <a:latin typeface=" Fira Code"/>
              </a:rPr>
              <a:t>testOutputPath</a:t>
            </a:r>
            <a:r>
              <a:rPr lang="en-US" sz="1400" b="0" dirty="0">
                <a:solidFill>
                  <a:srgbClr val="000000"/>
                </a:solidFill>
                <a:effectLst/>
                <a:latin typeface=" Fira Code"/>
              </a:rPr>
              <a:t> = </a:t>
            </a:r>
            <a:r>
              <a:rPr lang="en-US" sz="1400" b="0" dirty="0">
                <a:solidFill>
                  <a:srgbClr val="A31515"/>
                </a:solidFill>
                <a:effectLst/>
                <a:latin typeface=" Fira Code"/>
              </a:rPr>
              <a:t>"C:\users\fleide\</a:t>
            </a:r>
            <a:r>
              <a:rPr lang="en-US" sz="1400" b="0" dirty="0">
                <a:solidFill>
                  <a:srgbClr val="001080"/>
                </a:solidFill>
                <a:effectLst/>
                <a:latin typeface=" Fira Code"/>
              </a:rPr>
              <a:t>$repoName</a:t>
            </a:r>
            <a:r>
              <a:rPr lang="en-US" sz="1400" b="0" dirty="0">
                <a:solidFill>
                  <a:srgbClr val="A31515"/>
                </a:solidFill>
                <a:effectLst/>
                <a:latin typeface=" Fira Code"/>
              </a:rPr>
              <a:t>\ASATest1.Tests\testRuns\"</a:t>
            </a:r>
            <a:r>
              <a:rPr lang="en-US" sz="1400" b="0" dirty="0">
                <a:solidFill>
                  <a:srgbClr val="000000"/>
                </a:solidFill>
                <a:effectLst/>
                <a:latin typeface=" Fira Code"/>
              </a:rPr>
              <a:t> + (</a:t>
            </a:r>
            <a:r>
              <a:rPr lang="en-US" sz="1400" b="0" dirty="0">
                <a:solidFill>
                  <a:srgbClr val="795E26"/>
                </a:solidFill>
                <a:effectLst/>
                <a:latin typeface=" Fira Code"/>
              </a:rPr>
              <a:t>Get-Date</a:t>
            </a:r>
            <a:r>
              <a:rPr lang="en-US" sz="1400" b="0" dirty="0">
                <a:solidFill>
                  <a:srgbClr val="000000"/>
                </a:solidFill>
                <a:effectLst/>
                <a:latin typeface=" Fira Code"/>
              </a:rPr>
              <a:t> -Format </a:t>
            </a:r>
            <a:r>
              <a:rPr lang="en-US" sz="1400" b="0" dirty="0">
                <a:solidFill>
                  <a:srgbClr val="A31515"/>
                </a:solidFill>
                <a:effectLst/>
                <a:latin typeface=" Fira Code"/>
              </a:rPr>
              <a:t>"</a:t>
            </a:r>
            <a:r>
              <a:rPr lang="en-US" sz="1400" b="0" dirty="0" err="1">
                <a:solidFill>
                  <a:srgbClr val="A31515"/>
                </a:solidFill>
                <a:effectLst/>
                <a:latin typeface=" Fira Code"/>
              </a:rPr>
              <a:t>yyyyMMddHHmmss</a:t>
            </a:r>
            <a:r>
              <a:rPr lang="en-US" sz="1400" b="0" dirty="0">
                <a:solidFill>
                  <a:srgbClr val="A31515"/>
                </a:solidFill>
                <a:effectLst/>
                <a:latin typeface=" Fira Code"/>
              </a:rPr>
              <a:t>"</a:t>
            </a:r>
            <a:r>
              <a:rPr lang="en-US" sz="1400" b="0" dirty="0">
                <a:solidFill>
                  <a:srgbClr val="000000"/>
                </a:solidFill>
                <a:effectLst/>
                <a:latin typeface=" Fira Code"/>
              </a:rPr>
              <a:t>)</a:t>
            </a:r>
          </a:p>
          <a:p>
            <a:br>
              <a:rPr lang="en-US" sz="1400" b="0" dirty="0">
                <a:solidFill>
                  <a:srgbClr val="000000"/>
                </a:solidFill>
                <a:effectLst/>
                <a:latin typeface=" Fira Code"/>
              </a:rPr>
            </a:br>
            <a:r>
              <a:rPr lang="en-US" sz="1400" b="0" dirty="0">
                <a:solidFill>
                  <a:srgbClr val="000000"/>
                </a:solidFill>
                <a:effectLst/>
                <a:latin typeface=" Fira Code"/>
              </a:rPr>
              <a:t>azure-</a:t>
            </a:r>
            <a:r>
              <a:rPr lang="en-US" sz="1400" b="0" dirty="0" err="1">
                <a:solidFill>
                  <a:srgbClr val="000000"/>
                </a:solidFill>
                <a:effectLst/>
                <a:latin typeface=" Fira Code"/>
              </a:rPr>
              <a:t>streamanalytics</a:t>
            </a:r>
            <a:r>
              <a:rPr lang="en-US" sz="1400" b="0" dirty="0">
                <a:solidFill>
                  <a:srgbClr val="000000"/>
                </a:solidFill>
                <a:effectLst/>
                <a:latin typeface=" Fira Code"/>
              </a:rPr>
              <a:t>-</a:t>
            </a:r>
            <a:r>
              <a:rPr lang="en-US" sz="1400" b="0" dirty="0" err="1">
                <a:solidFill>
                  <a:srgbClr val="000000"/>
                </a:solidFill>
                <a:effectLst/>
                <a:latin typeface=" Fira Code"/>
              </a:rPr>
              <a:t>cicd</a:t>
            </a:r>
            <a:r>
              <a:rPr lang="en-US" sz="1400" b="0" dirty="0">
                <a:solidFill>
                  <a:srgbClr val="000000"/>
                </a:solidFill>
                <a:effectLst/>
                <a:latin typeface=" Fira Code"/>
              </a:rPr>
              <a:t> test `</a:t>
            </a:r>
          </a:p>
          <a:p>
            <a:r>
              <a:rPr lang="en-US" sz="1400" b="0" dirty="0">
                <a:solidFill>
                  <a:srgbClr val="000000"/>
                </a:solidFill>
                <a:effectLst/>
                <a:latin typeface=" Fira Code"/>
              </a:rPr>
              <a:t>    -project </a:t>
            </a:r>
            <a:r>
              <a:rPr lang="en-US" sz="1400" b="0" dirty="0">
                <a:solidFill>
                  <a:srgbClr val="001080"/>
                </a:solidFill>
                <a:effectLst/>
                <a:latin typeface=" Fira Code"/>
              </a:rPr>
              <a:t>$</a:t>
            </a:r>
            <a:r>
              <a:rPr lang="en-US" sz="1400" b="0" dirty="0" err="1">
                <a:solidFill>
                  <a:srgbClr val="001080"/>
                </a:solidFill>
                <a:effectLst/>
                <a:latin typeface=" Fira Code"/>
              </a:rPr>
              <a:t>projectPath</a:t>
            </a:r>
            <a:r>
              <a:rPr lang="en-US" sz="1400" b="0" dirty="0">
                <a:solidFill>
                  <a:srgbClr val="000000"/>
                </a:solidFill>
                <a:effectLst/>
                <a:latin typeface=" Fira Code"/>
              </a:rPr>
              <a:t> `</a:t>
            </a:r>
          </a:p>
          <a:p>
            <a:r>
              <a:rPr lang="en-US" sz="1400" b="0" dirty="0">
                <a:solidFill>
                  <a:srgbClr val="000000"/>
                </a:solidFill>
                <a:effectLst/>
                <a:latin typeface=" Fira Code"/>
              </a:rPr>
              <a:t>    -</a:t>
            </a:r>
            <a:r>
              <a:rPr lang="en-US" sz="1400" b="0" dirty="0" err="1">
                <a:solidFill>
                  <a:srgbClr val="000000"/>
                </a:solidFill>
                <a:effectLst/>
                <a:latin typeface=" Fira Code"/>
              </a:rPr>
              <a:t>testConfigPath</a:t>
            </a:r>
            <a:r>
              <a:rPr lang="en-US" sz="1400" b="0" dirty="0">
                <a:solidFill>
                  <a:srgbClr val="000000"/>
                </a:solidFill>
                <a:effectLst/>
                <a:latin typeface=" Fira Code"/>
              </a:rPr>
              <a:t> </a:t>
            </a:r>
            <a:r>
              <a:rPr lang="en-US" sz="1400" b="0" dirty="0">
                <a:solidFill>
                  <a:srgbClr val="001080"/>
                </a:solidFill>
                <a:effectLst/>
                <a:latin typeface=" Fira Code"/>
              </a:rPr>
              <a:t>$</a:t>
            </a:r>
            <a:r>
              <a:rPr lang="en-US" sz="1400" b="0" dirty="0" err="1">
                <a:solidFill>
                  <a:srgbClr val="001080"/>
                </a:solidFill>
                <a:effectLst/>
                <a:latin typeface=" Fira Code"/>
              </a:rPr>
              <a:t>testPath</a:t>
            </a:r>
            <a:r>
              <a:rPr lang="en-US" sz="1400" b="0" dirty="0">
                <a:solidFill>
                  <a:srgbClr val="001080"/>
                </a:solidFill>
                <a:effectLst/>
                <a:latin typeface=" Fira Code"/>
              </a:rPr>
              <a:t> </a:t>
            </a:r>
            <a:r>
              <a:rPr lang="en-US" sz="1400" b="0" dirty="0">
                <a:solidFill>
                  <a:srgbClr val="000000"/>
                </a:solidFill>
                <a:effectLst/>
                <a:latin typeface=" Fira Code"/>
              </a:rPr>
              <a:t>`</a:t>
            </a:r>
          </a:p>
          <a:p>
            <a:r>
              <a:rPr lang="en-US" sz="1400" b="0" dirty="0">
                <a:solidFill>
                  <a:srgbClr val="000000"/>
                </a:solidFill>
                <a:effectLst/>
                <a:latin typeface=" Fira Code"/>
              </a:rPr>
              <a:t>    -</a:t>
            </a:r>
            <a:r>
              <a:rPr lang="en-US" sz="1400" b="0" dirty="0" err="1">
                <a:solidFill>
                  <a:srgbClr val="000000"/>
                </a:solidFill>
                <a:effectLst/>
                <a:latin typeface=" Fira Code"/>
              </a:rPr>
              <a:t>outputPath</a:t>
            </a:r>
            <a:r>
              <a:rPr lang="en-US" sz="1400" b="0" dirty="0">
                <a:solidFill>
                  <a:srgbClr val="000000"/>
                </a:solidFill>
                <a:effectLst/>
                <a:latin typeface=" Fira Code"/>
              </a:rPr>
              <a:t> </a:t>
            </a:r>
            <a:r>
              <a:rPr lang="en-US" sz="1400" b="0" dirty="0">
                <a:solidFill>
                  <a:srgbClr val="001080"/>
                </a:solidFill>
                <a:effectLst/>
                <a:latin typeface=" Fira Code"/>
              </a:rPr>
              <a:t>$</a:t>
            </a:r>
            <a:r>
              <a:rPr lang="en-US" sz="1400" b="0" dirty="0" err="1">
                <a:solidFill>
                  <a:srgbClr val="001080"/>
                </a:solidFill>
                <a:effectLst/>
                <a:latin typeface=" Fira Code"/>
              </a:rPr>
              <a:t>testOutputPath</a:t>
            </a:r>
            <a:endParaRPr lang="en-US" sz="1400" b="0" dirty="0">
              <a:solidFill>
                <a:srgbClr val="000000"/>
              </a:solidFill>
              <a:effectLst/>
              <a:latin typeface=" Fira Code"/>
            </a:endParaRPr>
          </a:p>
        </p:txBody>
      </p:sp>
    </p:spTree>
    <p:extLst>
      <p:ext uri="{BB962C8B-B14F-4D97-AF65-F5344CB8AC3E}">
        <p14:creationId xmlns:p14="http://schemas.microsoft.com/office/powerpoint/2010/main" val="11881969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685-2941-4718-8B13-2161F67B0368}"/>
              </a:ext>
            </a:extLst>
          </p:cNvPr>
          <p:cNvSpPr>
            <a:spLocks noGrp="1"/>
          </p:cNvSpPr>
          <p:nvPr>
            <p:ph type="title"/>
          </p:nvPr>
        </p:nvSpPr>
        <p:spPr/>
        <p:txBody>
          <a:bodyPr/>
          <a:lstStyle/>
          <a:p>
            <a:r>
              <a:rPr lang="en-US" dirty="0"/>
              <a:t>All done!</a:t>
            </a:r>
          </a:p>
        </p:txBody>
      </p:sp>
      <p:sp>
        <p:nvSpPr>
          <p:cNvPr id="3" name="Content Placeholder 2">
            <a:extLst>
              <a:ext uri="{FF2B5EF4-FFF2-40B4-BE49-F238E27FC236}">
                <a16:creationId xmlns:a16="http://schemas.microsoft.com/office/drawing/2014/main" id="{979B0FC5-BFCE-4EF0-AF6A-B420F47E5876}"/>
              </a:ext>
            </a:extLst>
          </p:cNvPr>
          <p:cNvSpPr>
            <a:spLocks noGrp="1"/>
          </p:cNvSpPr>
          <p:nvPr>
            <p:ph sz="quarter" idx="10"/>
          </p:nvPr>
        </p:nvSpPr>
        <p:spPr>
          <a:xfrm>
            <a:off x="584200" y="1435100"/>
            <a:ext cx="11018838" cy="5170646"/>
          </a:xfrm>
        </p:spPr>
        <p:txBody>
          <a:bodyPr/>
          <a:lstStyle/>
          <a:p>
            <a:pPr marL="0" indent="0">
              <a:buNone/>
            </a:pPr>
            <a:r>
              <a:rPr lang="en-US" dirty="0"/>
              <a:t>Conclusions</a:t>
            </a:r>
          </a:p>
          <a:p>
            <a:pPr lvl="1"/>
            <a:r>
              <a:rPr lang="en-US" dirty="0"/>
              <a:t>Demo is done, the code is available on GitHub</a:t>
            </a:r>
          </a:p>
          <a:p>
            <a:pPr lvl="1"/>
            <a:r>
              <a:rPr lang="en-US" dirty="0"/>
              <a:t>Most operations are scripted, easy to reproduce at another time</a:t>
            </a:r>
          </a:p>
          <a:p>
            <a:pPr lvl="1"/>
            <a:r>
              <a:rPr lang="en-US" dirty="0"/>
              <a:t>I felt the pain of the customer doing it, leading to shared empathy</a:t>
            </a:r>
          </a:p>
          <a:p>
            <a:endParaRPr lang="en-US" dirty="0"/>
          </a:p>
          <a:p>
            <a:pPr marL="0" indent="0">
              <a:buNone/>
            </a:pPr>
            <a:r>
              <a:rPr lang="en-US" dirty="0"/>
              <a:t>Takeaways</a:t>
            </a:r>
          </a:p>
          <a:p>
            <a:pPr lvl="1"/>
            <a:r>
              <a:rPr lang="en-US" dirty="0"/>
              <a:t>Try not to use the Azure portal ever for anything that could be re-used later</a:t>
            </a:r>
          </a:p>
          <a:p>
            <a:pPr lvl="2"/>
            <a:r>
              <a:rPr lang="en-US" dirty="0"/>
              <a:t>Learn PowerShell : </a:t>
            </a:r>
            <a:r>
              <a:rPr lang="en-US" dirty="0">
                <a:hlinkClick r:id="rId2" action="ppaction://hlinkfile"/>
              </a:rPr>
              <a:t>Learn Windows PowerShell in a Month of Lunches, Third Edition</a:t>
            </a:r>
            <a:r>
              <a:rPr lang="en-US" dirty="0"/>
              <a:t> </a:t>
            </a:r>
          </a:p>
          <a:p>
            <a:pPr lvl="1"/>
            <a:r>
              <a:rPr lang="en-US" dirty="0"/>
              <a:t>Read the Unicorn project (or Phoenix project)</a:t>
            </a:r>
          </a:p>
          <a:p>
            <a:pPr lvl="1"/>
            <a:endParaRPr lang="en-US" dirty="0"/>
          </a:p>
          <a:p>
            <a:pPr marL="0" indent="0">
              <a:buNone/>
            </a:pPr>
            <a:r>
              <a:rPr lang="en-US" dirty="0"/>
              <a:t>Next steps</a:t>
            </a:r>
          </a:p>
          <a:p>
            <a:pPr lvl="1"/>
            <a:r>
              <a:rPr lang="en-US" dirty="0"/>
              <a:t>If you indulge me, follow-up session(s) on deploying in Azure, and building the CI pipeline in Azure DevOps</a:t>
            </a:r>
          </a:p>
        </p:txBody>
      </p:sp>
    </p:spTree>
    <p:extLst>
      <p:ext uri="{BB962C8B-B14F-4D97-AF65-F5344CB8AC3E}">
        <p14:creationId xmlns:p14="http://schemas.microsoft.com/office/powerpoint/2010/main" val="4159997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F804F-936F-4F47-A1F6-E9F5E10CEA8D}"/>
              </a:ext>
            </a:extLst>
          </p:cNvPr>
          <p:cNvSpPr>
            <a:spLocks noGrp="1"/>
          </p:cNvSpPr>
          <p:nvPr>
            <p:ph type="title"/>
          </p:nvPr>
        </p:nvSpPr>
        <p:spPr/>
        <p:txBody>
          <a:bodyPr/>
          <a:lstStyle/>
          <a:p>
            <a:r>
              <a:rPr lang="en-US" dirty="0"/>
              <a:t>Scripting is good</a:t>
            </a:r>
          </a:p>
        </p:txBody>
      </p:sp>
      <p:sp>
        <p:nvSpPr>
          <p:cNvPr id="5" name="Text Placeholder 4">
            <a:extLst>
              <a:ext uri="{FF2B5EF4-FFF2-40B4-BE49-F238E27FC236}">
                <a16:creationId xmlns:a16="http://schemas.microsoft.com/office/drawing/2014/main" id="{73A28941-A74E-424F-BBBE-A945556FEBD6}"/>
              </a:ext>
            </a:extLst>
          </p:cNvPr>
          <p:cNvSpPr>
            <a:spLocks noGrp="1"/>
          </p:cNvSpPr>
          <p:nvPr>
            <p:ph type="body" sz="quarter" idx="12"/>
          </p:nvPr>
        </p:nvSpPr>
        <p:spPr>
          <a:xfrm>
            <a:off x="584200" y="3962400"/>
            <a:ext cx="9144000" cy="677108"/>
          </a:xfrm>
        </p:spPr>
        <p:txBody>
          <a:bodyPr/>
          <a:lstStyle/>
          <a:p>
            <a:r>
              <a:rPr lang="en-US" dirty="0"/>
              <a:t>PowerShell is awesome</a:t>
            </a:r>
          </a:p>
          <a:p>
            <a:r>
              <a:rPr lang="en-US" dirty="0"/>
              <a:t>No, really, I mean it</a:t>
            </a:r>
          </a:p>
        </p:txBody>
      </p:sp>
    </p:spTree>
    <p:extLst>
      <p:ext uri="{BB962C8B-B14F-4D97-AF65-F5344CB8AC3E}">
        <p14:creationId xmlns:p14="http://schemas.microsoft.com/office/powerpoint/2010/main" val="261716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B0AFB-82B8-4A38-BC46-C9252401E00D}"/>
              </a:ext>
            </a:extLst>
          </p:cNvPr>
          <p:cNvSpPr>
            <a:spLocks noGrp="1"/>
          </p:cNvSpPr>
          <p:nvPr>
            <p:ph type="title"/>
          </p:nvPr>
        </p:nvSpPr>
        <p:spPr>
          <a:xfrm>
            <a:off x="584200" y="2305840"/>
            <a:ext cx="3468956" cy="553998"/>
          </a:xfrm>
        </p:spPr>
        <p:txBody>
          <a:bodyPr/>
          <a:lstStyle/>
          <a:p>
            <a:r>
              <a:rPr lang="en-US" dirty="0"/>
              <a:t>Agenda</a:t>
            </a:r>
          </a:p>
        </p:txBody>
      </p:sp>
      <p:sp>
        <p:nvSpPr>
          <p:cNvPr id="5" name="Text Placeholder 4">
            <a:extLst>
              <a:ext uri="{FF2B5EF4-FFF2-40B4-BE49-F238E27FC236}">
                <a16:creationId xmlns:a16="http://schemas.microsoft.com/office/drawing/2014/main" id="{40AE5A18-0AFA-433A-BA2F-1E1B9DF7BDB7}"/>
              </a:ext>
            </a:extLst>
          </p:cNvPr>
          <p:cNvSpPr>
            <a:spLocks noGrp="1"/>
          </p:cNvSpPr>
          <p:nvPr>
            <p:ph type="body" sz="quarter" idx="10"/>
          </p:nvPr>
        </p:nvSpPr>
        <p:spPr>
          <a:xfrm>
            <a:off x="4646104" y="2447038"/>
            <a:ext cx="6961188" cy="1563505"/>
          </a:xfrm>
        </p:spPr>
        <p:txBody>
          <a:bodyPr/>
          <a:lstStyle/>
          <a:p>
            <a:r>
              <a:rPr lang="en-US" dirty="0"/>
              <a:t>Why scripting</a:t>
            </a:r>
          </a:p>
          <a:p>
            <a:r>
              <a:rPr lang="en-US" dirty="0"/>
              <a:t>The usual suspects</a:t>
            </a:r>
          </a:p>
          <a:p>
            <a:r>
              <a:rPr lang="en-US" dirty="0"/>
              <a:t>Demo</a:t>
            </a:r>
          </a:p>
        </p:txBody>
      </p:sp>
    </p:spTree>
    <p:extLst>
      <p:ext uri="{BB962C8B-B14F-4D97-AF65-F5344CB8AC3E}">
        <p14:creationId xmlns:p14="http://schemas.microsoft.com/office/powerpoint/2010/main" val="6626114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9">
            <a:extLst>
              <a:ext uri="{FF2B5EF4-FFF2-40B4-BE49-F238E27FC236}">
                <a16:creationId xmlns:a16="http://schemas.microsoft.com/office/drawing/2014/main" id="{224E7D85-676A-40DD-971B-EBB625694593}"/>
              </a:ext>
            </a:extLst>
          </p:cNvPr>
          <p:cNvSpPr txBox="1">
            <a:spLocks/>
          </p:cNvSpPr>
          <p:nvPr/>
        </p:nvSpPr>
        <p:spPr>
          <a:xfrm>
            <a:off x="465138" y="1960860"/>
            <a:ext cx="9572625" cy="452431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t>1 – It’s a key component of DevOps</a:t>
            </a:r>
          </a:p>
          <a:p>
            <a:pPr lvl="1"/>
            <a:r>
              <a:rPr lang="en-US" sz="1600" b="1" dirty="0">
                <a:solidFill>
                  <a:schemeClr val="accent1"/>
                </a:solidFill>
              </a:rPr>
              <a:t>Test Automation</a:t>
            </a:r>
          </a:p>
          <a:p>
            <a:pPr lvl="1"/>
            <a:r>
              <a:rPr lang="en-US" sz="1600" dirty="0">
                <a:solidFill>
                  <a:schemeClr val="accent1"/>
                </a:solidFill>
              </a:rPr>
              <a:t>Deployment Automation</a:t>
            </a:r>
          </a:p>
          <a:p>
            <a:pPr lvl="1"/>
            <a:r>
              <a:rPr lang="en-US" sz="1600" dirty="0"/>
              <a:t>Trunk-based development</a:t>
            </a:r>
          </a:p>
          <a:p>
            <a:pPr lvl="1"/>
            <a:r>
              <a:rPr lang="en-US" sz="1600" dirty="0"/>
              <a:t>Shift Left on Security</a:t>
            </a:r>
          </a:p>
          <a:p>
            <a:pPr lvl="1"/>
            <a:r>
              <a:rPr lang="en-US" sz="1600" dirty="0"/>
              <a:t>Loosely Coupled Architecture</a:t>
            </a:r>
          </a:p>
          <a:p>
            <a:pPr lvl="1"/>
            <a:r>
              <a:rPr lang="en-US" sz="1600" dirty="0"/>
              <a:t>Empowered Teams</a:t>
            </a:r>
          </a:p>
          <a:p>
            <a:pPr lvl="1"/>
            <a:r>
              <a:rPr lang="en-US" sz="1600" dirty="0">
                <a:solidFill>
                  <a:schemeClr val="accent1"/>
                </a:solidFill>
              </a:rPr>
              <a:t>Continuous Integration</a:t>
            </a:r>
          </a:p>
          <a:p>
            <a:pPr lvl="1"/>
            <a:r>
              <a:rPr lang="en-US" sz="1600" b="1" dirty="0">
                <a:solidFill>
                  <a:schemeClr val="accent1"/>
                </a:solidFill>
              </a:rPr>
              <a:t>Version Control (Infra as Code)</a:t>
            </a:r>
          </a:p>
          <a:p>
            <a:pPr lvl="1"/>
            <a:r>
              <a:rPr lang="en-US" sz="1600" dirty="0">
                <a:solidFill>
                  <a:schemeClr val="accent1"/>
                </a:solidFill>
              </a:rPr>
              <a:t>Test Data Management</a:t>
            </a:r>
          </a:p>
          <a:p>
            <a:pPr lvl="1"/>
            <a:r>
              <a:rPr lang="en-US" sz="1600" dirty="0"/>
              <a:t>Monitoring</a:t>
            </a:r>
          </a:p>
          <a:p>
            <a:pPr lvl="1"/>
            <a:r>
              <a:rPr lang="en-US" sz="1600" dirty="0"/>
              <a:t>Proactive Notifications</a:t>
            </a:r>
          </a:p>
          <a:p>
            <a:pPr marL="0" indent="0">
              <a:buNone/>
            </a:pPr>
            <a:endParaRPr lang="en-US" sz="1800" dirty="0"/>
          </a:p>
          <a:p>
            <a:pPr marL="0" indent="0">
              <a:buNone/>
            </a:pPr>
            <a:endParaRPr lang="en-US" sz="1800" dirty="0"/>
          </a:p>
          <a:p>
            <a:pPr marL="0" indent="0">
              <a:buNone/>
            </a:pPr>
            <a:r>
              <a:rPr lang="en-US" sz="1800" b="1" dirty="0"/>
              <a:t>2 - I</a:t>
            </a:r>
            <a:r>
              <a:rPr lang="en-US" sz="1800" b="1" dirty="0">
                <a:gradFill>
                  <a:gsLst>
                    <a:gs pos="2917">
                      <a:schemeClr val="tx1"/>
                    </a:gs>
                    <a:gs pos="30000">
                      <a:schemeClr val="tx1"/>
                    </a:gs>
                  </a:gsLst>
                  <a:lin ang="5400000" scaled="0"/>
                </a:gradFill>
              </a:rPr>
              <a:t>t’s a key contributor to scaling ourselves up via code/IP re-use</a:t>
            </a:r>
          </a:p>
        </p:txBody>
      </p:sp>
      <p:sp>
        <p:nvSpPr>
          <p:cNvPr id="4" name="Title 3">
            <a:extLst>
              <a:ext uri="{FF2B5EF4-FFF2-40B4-BE49-F238E27FC236}">
                <a16:creationId xmlns:a16="http://schemas.microsoft.com/office/drawing/2014/main" id="{CB936BB3-4585-45C3-9FB5-6F45A2C8A627}"/>
              </a:ext>
            </a:extLst>
          </p:cNvPr>
          <p:cNvSpPr>
            <a:spLocks noGrp="1"/>
          </p:cNvSpPr>
          <p:nvPr>
            <p:ph type="title"/>
          </p:nvPr>
        </p:nvSpPr>
        <p:spPr/>
        <p:txBody>
          <a:bodyPr/>
          <a:lstStyle/>
          <a:p>
            <a:r>
              <a:rPr lang="en-US" dirty="0"/>
              <a:t>Why scripting : 2 reasons</a:t>
            </a:r>
          </a:p>
        </p:txBody>
      </p:sp>
      <p:pic>
        <p:nvPicPr>
          <p:cNvPr id="8" name="Picture 7">
            <a:extLst>
              <a:ext uri="{FF2B5EF4-FFF2-40B4-BE49-F238E27FC236}">
                <a16:creationId xmlns:a16="http://schemas.microsoft.com/office/drawing/2014/main" id="{8F8B0FB4-6400-4BF1-852C-0BBAA68E8863}"/>
              </a:ext>
            </a:extLst>
          </p:cNvPr>
          <p:cNvPicPr>
            <a:picLocks noChangeAspect="1"/>
          </p:cNvPicPr>
          <p:nvPr/>
        </p:nvPicPr>
        <p:blipFill>
          <a:blip r:embed="rId3"/>
          <a:stretch>
            <a:fillRect/>
          </a:stretch>
        </p:blipFill>
        <p:spPr>
          <a:xfrm>
            <a:off x="4244217" y="1937048"/>
            <a:ext cx="7710716" cy="4052992"/>
          </a:xfrm>
          <a:prstGeom prst="rect">
            <a:avLst/>
          </a:prstGeom>
        </p:spPr>
      </p:pic>
      <p:sp>
        <p:nvSpPr>
          <p:cNvPr id="9" name="Rectangle 8">
            <a:extLst>
              <a:ext uri="{FF2B5EF4-FFF2-40B4-BE49-F238E27FC236}">
                <a16:creationId xmlns:a16="http://schemas.microsoft.com/office/drawing/2014/main" id="{787178C3-7950-4303-B340-6C6158B586A2}"/>
              </a:ext>
            </a:extLst>
          </p:cNvPr>
          <p:cNvSpPr/>
          <p:nvPr/>
        </p:nvSpPr>
        <p:spPr bwMode="auto">
          <a:xfrm>
            <a:off x="5826917" y="4052446"/>
            <a:ext cx="1397000" cy="1481397"/>
          </a:xfrm>
          <a:custGeom>
            <a:avLst/>
            <a:gdLst>
              <a:gd name="connsiteX0" fmla="*/ 0 w 1397000"/>
              <a:gd name="connsiteY0" fmla="*/ 0 h 1481397"/>
              <a:gd name="connsiteX1" fmla="*/ 451697 w 1397000"/>
              <a:gd name="connsiteY1" fmla="*/ 0 h 1481397"/>
              <a:gd name="connsiteX2" fmla="*/ 945303 w 1397000"/>
              <a:gd name="connsiteY2" fmla="*/ 0 h 1481397"/>
              <a:gd name="connsiteX3" fmla="*/ 1397000 w 1397000"/>
              <a:gd name="connsiteY3" fmla="*/ 0 h 1481397"/>
              <a:gd name="connsiteX4" fmla="*/ 1397000 w 1397000"/>
              <a:gd name="connsiteY4" fmla="*/ 464171 h 1481397"/>
              <a:gd name="connsiteX5" fmla="*/ 1397000 w 1397000"/>
              <a:gd name="connsiteY5" fmla="*/ 928342 h 1481397"/>
              <a:gd name="connsiteX6" fmla="*/ 1397000 w 1397000"/>
              <a:gd name="connsiteY6" fmla="*/ 1481397 h 1481397"/>
              <a:gd name="connsiteX7" fmla="*/ 945303 w 1397000"/>
              <a:gd name="connsiteY7" fmla="*/ 1481397 h 1481397"/>
              <a:gd name="connsiteX8" fmla="*/ 451697 w 1397000"/>
              <a:gd name="connsiteY8" fmla="*/ 1481397 h 1481397"/>
              <a:gd name="connsiteX9" fmla="*/ 0 w 1397000"/>
              <a:gd name="connsiteY9" fmla="*/ 1481397 h 1481397"/>
              <a:gd name="connsiteX10" fmla="*/ 0 w 1397000"/>
              <a:gd name="connsiteY10" fmla="*/ 957970 h 1481397"/>
              <a:gd name="connsiteX11" fmla="*/ 0 w 1397000"/>
              <a:gd name="connsiteY11" fmla="*/ 478985 h 1481397"/>
              <a:gd name="connsiteX12" fmla="*/ 0 w 1397000"/>
              <a:gd name="connsiteY12" fmla="*/ 0 h 148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000" h="1481397" extrusionOk="0">
                <a:moveTo>
                  <a:pt x="0" y="0"/>
                </a:moveTo>
                <a:cubicBezTo>
                  <a:pt x="224967" y="-1958"/>
                  <a:pt x="310897" y="25671"/>
                  <a:pt x="451697" y="0"/>
                </a:cubicBezTo>
                <a:cubicBezTo>
                  <a:pt x="592497" y="-25671"/>
                  <a:pt x="807619" y="15516"/>
                  <a:pt x="945303" y="0"/>
                </a:cubicBezTo>
                <a:cubicBezTo>
                  <a:pt x="1082987" y="-15516"/>
                  <a:pt x="1266754" y="22507"/>
                  <a:pt x="1397000" y="0"/>
                </a:cubicBezTo>
                <a:cubicBezTo>
                  <a:pt x="1448722" y="215732"/>
                  <a:pt x="1345157" y="329394"/>
                  <a:pt x="1397000" y="464171"/>
                </a:cubicBezTo>
                <a:cubicBezTo>
                  <a:pt x="1448843" y="598948"/>
                  <a:pt x="1357264" y="822580"/>
                  <a:pt x="1397000" y="928342"/>
                </a:cubicBezTo>
                <a:cubicBezTo>
                  <a:pt x="1436736" y="1034104"/>
                  <a:pt x="1350078" y="1317283"/>
                  <a:pt x="1397000" y="1481397"/>
                </a:cubicBezTo>
                <a:cubicBezTo>
                  <a:pt x="1250819" y="1535487"/>
                  <a:pt x="1074289" y="1477323"/>
                  <a:pt x="945303" y="1481397"/>
                </a:cubicBezTo>
                <a:cubicBezTo>
                  <a:pt x="816317" y="1485471"/>
                  <a:pt x="556704" y="1477085"/>
                  <a:pt x="451697" y="1481397"/>
                </a:cubicBezTo>
                <a:cubicBezTo>
                  <a:pt x="346690" y="1485709"/>
                  <a:pt x="154272" y="1467587"/>
                  <a:pt x="0" y="1481397"/>
                </a:cubicBezTo>
                <a:cubicBezTo>
                  <a:pt x="-13144" y="1331585"/>
                  <a:pt x="34143" y="1195203"/>
                  <a:pt x="0" y="957970"/>
                </a:cubicBezTo>
                <a:cubicBezTo>
                  <a:pt x="-34143" y="720737"/>
                  <a:pt x="35900" y="654193"/>
                  <a:pt x="0" y="478985"/>
                </a:cubicBezTo>
                <a:cubicBezTo>
                  <a:pt x="-35900" y="303777"/>
                  <a:pt x="1226" y="100404"/>
                  <a:pt x="0" y="0"/>
                </a:cubicBezTo>
                <a:close/>
              </a:path>
            </a:pathLst>
          </a:custGeom>
          <a:noFill/>
          <a:ln w="57150">
            <a:solidFill>
              <a:schemeClr val="accent1"/>
            </a:solidFill>
            <a:headEnd type="none" w="med" len="med"/>
            <a:tailEnd type="none" w="med" len="med"/>
            <a:extLst>
              <a:ext uri="{C807C97D-BFC1-408E-A445-0C87EB9F89A2}">
                <ask:lineSketchStyleProps xmlns:ask="http://schemas.microsoft.com/office/drawing/2018/sketchyshapes" sd="1218447764">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4930D6D6-39B1-40AE-8D37-B8C6BA443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7401" y="152575"/>
            <a:ext cx="957989" cy="1371570"/>
          </a:xfrm>
          <a:prstGeom prst="rect">
            <a:avLst/>
          </a:prstGeom>
        </p:spPr>
      </p:pic>
      <p:pic>
        <p:nvPicPr>
          <p:cNvPr id="11" name="Picture 10" descr="Diagram, engineering drawing&#10;&#10;Description automatically generated">
            <a:extLst>
              <a:ext uri="{FF2B5EF4-FFF2-40B4-BE49-F238E27FC236}">
                <a16:creationId xmlns:a16="http://schemas.microsoft.com/office/drawing/2014/main" id="{5750A038-397A-4494-98A0-353CDF867D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6190" y="176386"/>
            <a:ext cx="896210" cy="1323947"/>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40B05AEF-E706-4262-B308-D473308966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152575"/>
            <a:ext cx="953769" cy="1371570"/>
          </a:xfrm>
          <a:prstGeom prst="rect">
            <a:avLst/>
          </a:prstGeom>
        </p:spPr>
      </p:pic>
    </p:spTree>
    <p:extLst>
      <p:ext uri="{BB962C8B-B14F-4D97-AF65-F5344CB8AC3E}">
        <p14:creationId xmlns:p14="http://schemas.microsoft.com/office/powerpoint/2010/main" val="58208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9759-71E9-4915-A935-D780A58F287F}"/>
              </a:ext>
            </a:extLst>
          </p:cNvPr>
          <p:cNvSpPr>
            <a:spLocks noGrp="1"/>
          </p:cNvSpPr>
          <p:nvPr>
            <p:ph type="title"/>
          </p:nvPr>
        </p:nvSpPr>
        <p:spPr/>
        <p:txBody>
          <a:bodyPr/>
          <a:lstStyle/>
          <a:p>
            <a:r>
              <a:rPr lang="en-US" dirty="0"/>
              <a:t>The Usual Suspects</a:t>
            </a:r>
          </a:p>
        </p:txBody>
      </p:sp>
      <p:sp>
        <p:nvSpPr>
          <p:cNvPr id="3" name="Content Placeholder 2">
            <a:extLst>
              <a:ext uri="{FF2B5EF4-FFF2-40B4-BE49-F238E27FC236}">
                <a16:creationId xmlns:a16="http://schemas.microsoft.com/office/drawing/2014/main" id="{16397532-CD5D-44D1-9445-94975937574A}"/>
              </a:ext>
            </a:extLst>
          </p:cNvPr>
          <p:cNvSpPr>
            <a:spLocks noGrp="1"/>
          </p:cNvSpPr>
          <p:nvPr>
            <p:ph sz="quarter" idx="10"/>
          </p:nvPr>
        </p:nvSpPr>
        <p:spPr>
          <a:xfrm>
            <a:off x="584200" y="1435100"/>
            <a:ext cx="11018838" cy="4936736"/>
          </a:xfrm>
        </p:spPr>
        <p:txBody>
          <a:bodyPr/>
          <a:lstStyle/>
          <a:p>
            <a:pPr marL="0" indent="0">
              <a:buNone/>
            </a:pPr>
            <a:r>
              <a:rPr lang="en-US" dirty="0"/>
              <a:t>Shell</a:t>
            </a:r>
          </a:p>
          <a:p>
            <a:pPr marL="228600" lvl="1" indent="0">
              <a:buNone/>
            </a:pPr>
            <a:r>
              <a:rPr lang="en-US" dirty="0"/>
              <a:t>Any program that users employ to type commands, usually comes with a scripting language</a:t>
            </a:r>
          </a:p>
          <a:p>
            <a:pPr marL="228600" lvl="1" indent="0">
              <a:buNone/>
            </a:pPr>
            <a:r>
              <a:rPr lang="en-US" dirty="0"/>
              <a:t>Accessed via a terminal / host</a:t>
            </a:r>
          </a:p>
          <a:p>
            <a:pPr lvl="1"/>
            <a:r>
              <a:rPr lang="en-US" b="1" dirty="0"/>
              <a:t>Bash</a:t>
            </a:r>
            <a:r>
              <a:rPr lang="en-US" dirty="0"/>
              <a:t> : Unix Shell, via the WSL on Windows</a:t>
            </a:r>
          </a:p>
          <a:p>
            <a:pPr lvl="2"/>
            <a:r>
              <a:rPr lang="en-US" dirty="0"/>
              <a:t>Pipelines of messages (string)</a:t>
            </a:r>
          </a:p>
          <a:p>
            <a:pPr lvl="1"/>
            <a:r>
              <a:rPr lang="en-US" b="1" dirty="0"/>
              <a:t>PowerShell</a:t>
            </a:r>
            <a:r>
              <a:rPr lang="en-US" dirty="0"/>
              <a:t> : Cross Platform (6+)</a:t>
            </a:r>
          </a:p>
          <a:p>
            <a:pPr lvl="2"/>
            <a:r>
              <a:rPr lang="en-US" dirty="0"/>
              <a:t>Pipelines of .NET objects</a:t>
            </a:r>
          </a:p>
          <a:p>
            <a:pPr lvl="2"/>
            <a:r>
              <a:rPr lang="en-US" dirty="0"/>
              <a:t>Extensible via modules (Az vs </a:t>
            </a:r>
            <a:r>
              <a:rPr lang="en-US" dirty="0" err="1"/>
              <a:t>AzureRM</a:t>
            </a:r>
            <a:r>
              <a:rPr lang="en-US" dirty="0"/>
              <a:t>)</a:t>
            </a:r>
          </a:p>
          <a:p>
            <a:pPr marL="0" indent="0">
              <a:buNone/>
            </a:pPr>
            <a:endParaRPr lang="en-US" dirty="0"/>
          </a:p>
          <a:p>
            <a:pPr marL="0" indent="0">
              <a:buNone/>
            </a:pPr>
            <a:r>
              <a:rPr lang="en-US" dirty="0"/>
              <a:t>Tool/product specific CLI (Command Line Interface)</a:t>
            </a:r>
          </a:p>
          <a:p>
            <a:pPr lvl="1"/>
            <a:r>
              <a:rPr lang="en-US" dirty="0" err="1"/>
              <a:t>AzCLI</a:t>
            </a:r>
            <a:r>
              <a:rPr lang="en-US" dirty="0"/>
              <a:t> : create and manage Azure resources (cross platform)</a:t>
            </a:r>
          </a:p>
          <a:p>
            <a:pPr lvl="1"/>
            <a:r>
              <a:rPr lang="en-US" dirty="0"/>
              <a:t>GitHub CLI : GitHub via the terminal</a:t>
            </a:r>
          </a:p>
          <a:p>
            <a:pPr lvl="2"/>
            <a:r>
              <a:rPr lang="en-US" dirty="0"/>
              <a:t>Not to be confused with Git itself</a:t>
            </a:r>
          </a:p>
        </p:txBody>
      </p:sp>
      <p:pic>
        <p:nvPicPr>
          <p:cNvPr id="5" name="Picture 4">
            <a:extLst>
              <a:ext uri="{FF2B5EF4-FFF2-40B4-BE49-F238E27FC236}">
                <a16:creationId xmlns:a16="http://schemas.microsoft.com/office/drawing/2014/main" id="{1E0F1FED-D2AF-4D05-90CF-1B7E19184017}"/>
              </a:ext>
            </a:extLst>
          </p:cNvPr>
          <p:cNvPicPr>
            <a:picLocks noChangeAspect="1"/>
          </p:cNvPicPr>
          <p:nvPr/>
        </p:nvPicPr>
        <p:blipFill>
          <a:blip r:embed="rId2"/>
          <a:stretch>
            <a:fillRect/>
          </a:stretch>
        </p:blipFill>
        <p:spPr>
          <a:xfrm>
            <a:off x="7564582" y="2506637"/>
            <a:ext cx="3948696" cy="1733469"/>
          </a:xfrm>
          <a:prstGeom prst="rect">
            <a:avLst/>
          </a:prstGeom>
          <a:ln>
            <a:solidFill>
              <a:schemeClr val="tx1">
                <a:lumMod val="50000"/>
                <a:lumOff val="50000"/>
              </a:schemeClr>
            </a:solidFill>
          </a:ln>
        </p:spPr>
      </p:pic>
    </p:spTree>
    <p:extLst>
      <p:ext uri="{BB962C8B-B14F-4D97-AF65-F5344CB8AC3E}">
        <p14:creationId xmlns:p14="http://schemas.microsoft.com/office/powerpoint/2010/main" val="9424127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88BB-CFE6-4631-BBEA-6F8AB71878A0}"/>
              </a:ext>
            </a:extLst>
          </p:cNvPr>
          <p:cNvSpPr>
            <a:spLocks noGrp="1"/>
          </p:cNvSpPr>
          <p:nvPr>
            <p:ph type="title"/>
          </p:nvPr>
        </p:nvSpPr>
        <p:spPr/>
        <p:txBody>
          <a:bodyPr/>
          <a:lstStyle/>
          <a:p>
            <a:r>
              <a:rPr lang="en-US" dirty="0"/>
              <a:t>Demo 1 : Version Control</a:t>
            </a:r>
          </a:p>
        </p:txBody>
      </p:sp>
      <p:sp>
        <p:nvSpPr>
          <p:cNvPr id="3" name="Content Placeholder 2">
            <a:extLst>
              <a:ext uri="{FF2B5EF4-FFF2-40B4-BE49-F238E27FC236}">
                <a16:creationId xmlns:a16="http://schemas.microsoft.com/office/drawing/2014/main" id="{E1321DB2-BC59-4B09-A6F2-41F584300D65}"/>
              </a:ext>
            </a:extLst>
          </p:cNvPr>
          <p:cNvSpPr>
            <a:spLocks noGrp="1"/>
          </p:cNvSpPr>
          <p:nvPr>
            <p:ph sz="quarter" idx="10"/>
          </p:nvPr>
        </p:nvSpPr>
        <p:spPr>
          <a:xfrm>
            <a:off x="584200" y="1435100"/>
            <a:ext cx="11018838" cy="5453801"/>
          </a:xfrm>
        </p:spPr>
        <p:txBody>
          <a:bodyPr/>
          <a:lstStyle/>
          <a:p>
            <a:pPr marL="514350" indent="-514350">
              <a:buFont typeface="+mj-lt"/>
              <a:buAutoNum type="arabicPeriod"/>
            </a:pPr>
            <a:r>
              <a:rPr lang="en-US" dirty="0"/>
              <a:t>Create a new repository on GitHub</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Initialize the repository, commit and push to check wiring</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Check on GitHub</a:t>
            </a:r>
          </a:p>
          <a:p>
            <a:pPr marL="742950" lvl="1" indent="-514350">
              <a:buFont typeface="+mj-lt"/>
              <a:buAutoNum type="arabicPeriod"/>
            </a:pPr>
            <a:endParaRPr lang="en-US" dirty="0"/>
          </a:p>
        </p:txBody>
      </p:sp>
      <p:sp>
        <p:nvSpPr>
          <p:cNvPr id="4" name="TextBox 3">
            <a:extLst>
              <a:ext uri="{FF2B5EF4-FFF2-40B4-BE49-F238E27FC236}">
                <a16:creationId xmlns:a16="http://schemas.microsoft.com/office/drawing/2014/main" id="{AE0D80AB-C6D4-4761-9042-1B77E758464C}"/>
              </a:ext>
            </a:extLst>
          </p:cNvPr>
          <p:cNvSpPr txBox="1"/>
          <p:nvPr/>
        </p:nvSpPr>
        <p:spPr>
          <a:xfrm>
            <a:off x="1735015" y="2197894"/>
            <a:ext cx="6693877" cy="1477328"/>
          </a:xfrm>
          <a:prstGeom prst="rect">
            <a:avLst/>
          </a:prstGeom>
          <a:noFill/>
        </p:spPr>
        <p:txBody>
          <a:bodyPr wrap="square" lIns="0" tIns="0" rIns="0" bIns="0" rtlCol="0">
            <a:spAutoFit/>
          </a:bodyPr>
          <a:lstStyle/>
          <a:p>
            <a:r>
              <a:rPr lang="en-US" sz="1600" b="0" dirty="0">
                <a:solidFill>
                  <a:srgbClr val="001080"/>
                </a:solidFill>
                <a:effectLst/>
                <a:latin typeface=" Fira Code"/>
              </a:rPr>
              <a:t>$</a:t>
            </a:r>
            <a:r>
              <a:rPr lang="en-US" sz="1600" b="0" dirty="0" err="1">
                <a:solidFill>
                  <a:srgbClr val="001080"/>
                </a:solidFill>
                <a:effectLst/>
                <a:latin typeface=" Fira Code"/>
              </a:rPr>
              <a:t>reposRootPath</a:t>
            </a:r>
            <a:r>
              <a:rPr lang="en-US" sz="1600" b="0" dirty="0">
                <a:solidFill>
                  <a:srgbClr val="000000"/>
                </a:solidFill>
                <a:effectLst/>
                <a:latin typeface=" Fira Code"/>
              </a:rPr>
              <a:t> = </a:t>
            </a:r>
            <a:r>
              <a:rPr lang="en-US" sz="1600" b="0" dirty="0">
                <a:solidFill>
                  <a:srgbClr val="A31515"/>
                </a:solidFill>
                <a:effectLst/>
                <a:latin typeface=" Fira Code"/>
              </a:rPr>
              <a:t>"C:\users\fleide\repos"</a:t>
            </a:r>
            <a:endParaRPr lang="en-US" sz="1600" b="0" dirty="0">
              <a:solidFill>
                <a:srgbClr val="000000"/>
              </a:solidFill>
              <a:effectLst/>
              <a:latin typeface=" Fira Code"/>
            </a:endParaRPr>
          </a:p>
          <a:p>
            <a:r>
              <a:rPr lang="en-US" sz="1600" b="0" dirty="0">
                <a:solidFill>
                  <a:srgbClr val="000000"/>
                </a:solidFill>
                <a:effectLst/>
                <a:latin typeface=" Fira Code"/>
              </a:rPr>
              <a:t>cd </a:t>
            </a:r>
            <a:r>
              <a:rPr lang="en-US" sz="1600" b="0" dirty="0">
                <a:solidFill>
                  <a:srgbClr val="001080"/>
                </a:solidFill>
                <a:effectLst/>
                <a:latin typeface=" Fira Code"/>
              </a:rPr>
              <a:t>$</a:t>
            </a:r>
            <a:r>
              <a:rPr lang="en-US" sz="1600" b="0" dirty="0" err="1">
                <a:solidFill>
                  <a:srgbClr val="001080"/>
                </a:solidFill>
                <a:effectLst/>
                <a:latin typeface=" Fira Code"/>
              </a:rPr>
              <a:t>reposRootPath</a:t>
            </a:r>
            <a:endParaRPr lang="en-US" sz="1600" b="0" dirty="0">
              <a:solidFill>
                <a:srgbClr val="000000"/>
              </a:solidFill>
              <a:effectLst/>
              <a:latin typeface=" Fira Code"/>
            </a:endParaRPr>
          </a:p>
          <a:p>
            <a:endParaRPr lang="en-US" sz="1600" b="0" dirty="0">
              <a:solidFill>
                <a:srgbClr val="001080"/>
              </a:solidFill>
              <a:effectLst/>
              <a:latin typeface=" Fira Code"/>
            </a:endParaRPr>
          </a:p>
          <a:p>
            <a:r>
              <a:rPr lang="en-US" sz="1600" b="0" dirty="0">
                <a:solidFill>
                  <a:srgbClr val="001080"/>
                </a:solidFill>
                <a:effectLst/>
                <a:latin typeface=" Fira Code"/>
              </a:rPr>
              <a:t>$</a:t>
            </a:r>
            <a:r>
              <a:rPr lang="en-US" sz="1600" b="0" dirty="0" err="1">
                <a:solidFill>
                  <a:srgbClr val="001080"/>
                </a:solidFill>
                <a:effectLst/>
                <a:latin typeface=" Fira Code"/>
              </a:rPr>
              <a:t>repoName</a:t>
            </a:r>
            <a:r>
              <a:rPr lang="en-US" sz="1600" b="0" dirty="0">
                <a:solidFill>
                  <a:srgbClr val="000000"/>
                </a:solidFill>
                <a:effectLst/>
                <a:latin typeface=" Fira Code"/>
              </a:rPr>
              <a:t> = </a:t>
            </a:r>
            <a:r>
              <a:rPr lang="en-US" sz="1600" b="0" dirty="0">
                <a:solidFill>
                  <a:srgbClr val="A31515"/>
                </a:solidFill>
                <a:effectLst/>
                <a:latin typeface=" Fira Code"/>
              </a:rPr>
              <a:t>"asa.demo01“</a:t>
            </a:r>
          </a:p>
          <a:p>
            <a:r>
              <a:rPr lang="en-US" sz="1600" b="0" dirty="0" err="1">
                <a:solidFill>
                  <a:srgbClr val="000000"/>
                </a:solidFill>
                <a:effectLst/>
                <a:latin typeface=" Fira Code"/>
              </a:rPr>
              <a:t>gh</a:t>
            </a:r>
            <a:r>
              <a:rPr lang="en-US" sz="1600" b="0" dirty="0">
                <a:solidFill>
                  <a:srgbClr val="000000"/>
                </a:solidFill>
                <a:effectLst/>
                <a:latin typeface=" Fira Code"/>
              </a:rPr>
              <a:t> repo create </a:t>
            </a:r>
            <a:r>
              <a:rPr lang="en-US" sz="1600" b="0" dirty="0">
                <a:solidFill>
                  <a:srgbClr val="001080"/>
                </a:solidFill>
                <a:effectLst/>
                <a:latin typeface=" Fira Code"/>
              </a:rPr>
              <a:t>$</a:t>
            </a:r>
            <a:r>
              <a:rPr lang="en-US" sz="1600" b="0" dirty="0" err="1">
                <a:solidFill>
                  <a:srgbClr val="001080"/>
                </a:solidFill>
                <a:effectLst/>
                <a:latin typeface=" Fira Code"/>
              </a:rPr>
              <a:t>repoName</a:t>
            </a:r>
            <a:r>
              <a:rPr lang="en-US" sz="1600" b="0" dirty="0">
                <a:solidFill>
                  <a:srgbClr val="000000"/>
                </a:solidFill>
                <a:effectLst/>
                <a:latin typeface=" Fira Code"/>
              </a:rPr>
              <a:t> --public -y</a:t>
            </a:r>
          </a:p>
          <a:p>
            <a:r>
              <a:rPr lang="en-US" sz="1600" b="0" dirty="0">
                <a:solidFill>
                  <a:srgbClr val="000000"/>
                </a:solidFill>
                <a:effectLst/>
                <a:latin typeface=" Fira Code"/>
              </a:rPr>
              <a:t>cd </a:t>
            </a:r>
            <a:r>
              <a:rPr lang="en-US" sz="1600" b="0" dirty="0">
                <a:solidFill>
                  <a:srgbClr val="001080"/>
                </a:solidFill>
                <a:effectLst/>
                <a:latin typeface=" Fira Code"/>
              </a:rPr>
              <a:t>$</a:t>
            </a:r>
            <a:r>
              <a:rPr lang="en-US" sz="1600" b="0" dirty="0" err="1">
                <a:solidFill>
                  <a:srgbClr val="001080"/>
                </a:solidFill>
                <a:effectLst/>
                <a:latin typeface=" Fira Code"/>
              </a:rPr>
              <a:t>repoName</a:t>
            </a:r>
            <a:endParaRPr lang="en-US" sz="1600" dirty="0">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BC37F7DD-0864-44EB-BF69-928F5A5710BF}"/>
              </a:ext>
            </a:extLst>
          </p:cNvPr>
          <p:cNvSpPr txBox="1"/>
          <p:nvPr/>
        </p:nvSpPr>
        <p:spPr>
          <a:xfrm>
            <a:off x="1735015" y="4578935"/>
            <a:ext cx="10234248" cy="1231106"/>
          </a:xfrm>
          <a:prstGeom prst="rect">
            <a:avLst/>
          </a:prstGeom>
          <a:noFill/>
        </p:spPr>
        <p:txBody>
          <a:bodyPr wrap="square" lIns="0" tIns="0" rIns="0" bIns="0" rtlCol="0">
            <a:spAutoFit/>
          </a:bodyPr>
          <a:lstStyle/>
          <a:p>
            <a:r>
              <a:rPr lang="en-US" sz="1600" b="0" dirty="0">
                <a:solidFill>
                  <a:srgbClr val="A31515"/>
                </a:solidFill>
                <a:effectLst/>
                <a:latin typeface=" Fira Code"/>
              </a:rPr>
              <a:t>"# Azure Stream Analytics - unit testing"</a:t>
            </a:r>
            <a:r>
              <a:rPr lang="en-US" sz="1600" b="0" dirty="0">
                <a:solidFill>
                  <a:srgbClr val="000000"/>
                </a:solidFill>
                <a:effectLst/>
                <a:latin typeface=" Fira Code"/>
              </a:rPr>
              <a:t> | </a:t>
            </a:r>
            <a:r>
              <a:rPr lang="en-US" sz="1600" b="0" dirty="0">
                <a:solidFill>
                  <a:srgbClr val="795E26"/>
                </a:solidFill>
                <a:effectLst/>
                <a:latin typeface=" Fira Code"/>
              </a:rPr>
              <a:t>Out-file</a:t>
            </a:r>
            <a:r>
              <a:rPr lang="en-US" sz="1600" b="0" dirty="0">
                <a:solidFill>
                  <a:srgbClr val="000000"/>
                </a:solidFill>
                <a:effectLst/>
                <a:latin typeface=" Fira Code"/>
              </a:rPr>
              <a:t> README.md</a:t>
            </a:r>
          </a:p>
          <a:p>
            <a:r>
              <a:rPr lang="en-US" sz="1600" b="0" dirty="0">
                <a:solidFill>
                  <a:srgbClr val="000000"/>
                </a:solidFill>
                <a:effectLst/>
                <a:latin typeface=" Fira Code"/>
              </a:rPr>
              <a:t>git add .</a:t>
            </a:r>
          </a:p>
          <a:p>
            <a:r>
              <a:rPr lang="en-US" sz="1600" b="0" dirty="0">
                <a:solidFill>
                  <a:srgbClr val="000000"/>
                </a:solidFill>
                <a:effectLst/>
                <a:latin typeface=" Fira Code"/>
              </a:rPr>
              <a:t>git commit -m </a:t>
            </a:r>
            <a:r>
              <a:rPr lang="en-US" sz="1600" b="0" dirty="0">
                <a:solidFill>
                  <a:srgbClr val="A31515"/>
                </a:solidFill>
                <a:effectLst/>
                <a:latin typeface=" Fira Code"/>
              </a:rPr>
              <a:t>"first commit"</a:t>
            </a:r>
            <a:endParaRPr lang="en-US" sz="1600" b="0" dirty="0">
              <a:solidFill>
                <a:srgbClr val="000000"/>
              </a:solidFill>
              <a:effectLst/>
              <a:latin typeface=" Fira Code"/>
            </a:endParaRPr>
          </a:p>
          <a:p>
            <a:r>
              <a:rPr lang="en-US" sz="1600" b="0" dirty="0">
                <a:solidFill>
                  <a:srgbClr val="000000"/>
                </a:solidFill>
                <a:effectLst/>
                <a:latin typeface=" Fira Code"/>
              </a:rPr>
              <a:t>git push -u origin master</a:t>
            </a:r>
          </a:p>
          <a:p>
            <a:r>
              <a:rPr lang="en-US" sz="1600" dirty="0">
                <a:solidFill>
                  <a:srgbClr val="000000"/>
                </a:solidFill>
                <a:latin typeface=" Fira Code"/>
              </a:rPr>
              <a:t>code .</a:t>
            </a:r>
            <a:endParaRPr lang="en-US" sz="1600" b="0" dirty="0">
              <a:solidFill>
                <a:srgbClr val="000000"/>
              </a:solidFill>
              <a:effectLst/>
              <a:latin typeface=" Fira Code"/>
            </a:endParaRPr>
          </a:p>
        </p:txBody>
      </p:sp>
    </p:spTree>
    <p:extLst>
      <p:ext uri="{BB962C8B-B14F-4D97-AF65-F5344CB8AC3E}">
        <p14:creationId xmlns:p14="http://schemas.microsoft.com/office/powerpoint/2010/main" val="38813060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2BC7-5A47-44DE-9937-52A1915297A6}"/>
              </a:ext>
            </a:extLst>
          </p:cNvPr>
          <p:cNvSpPr>
            <a:spLocks noGrp="1"/>
          </p:cNvSpPr>
          <p:nvPr>
            <p:ph type="title"/>
          </p:nvPr>
        </p:nvSpPr>
        <p:spPr/>
        <p:txBody>
          <a:bodyPr/>
          <a:lstStyle/>
          <a:p>
            <a:r>
              <a:rPr lang="en-US" dirty="0"/>
              <a:t>Demo Context</a:t>
            </a:r>
          </a:p>
        </p:txBody>
      </p:sp>
      <p:sp>
        <p:nvSpPr>
          <p:cNvPr id="3" name="Content Placeholder 2">
            <a:extLst>
              <a:ext uri="{FF2B5EF4-FFF2-40B4-BE49-F238E27FC236}">
                <a16:creationId xmlns:a16="http://schemas.microsoft.com/office/drawing/2014/main" id="{4438567C-26B0-4E22-9BE9-8882C789100B}"/>
              </a:ext>
            </a:extLst>
          </p:cNvPr>
          <p:cNvSpPr>
            <a:spLocks noGrp="1"/>
          </p:cNvSpPr>
          <p:nvPr>
            <p:ph sz="quarter" idx="10"/>
          </p:nvPr>
        </p:nvSpPr>
        <p:spPr>
          <a:xfrm>
            <a:off x="584200" y="1435100"/>
            <a:ext cx="11018838" cy="1034129"/>
          </a:xfrm>
        </p:spPr>
        <p:txBody>
          <a:bodyPr/>
          <a:lstStyle/>
          <a:p>
            <a:pPr marL="0" indent="0">
              <a:buNone/>
            </a:pPr>
            <a:r>
              <a:rPr lang="en-US" sz="2400" dirty="0"/>
              <a:t>Azure Stream Analytics (ASA)</a:t>
            </a:r>
          </a:p>
          <a:p>
            <a:pPr marL="0" indent="0">
              <a:buNone/>
            </a:pPr>
            <a:r>
              <a:rPr lang="en-US" sz="1800" dirty="0"/>
              <a:t>Serverless Complex Event Processing engine</a:t>
            </a:r>
          </a:p>
          <a:p>
            <a:pPr marL="228600" lvl="1" indent="0">
              <a:buNone/>
            </a:pPr>
            <a:endParaRPr lang="en-US" sz="1800" dirty="0"/>
          </a:p>
        </p:txBody>
      </p:sp>
      <p:pic>
        <p:nvPicPr>
          <p:cNvPr id="20" name="Picture 19">
            <a:extLst>
              <a:ext uri="{FF2B5EF4-FFF2-40B4-BE49-F238E27FC236}">
                <a16:creationId xmlns:a16="http://schemas.microsoft.com/office/drawing/2014/main" id="{C55DE9DB-9015-4204-98FA-0C77874C557F}"/>
              </a:ext>
            </a:extLst>
          </p:cNvPr>
          <p:cNvPicPr>
            <a:picLocks noChangeAspect="1"/>
          </p:cNvPicPr>
          <p:nvPr/>
        </p:nvPicPr>
        <p:blipFill>
          <a:blip r:embed="rId3"/>
          <a:stretch>
            <a:fillRect/>
          </a:stretch>
        </p:blipFill>
        <p:spPr>
          <a:xfrm>
            <a:off x="8148583" y="2887533"/>
            <a:ext cx="3459597" cy="2944947"/>
          </a:xfrm>
          <a:prstGeom prst="rect">
            <a:avLst/>
          </a:prstGeom>
        </p:spPr>
      </p:pic>
      <p:pic>
        <p:nvPicPr>
          <p:cNvPr id="24" name="Picture 23">
            <a:extLst>
              <a:ext uri="{FF2B5EF4-FFF2-40B4-BE49-F238E27FC236}">
                <a16:creationId xmlns:a16="http://schemas.microsoft.com/office/drawing/2014/main" id="{CC00DEDF-61DF-4918-8F1B-EC90A460372D}"/>
              </a:ext>
            </a:extLst>
          </p:cNvPr>
          <p:cNvPicPr>
            <a:picLocks noChangeAspect="1"/>
          </p:cNvPicPr>
          <p:nvPr/>
        </p:nvPicPr>
        <p:blipFill>
          <a:blip r:embed="rId4"/>
          <a:stretch>
            <a:fillRect/>
          </a:stretch>
        </p:blipFill>
        <p:spPr>
          <a:xfrm>
            <a:off x="707356" y="2893131"/>
            <a:ext cx="3973871" cy="2939349"/>
          </a:xfrm>
          <a:prstGeom prst="rect">
            <a:avLst/>
          </a:prstGeom>
        </p:spPr>
      </p:pic>
      <p:sp>
        <p:nvSpPr>
          <p:cNvPr id="26" name="TextBox 25">
            <a:extLst>
              <a:ext uri="{FF2B5EF4-FFF2-40B4-BE49-F238E27FC236}">
                <a16:creationId xmlns:a16="http://schemas.microsoft.com/office/drawing/2014/main" id="{B07C98EF-DDD4-4C03-A4EF-EE75453FB8E4}"/>
              </a:ext>
            </a:extLst>
          </p:cNvPr>
          <p:cNvSpPr txBox="1"/>
          <p:nvPr/>
        </p:nvSpPr>
        <p:spPr>
          <a:xfrm>
            <a:off x="4854814" y="2893131"/>
            <a:ext cx="1611018" cy="95410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Stateless</a:t>
            </a:r>
          </a:p>
          <a:p>
            <a:pPr algn="l"/>
            <a:r>
              <a:rPr lang="en-US" sz="1400" dirty="0">
                <a:gradFill>
                  <a:gsLst>
                    <a:gs pos="2917">
                      <a:schemeClr val="tx1"/>
                    </a:gs>
                    <a:gs pos="30000">
                      <a:schemeClr val="tx1"/>
                    </a:gs>
                  </a:gsLst>
                  <a:lin ang="5400000" scaled="0"/>
                </a:gradFill>
              </a:rPr>
              <a:t>1 event at a time</a:t>
            </a:r>
          </a:p>
          <a:p>
            <a:pPr algn="l"/>
            <a:r>
              <a:rPr lang="en-US" sz="1400" dirty="0">
                <a:gradFill>
                  <a:gsLst>
                    <a:gs pos="2917">
                      <a:schemeClr val="tx1"/>
                    </a:gs>
                    <a:gs pos="30000">
                      <a:schemeClr val="tx1"/>
                    </a:gs>
                  </a:gsLst>
                  <a:lin ang="5400000" scaled="0"/>
                </a:gradFill>
              </a:rPr>
              <a:t>Function, Logic App,</a:t>
            </a:r>
          </a:p>
          <a:p>
            <a:pPr algn="l"/>
            <a:r>
              <a:rPr lang="en-US" sz="1400" dirty="0" err="1">
                <a:gradFill>
                  <a:gsLst>
                    <a:gs pos="2917">
                      <a:schemeClr val="tx1"/>
                    </a:gs>
                    <a:gs pos="30000">
                      <a:schemeClr val="tx1"/>
                    </a:gs>
                  </a:gsLst>
                  <a:lin ang="5400000" scaled="0"/>
                </a:gradFill>
              </a:rPr>
              <a:t>etc</a:t>
            </a:r>
            <a:r>
              <a:rPr lang="en-US" sz="1400" dirty="0">
                <a:gradFill>
                  <a:gsLst>
                    <a:gs pos="2917">
                      <a:schemeClr val="tx1"/>
                    </a:gs>
                    <a:gs pos="30000">
                      <a:schemeClr val="tx1"/>
                    </a:gs>
                  </a:gsLst>
                  <a:lin ang="5400000" scaled="0"/>
                </a:gradFill>
              </a:rPr>
              <a:t>…</a:t>
            </a:r>
          </a:p>
        </p:txBody>
      </p:sp>
      <p:sp>
        <p:nvSpPr>
          <p:cNvPr id="28" name="TextBox 27">
            <a:extLst>
              <a:ext uri="{FF2B5EF4-FFF2-40B4-BE49-F238E27FC236}">
                <a16:creationId xmlns:a16="http://schemas.microsoft.com/office/drawing/2014/main" id="{DFF49491-1B6B-4CF7-9B92-129DE900A407}"/>
              </a:ext>
            </a:extLst>
          </p:cNvPr>
          <p:cNvSpPr txBox="1"/>
          <p:nvPr/>
        </p:nvSpPr>
        <p:spPr>
          <a:xfrm>
            <a:off x="5715000" y="4831133"/>
            <a:ext cx="2296078" cy="954107"/>
          </a:xfrm>
          <a:prstGeom prst="rect">
            <a:avLst/>
          </a:prstGeom>
          <a:noFill/>
        </p:spPr>
        <p:txBody>
          <a:bodyPr wrap="none" lIns="0" tIns="0" rIns="0" bIns="0" rtlCol="0">
            <a:spAutoFit/>
          </a:bodyPr>
          <a:lstStyle/>
          <a:p>
            <a:pPr algn="r"/>
            <a:r>
              <a:rPr lang="en-US" sz="2000" b="1" dirty="0">
                <a:gradFill>
                  <a:gsLst>
                    <a:gs pos="2917">
                      <a:schemeClr val="tx1"/>
                    </a:gs>
                    <a:gs pos="30000">
                      <a:schemeClr val="tx1"/>
                    </a:gs>
                  </a:gsLst>
                  <a:lin ang="5400000" scaled="0"/>
                </a:gradFill>
              </a:rPr>
              <a:t>Stateful</a:t>
            </a:r>
          </a:p>
          <a:p>
            <a:pPr algn="r"/>
            <a:r>
              <a:rPr lang="en-US" sz="1400" dirty="0">
                <a:gradFill>
                  <a:gsLst>
                    <a:gs pos="2917">
                      <a:schemeClr val="tx1"/>
                    </a:gs>
                    <a:gs pos="30000">
                      <a:schemeClr val="tx1"/>
                    </a:gs>
                  </a:gsLst>
                  <a:lin ang="5400000" scaled="0"/>
                </a:gradFill>
              </a:rPr>
              <a:t>N events at a time</a:t>
            </a:r>
          </a:p>
          <a:p>
            <a:pPr algn="r"/>
            <a:r>
              <a:rPr lang="en-US" sz="1400" dirty="0">
                <a:solidFill>
                  <a:schemeClr val="accent1"/>
                </a:solidFill>
              </a:rPr>
              <a:t>Stream Analytics, </a:t>
            </a:r>
          </a:p>
          <a:p>
            <a:pPr algn="r"/>
            <a:r>
              <a:rPr lang="en-US" sz="1400" dirty="0">
                <a:gradFill>
                  <a:gsLst>
                    <a:gs pos="2917">
                      <a:schemeClr val="tx1"/>
                    </a:gs>
                    <a:gs pos="30000">
                      <a:schemeClr val="tx1"/>
                    </a:gs>
                  </a:gsLst>
                  <a:lin ang="5400000" scaled="0"/>
                </a:gradFill>
              </a:rPr>
              <a:t>Spark Structured Streaming…</a:t>
            </a:r>
          </a:p>
        </p:txBody>
      </p:sp>
    </p:spTree>
    <p:extLst>
      <p:ext uri="{BB962C8B-B14F-4D97-AF65-F5344CB8AC3E}">
        <p14:creationId xmlns:p14="http://schemas.microsoft.com/office/powerpoint/2010/main" val="31432638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SA Power BI dashboard">
            <a:extLst>
              <a:ext uri="{FF2B5EF4-FFF2-40B4-BE49-F238E27FC236}">
                <a16:creationId xmlns:a16="http://schemas.microsoft.com/office/drawing/2014/main" id="{4060683F-BA09-4FCE-8A84-E4295446A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1" y="2914650"/>
            <a:ext cx="80010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SA insights operationalization">
            <a:extLst>
              <a:ext uri="{FF2B5EF4-FFF2-40B4-BE49-F238E27FC236}">
                <a16:creationId xmlns:a16="http://schemas.microsoft.com/office/drawing/2014/main" id="{286D5850-3A07-45DD-821B-B855E28E6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581" y="133582"/>
            <a:ext cx="8294915" cy="66754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4A0E10-E0DD-4FF3-954C-FD85201A1B65}"/>
              </a:ext>
            </a:extLst>
          </p:cNvPr>
          <p:cNvSpPr>
            <a:spLocks noGrp="1"/>
          </p:cNvSpPr>
          <p:nvPr>
            <p:ph type="title"/>
          </p:nvPr>
        </p:nvSpPr>
        <p:spPr/>
        <p:txBody>
          <a:bodyPr/>
          <a:lstStyle/>
          <a:p>
            <a:r>
              <a:rPr lang="en-US" dirty="0"/>
              <a:t>Demo Context</a:t>
            </a:r>
          </a:p>
        </p:txBody>
      </p:sp>
      <p:sp>
        <p:nvSpPr>
          <p:cNvPr id="3" name="Content Placeholder 2">
            <a:extLst>
              <a:ext uri="{FF2B5EF4-FFF2-40B4-BE49-F238E27FC236}">
                <a16:creationId xmlns:a16="http://schemas.microsoft.com/office/drawing/2014/main" id="{D8FF0FB0-8451-4853-94B0-C3580A536C9C}"/>
              </a:ext>
            </a:extLst>
          </p:cNvPr>
          <p:cNvSpPr>
            <a:spLocks noGrp="1"/>
          </p:cNvSpPr>
          <p:nvPr>
            <p:ph sz="quarter" idx="10"/>
          </p:nvPr>
        </p:nvSpPr>
        <p:spPr>
          <a:xfrm>
            <a:off x="584200" y="1435100"/>
            <a:ext cx="11018838" cy="307777"/>
          </a:xfrm>
        </p:spPr>
        <p:txBody>
          <a:bodyPr/>
          <a:lstStyle/>
          <a:p>
            <a:r>
              <a:rPr lang="en-US" sz="2000" dirty="0">
                <a:hlinkClick r:id="rId4"/>
              </a:rPr>
              <a:t>ASA Solution Patterns</a:t>
            </a:r>
            <a:endParaRPr lang="en-US" sz="2000" dirty="0"/>
          </a:p>
        </p:txBody>
      </p:sp>
    </p:spTree>
    <p:extLst>
      <p:ext uri="{BB962C8B-B14F-4D97-AF65-F5344CB8AC3E}">
        <p14:creationId xmlns:p14="http://schemas.microsoft.com/office/powerpoint/2010/main" val="796545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A260-31C1-4E99-BD9F-0523D270D9B7}"/>
              </a:ext>
            </a:extLst>
          </p:cNvPr>
          <p:cNvSpPr>
            <a:spLocks noGrp="1"/>
          </p:cNvSpPr>
          <p:nvPr>
            <p:ph type="title"/>
          </p:nvPr>
        </p:nvSpPr>
        <p:spPr/>
        <p:txBody>
          <a:bodyPr/>
          <a:lstStyle/>
          <a:p>
            <a:r>
              <a:rPr lang="en-US" dirty="0"/>
              <a:t>Demo 2 : Creating an ASA project</a:t>
            </a:r>
          </a:p>
        </p:txBody>
      </p:sp>
      <p:sp>
        <p:nvSpPr>
          <p:cNvPr id="3" name="Content Placeholder 2">
            <a:extLst>
              <a:ext uri="{FF2B5EF4-FFF2-40B4-BE49-F238E27FC236}">
                <a16:creationId xmlns:a16="http://schemas.microsoft.com/office/drawing/2014/main" id="{BD3E5259-FFC2-4C45-A787-50B838D7202A}"/>
              </a:ext>
            </a:extLst>
          </p:cNvPr>
          <p:cNvSpPr>
            <a:spLocks noGrp="1"/>
          </p:cNvSpPr>
          <p:nvPr>
            <p:ph sz="quarter" idx="10"/>
          </p:nvPr>
        </p:nvSpPr>
        <p:spPr>
          <a:xfrm>
            <a:off x="584200" y="1435100"/>
            <a:ext cx="11018838" cy="5527667"/>
          </a:xfrm>
        </p:spPr>
        <p:txBody>
          <a:bodyPr/>
          <a:lstStyle/>
          <a:p>
            <a:pPr marL="0" indent="0">
              <a:buNone/>
            </a:pPr>
            <a:r>
              <a:rPr lang="en-US" dirty="0"/>
              <a:t>Create the project in Visual Studio Code</a:t>
            </a:r>
          </a:p>
          <a:p>
            <a:pPr lvl="1"/>
            <a:r>
              <a:rPr lang="en-US" dirty="0"/>
              <a:t>CTRL-SHIFT-P (Command Pallet) : ASA New Project</a:t>
            </a:r>
          </a:p>
          <a:p>
            <a:pPr lvl="1"/>
            <a:r>
              <a:rPr lang="en-US" dirty="0"/>
              <a:t>Git Add/Commit/Push</a:t>
            </a:r>
          </a:p>
          <a:p>
            <a:pPr lvl="1"/>
            <a:endParaRPr lang="en-US" dirty="0"/>
          </a:p>
          <a:p>
            <a:pPr marL="0" indent="0">
              <a:buNone/>
            </a:pPr>
            <a:r>
              <a:rPr lang="en-US" dirty="0"/>
              <a:t>Add a local input and a simple query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Run it (add a </a:t>
            </a:r>
            <a:r>
              <a:rPr lang="en-US" dirty="0">
                <a:latin typeface="Consolas" panose="020B0609020204030204" pitchFamily="49" charset="0"/>
              </a:rPr>
              <a:t>.</a:t>
            </a:r>
            <a:r>
              <a:rPr lang="en-US" dirty="0" err="1">
                <a:latin typeface="Consolas" panose="020B0609020204030204" pitchFamily="49" charset="0"/>
              </a:rPr>
              <a:t>gitignore</a:t>
            </a:r>
            <a:r>
              <a:rPr lang="en-US" dirty="0">
                <a:latin typeface="Consolas" panose="020B0609020204030204" pitchFamily="49" charset="0"/>
              </a:rPr>
              <a:t> </a:t>
            </a:r>
            <a:r>
              <a:rPr lang="en-US" dirty="0"/>
              <a:t>file)</a:t>
            </a:r>
          </a:p>
          <a:p>
            <a:pPr lvl="1"/>
            <a:endParaRPr lang="en-US" dirty="0"/>
          </a:p>
        </p:txBody>
      </p:sp>
      <p:sp>
        <p:nvSpPr>
          <p:cNvPr id="4" name="Arrow: Left 3">
            <a:extLst>
              <a:ext uri="{FF2B5EF4-FFF2-40B4-BE49-F238E27FC236}">
                <a16:creationId xmlns:a16="http://schemas.microsoft.com/office/drawing/2014/main" id="{B624AE1A-0FA3-41E0-9904-3E135D712D4A}"/>
              </a:ext>
            </a:extLst>
          </p:cNvPr>
          <p:cNvSpPr/>
          <p:nvPr/>
        </p:nvSpPr>
        <p:spPr bwMode="auto">
          <a:xfrm>
            <a:off x="7565571" y="1714500"/>
            <a:ext cx="4201886" cy="737751"/>
          </a:xfrm>
          <a:prstGeom prst="leftArrow">
            <a:avLst>
              <a:gd name="adj1" fmla="val 63280"/>
              <a:gd name="adj2" fmla="val 5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50000"/>
                    <a:lumOff val="50000"/>
                  </a:schemeClr>
                </a:solidFill>
                <a:latin typeface="Consolas" panose="020B0609020204030204" pitchFamily="49" charset="0"/>
                <a:ea typeface="Segoe UI" pitchFamily="34" charset="0"/>
                <a:cs typeface="Segoe UI" pitchFamily="34" charset="0"/>
              </a:rPr>
              <a:t>dotnet new, </a:t>
            </a:r>
            <a:r>
              <a:rPr lang="en-US" sz="2000" dirty="0" err="1">
                <a:solidFill>
                  <a:schemeClr val="tx1">
                    <a:lumMod val="50000"/>
                    <a:lumOff val="50000"/>
                  </a:schemeClr>
                </a:solidFill>
                <a:latin typeface="Consolas" panose="020B0609020204030204" pitchFamily="49" charset="0"/>
                <a:ea typeface="Segoe UI" pitchFamily="34" charset="0"/>
                <a:cs typeface="Segoe UI" pitchFamily="34" charset="0"/>
              </a:rPr>
              <a:t>func</a:t>
            </a:r>
            <a:r>
              <a:rPr lang="en-US" sz="2000" dirty="0">
                <a:solidFill>
                  <a:schemeClr val="tx1">
                    <a:lumMod val="50000"/>
                    <a:lumOff val="50000"/>
                  </a:schemeClr>
                </a:solidFill>
                <a:latin typeface="Consolas" panose="020B0609020204030204" pitchFamily="49" charset="0"/>
                <a:ea typeface="Segoe UI" pitchFamily="34" charset="0"/>
                <a:cs typeface="Segoe UI" pitchFamily="34" charset="0"/>
              </a:rPr>
              <a:t> new…</a:t>
            </a:r>
          </a:p>
        </p:txBody>
      </p:sp>
      <p:sp>
        <p:nvSpPr>
          <p:cNvPr id="7" name="TextBox 6">
            <a:extLst>
              <a:ext uri="{FF2B5EF4-FFF2-40B4-BE49-F238E27FC236}">
                <a16:creationId xmlns:a16="http://schemas.microsoft.com/office/drawing/2014/main" id="{1E68C71A-B0A5-4EAC-841A-E8B349F4DA03}"/>
              </a:ext>
            </a:extLst>
          </p:cNvPr>
          <p:cNvSpPr txBox="1"/>
          <p:nvPr/>
        </p:nvSpPr>
        <p:spPr>
          <a:xfrm>
            <a:off x="4027715" y="3638340"/>
            <a:ext cx="6738256" cy="2292935"/>
          </a:xfrm>
          <a:prstGeom prst="rect">
            <a:avLst/>
          </a:prstGeom>
          <a:noFill/>
        </p:spPr>
        <p:txBody>
          <a:bodyPr wrap="square">
            <a:spAutoFit/>
          </a:bodyPr>
          <a:lstStyle/>
          <a:p>
            <a:r>
              <a:rPr lang="en-US" sz="1100" b="0" dirty="0">
                <a:solidFill>
                  <a:srgbClr val="0000FF"/>
                </a:solidFill>
                <a:effectLst/>
                <a:latin typeface=" Fira Code"/>
              </a:rPr>
              <a:t>SELECT</a:t>
            </a:r>
            <a:endParaRPr lang="en-US" sz="1100" b="0" dirty="0">
              <a:solidFill>
                <a:srgbClr val="000000"/>
              </a:solidFill>
              <a:effectLst/>
              <a:latin typeface=" Fira Code"/>
            </a:endParaRPr>
          </a:p>
          <a:p>
            <a:r>
              <a:rPr lang="en-US" sz="1100" b="0" dirty="0">
                <a:solidFill>
                  <a:srgbClr val="000000"/>
                </a:solidFill>
                <a:effectLst/>
                <a:latin typeface=" Fira Code"/>
              </a:rPr>
              <a:t>    </a:t>
            </a:r>
            <a:r>
              <a:rPr lang="en-US" sz="1100" b="0" dirty="0" err="1">
                <a:solidFill>
                  <a:srgbClr val="000000"/>
                </a:solidFill>
                <a:effectLst/>
                <a:latin typeface=" Fira Code"/>
              </a:rPr>
              <a:t>SystemProperties.connectionDeviceId</a:t>
            </a:r>
            <a:r>
              <a:rPr lang="en-US" sz="1100" b="0" dirty="0">
                <a:solidFill>
                  <a:srgbClr val="000000"/>
                </a:solidFill>
                <a:effectLst/>
                <a:latin typeface=" Fira Code"/>
              </a:rPr>
              <a:t>,</a:t>
            </a:r>
          </a:p>
          <a:p>
            <a:r>
              <a:rPr lang="en-US" sz="1100" b="0" dirty="0">
                <a:solidFill>
                  <a:srgbClr val="000000"/>
                </a:solidFill>
                <a:effectLst/>
                <a:latin typeface=" Fira Code"/>
              </a:rPr>
              <a:t>    </a:t>
            </a:r>
            <a:r>
              <a:rPr lang="en-US" sz="1100" b="0" dirty="0" err="1">
                <a:solidFill>
                  <a:srgbClr val="000000"/>
                </a:solidFill>
                <a:effectLst/>
                <a:latin typeface=" Fira Code"/>
              </a:rPr>
              <a:t>SystemProperties.connectionModuleId</a:t>
            </a:r>
            <a:r>
              <a:rPr lang="en-US" sz="1100" b="0" dirty="0">
                <a:solidFill>
                  <a:srgbClr val="000000"/>
                </a:solidFill>
                <a:effectLst/>
                <a:latin typeface=" Fira Code"/>
              </a:rPr>
              <a:t>,</a:t>
            </a:r>
          </a:p>
          <a:p>
            <a:r>
              <a:rPr lang="en-US" sz="1100" b="0" dirty="0">
                <a:solidFill>
                  <a:srgbClr val="000000"/>
                </a:solidFill>
                <a:effectLst/>
                <a:latin typeface=" Fira Code"/>
              </a:rPr>
              <a:t>    </a:t>
            </a:r>
            <a:r>
              <a:rPr lang="en-US" sz="1100" b="0" dirty="0" err="1">
                <a:solidFill>
                  <a:srgbClr val="795E26"/>
                </a:solidFill>
                <a:effectLst/>
                <a:latin typeface=" Fira Code"/>
              </a:rPr>
              <a:t>System.Timestamp</a:t>
            </a:r>
            <a:r>
              <a:rPr lang="en-US" sz="1100" b="0" dirty="0">
                <a:solidFill>
                  <a:srgbClr val="000000"/>
                </a:solidFill>
                <a:effectLst/>
                <a:latin typeface=" Fira Code"/>
              </a:rPr>
              <a:t> </a:t>
            </a:r>
            <a:r>
              <a:rPr lang="en-US" sz="1100" b="0" dirty="0">
                <a:solidFill>
                  <a:srgbClr val="0000FF"/>
                </a:solidFill>
                <a:effectLst/>
                <a:latin typeface=" Fira Code"/>
              </a:rPr>
              <a:t>as</a:t>
            </a:r>
            <a:r>
              <a:rPr lang="en-US" sz="1100" b="0" dirty="0">
                <a:solidFill>
                  <a:srgbClr val="000000"/>
                </a:solidFill>
                <a:effectLst/>
                <a:latin typeface=" Fira Code"/>
              </a:rPr>
              <a:t> </a:t>
            </a:r>
            <a:r>
              <a:rPr lang="en-US" sz="1100" b="0" dirty="0" err="1">
                <a:solidFill>
                  <a:srgbClr val="000000"/>
                </a:solidFill>
                <a:effectLst/>
                <a:latin typeface=" Fira Code"/>
              </a:rPr>
              <a:t>enqueuedTime</a:t>
            </a:r>
            <a:r>
              <a:rPr lang="en-US" sz="1100" b="0" dirty="0">
                <a:solidFill>
                  <a:srgbClr val="000000"/>
                </a:solidFill>
                <a:effectLst/>
                <a:latin typeface=" Fira Code"/>
              </a:rPr>
              <a:t>,</a:t>
            </a:r>
          </a:p>
          <a:p>
            <a:r>
              <a:rPr lang="en-US" sz="1100" b="0" dirty="0">
                <a:solidFill>
                  <a:srgbClr val="000000"/>
                </a:solidFill>
                <a:effectLst/>
                <a:latin typeface=" Fira Code"/>
              </a:rPr>
              <a:t>    </a:t>
            </a:r>
            <a:r>
              <a:rPr lang="en-US" sz="1100" b="0" dirty="0">
                <a:solidFill>
                  <a:srgbClr val="795E26"/>
                </a:solidFill>
                <a:effectLst/>
                <a:latin typeface=" Fira Code"/>
              </a:rPr>
              <a:t>COUNT</a:t>
            </a:r>
            <a:r>
              <a:rPr lang="en-US" sz="1100" b="0" dirty="0">
                <a:solidFill>
                  <a:srgbClr val="000000"/>
                </a:solidFill>
                <a:effectLst/>
                <a:latin typeface=" Fira Code"/>
              </a:rPr>
              <a:t>(*) </a:t>
            </a:r>
            <a:r>
              <a:rPr lang="en-US" sz="1100" b="0" dirty="0">
                <a:solidFill>
                  <a:srgbClr val="0000FF"/>
                </a:solidFill>
                <a:effectLst/>
                <a:latin typeface=" Fira Code"/>
              </a:rPr>
              <a:t>AS</a:t>
            </a:r>
            <a:r>
              <a:rPr lang="en-US" sz="1100" b="0" dirty="0">
                <a:solidFill>
                  <a:srgbClr val="000000"/>
                </a:solidFill>
                <a:effectLst/>
                <a:latin typeface=" Fira Code"/>
              </a:rPr>
              <a:t> </a:t>
            </a:r>
            <a:r>
              <a:rPr lang="en-US" sz="1100" b="0" dirty="0" err="1">
                <a:solidFill>
                  <a:srgbClr val="000000"/>
                </a:solidFill>
                <a:effectLst/>
                <a:latin typeface=" Fira Code"/>
              </a:rPr>
              <a:t>messageCount</a:t>
            </a:r>
            <a:endParaRPr lang="en-US" sz="1100" b="0" dirty="0">
              <a:solidFill>
                <a:srgbClr val="000000"/>
              </a:solidFill>
              <a:effectLst/>
              <a:latin typeface=" Fira Code"/>
            </a:endParaRPr>
          </a:p>
          <a:p>
            <a:r>
              <a:rPr lang="en-US" sz="1100" b="0" dirty="0">
                <a:solidFill>
                  <a:srgbClr val="0000FF"/>
                </a:solidFill>
                <a:effectLst/>
                <a:latin typeface=" Fira Code"/>
              </a:rPr>
              <a:t>INTO</a:t>
            </a:r>
            <a:endParaRPr lang="en-US" sz="1100" b="0" dirty="0">
              <a:solidFill>
                <a:srgbClr val="000000"/>
              </a:solidFill>
              <a:effectLst/>
              <a:latin typeface=" Fira Code"/>
            </a:endParaRPr>
          </a:p>
          <a:p>
            <a:r>
              <a:rPr lang="en-US" sz="1100" b="0" dirty="0">
                <a:solidFill>
                  <a:srgbClr val="000000"/>
                </a:solidFill>
                <a:effectLst/>
                <a:latin typeface=" Fira Code"/>
              </a:rPr>
              <a:t>    [</a:t>
            </a:r>
            <a:r>
              <a:rPr lang="en-US" sz="1100" b="0" dirty="0" err="1">
                <a:solidFill>
                  <a:srgbClr val="000000"/>
                </a:solidFill>
                <a:effectLst/>
                <a:latin typeface=" Fira Code"/>
              </a:rPr>
              <a:t>YourOutputAlias</a:t>
            </a:r>
            <a:r>
              <a:rPr lang="en-US" sz="1100" b="0" dirty="0">
                <a:solidFill>
                  <a:srgbClr val="000000"/>
                </a:solidFill>
                <a:effectLst/>
                <a:latin typeface=" Fira Code"/>
              </a:rPr>
              <a:t>]</a:t>
            </a:r>
          </a:p>
          <a:p>
            <a:r>
              <a:rPr lang="en-US" sz="1100" b="0" dirty="0">
                <a:solidFill>
                  <a:srgbClr val="0000FF"/>
                </a:solidFill>
                <a:effectLst/>
                <a:latin typeface=" Fira Code"/>
              </a:rPr>
              <a:t>FROM</a:t>
            </a:r>
            <a:endParaRPr lang="en-US" sz="1100" b="0" dirty="0">
              <a:solidFill>
                <a:srgbClr val="000000"/>
              </a:solidFill>
              <a:effectLst/>
              <a:latin typeface=" Fira Code"/>
            </a:endParaRPr>
          </a:p>
          <a:p>
            <a:r>
              <a:rPr lang="en-US" sz="1100" b="0" dirty="0">
                <a:solidFill>
                  <a:srgbClr val="000000"/>
                </a:solidFill>
                <a:effectLst/>
                <a:latin typeface=" Fira Code"/>
              </a:rPr>
              <a:t>    masks </a:t>
            </a:r>
            <a:r>
              <a:rPr lang="en-US" sz="1100" b="0" dirty="0">
                <a:solidFill>
                  <a:srgbClr val="0000FF"/>
                </a:solidFill>
                <a:effectLst/>
                <a:latin typeface=" Fira Code"/>
              </a:rPr>
              <a:t>TIMESTAMP BY</a:t>
            </a:r>
            <a:r>
              <a:rPr lang="en-US" sz="1100" b="0" dirty="0">
                <a:solidFill>
                  <a:srgbClr val="000000"/>
                </a:solidFill>
                <a:effectLst/>
                <a:latin typeface=" Fira Code"/>
              </a:rPr>
              <a:t> </a:t>
            </a:r>
            <a:r>
              <a:rPr lang="en-US" sz="1100" b="0" dirty="0" err="1">
                <a:solidFill>
                  <a:srgbClr val="000000"/>
                </a:solidFill>
                <a:effectLst/>
                <a:latin typeface=" Fira Code"/>
              </a:rPr>
              <a:t>SystemProperties.enqueuedTime</a:t>
            </a:r>
            <a:endParaRPr lang="en-US" sz="1100" b="0" dirty="0">
              <a:solidFill>
                <a:srgbClr val="000000"/>
              </a:solidFill>
              <a:effectLst/>
              <a:latin typeface=" Fira Code"/>
            </a:endParaRPr>
          </a:p>
          <a:p>
            <a:r>
              <a:rPr lang="en-US" sz="1100" b="0" dirty="0">
                <a:solidFill>
                  <a:srgbClr val="0000FF"/>
                </a:solidFill>
                <a:effectLst/>
                <a:latin typeface=" Fira Code"/>
              </a:rPr>
              <a:t>GROUP</a:t>
            </a:r>
            <a:r>
              <a:rPr lang="en-US" sz="1100" b="0" dirty="0">
                <a:solidFill>
                  <a:srgbClr val="000000"/>
                </a:solidFill>
                <a:effectLst/>
                <a:latin typeface=" Fira Code"/>
              </a:rPr>
              <a:t> </a:t>
            </a:r>
            <a:r>
              <a:rPr lang="en-US" sz="1100" b="0" dirty="0">
                <a:solidFill>
                  <a:srgbClr val="0000FF"/>
                </a:solidFill>
                <a:effectLst/>
                <a:latin typeface=" Fira Code"/>
              </a:rPr>
              <a:t>BY</a:t>
            </a:r>
            <a:r>
              <a:rPr lang="en-US" sz="1100" b="0" dirty="0">
                <a:solidFill>
                  <a:srgbClr val="000000"/>
                </a:solidFill>
                <a:effectLst/>
                <a:latin typeface=" Fira Code"/>
              </a:rPr>
              <a:t> </a:t>
            </a:r>
          </a:p>
          <a:p>
            <a:r>
              <a:rPr lang="en-US" sz="1100" b="0" dirty="0">
                <a:solidFill>
                  <a:srgbClr val="000000"/>
                </a:solidFill>
                <a:effectLst/>
                <a:latin typeface=" Fira Code"/>
              </a:rPr>
              <a:t>    </a:t>
            </a:r>
            <a:r>
              <a:rPr lang="en-US" sz="1100" b="0" dirty="0" err="1">
                <a:solidFill>
                  <a:srgbClr val="795E26"/>
                </a:solidFill>
                <a:effectLst/>
                <a:latin typeface=" Fira Code"/>
              </a:rPr>
              <a:t>TumblingWindow</a:t>
            </a:r>
            <a:r>
              <a:rPr lang="en-US" sz="1100" b="0" dirty="0">
                <a:solidFill>
                  <a:srgbClr val="000000"/>
                </a:solidFill>
                <a:effectLst/>
                <a:latin typeface=" Fira Code"/>
              </a:rPr>
              <a:t>(</a:t>
            </a:r>
            <a:r>
              <a:rPr lang="en-US" sz="1100" b="0" dirty="0">
                <a:solidFill>
                  <a:srgbClr val="001080"/>
                </a:solidFill>
                <a:effectLst/>
                <a:latin typeface=" Fira Code"/>
              </a:rPr>
              <a:t>minute</a:t>
            </a:r>
            <a:r>
              <a:rPr lang="en-US" sz="1100" b="0" dirty="0">
                <a:solidFill>
                  <a:srgbClr val="000000"/>
                </a:solidFill>
                <a:effectLst/>
                <a:latin typeface=" Fira Code"/>
              </a:rPr>
              <a:t>,</a:t>
            </a:r>
            <a:r>
              <a:rPr lang="en-US" sz="1100" b="0" dirty="0">
                <a:solidFill>
                  <a:srgbClr val="098658"/>
                </a:solidFill>
                <a:effectLst/>
                <a:latin typeface=" Fira Code"/>
              </a:rPr>
              <a:t>1</a:t>
            </a:r>
            <a:r>
              <a:rPr lang="en-US" sz="1100" b="0" dirty="0">
                <a:solidFill>
                  <a:srgbClr val="000000"/>
                </a:solidFill>
                <a:effectLst/>
                <a:latin typeface=" Fira Code"/>
              </a:rPr>
              <a:t>),</a:t>
            </a:r>
          </a:p>
          <a:p>
            <a:r>
              <a:rPr lang="en-US" sz="1100" b="0" dirty="0">
                <a:solidFill>
                  <a:srgbClr val="000000"/>
                </a:solidFill>
                <a:effectLst/>
                <a:latin typeface=" Fira Code"/>
              </a:rPr>
              <a:t>    </a:t>
            </a:r>
            <a:r>
              <a:rPr lang="en-US" sz="1100" b="0" dirty="0" err="1">
                <a:solidFill>
                  <a:srgbClr val="000000"/>
                </a:solidFill>
                <a:effectLst/>
                <a:latin typeface=" Fira Code"/>
              </a:rPr>
              <a:t>SystemProperties.connectionDeviceId</a:t>
            </a:r>
            <a:r>
              <a:rPr lang="en-US" sz="1100" b="0" dirty="0">
                <a:solidFill>
                  <a:srgbClr val="000000"/>
                </a:solidFill>
                <a:effectLst/>
                <a:latin typeface=" Fira Code"/>
              </a:rPr>
              <a:t>,</a:t>
            </a:r>
          </a:p>
          <a:p>
            <a:r>
              <a:rPr lang="en-US" sz="1100" b="0" dirty="0">
                <a:solidFill>
                  <a:srgbClr val="000000"/>
                </a:solidFill>
                <a:effectLst/>
                <a:latin typeface=" Fira Code"/>
              </a:rPr>
              <a:t>    </a:t>
            </a:r>
            <a:r>
              <a:rPr lang="en-US" sz="1100" b="0" dirty="0" err="1">
                <a:solidFill>
                  <a:srgbClr val="000000"/>
                </a:solidFill>
                <a:effectLst/>
                <a:latin typeface=" Fira Code"/>
              </a:rPr>
              <a:t>SystemProperties.connectionModuleId</a:t>
            </a:r>
            <a:endParaRPr lang="en-US" sz="1100" b="0" dirty="0">
              <a:solidFill>
                <a:srgbClr val="000000"/>
              </a:solidFill>
              <a:effectLst/>
              <a:latin typeface=" Fira Code"/>
            </a:endParaRPr>
          </a:p>
        </p:txBody>
      </p:sp>
    </p:spTree>
    <p:extLst>
      <p:ext uri="{BB962C8B-B14F-4D97-AF65-F5344CB8AC3E}">
        <p14:creationId xmlns:p14="http://schemas.microsoft.com/office/powerpoint/2010/main" val="4258566507"/>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4.potx" id="{A58B7E8E-6ADF-4908-A2F5-C25AB6AFE568}" vid="{4000415E-BE44-4D70-85B7-3D5FC98293CC}"/>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4.potx" id="{A58B7E8E-6ADF-4908-A2F5-C25AB6AFE568}" vid="{E25AE3BC-520E-439B-9D60-1226565377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AB2130EC-FFF3-4A28-BC2C-ECEF17457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schemas.microsoft.com/sharepoint/v3"/>
    <ds:schemaRef ds:uri="http://purl.org/dc/terms/"/>
    <ds:schemaRef ds:uri="http://schemas.microsoft.com/office/2006/documentManagement/types"/>
    <ds:schemaRef ds:uri="http://purl.org/dc/elements/1.1/"/>
    <ds:schemaRef ds:uri="06670dda-0291-4061-b6e0-f6c0cb392c51"/>
    <ds:schemaRef ds:uri="http://schemas.openxmlformats.org/package/2006/metadata/core-properties"/>
    <ds:schemaRef ds:uri="http://schemas.microsoft.com/office/infopath/2007/PartnerControls"/>
    <ds:schemaRef ds:uri="e4aa919a-b200-49cb-beca-4c7e0810321e"/>
    <ds:schemaRef ds:uri="http://schemas.microsoft.com/office/2006/metadata/properties"/>
    <ds:schemaRef ds:uri="http://purl.org/dc/dcmitype/"/>
    <ds:schemaRef ds:uri="965de625-df5b-42e9-a277-2113da4f1195"/>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16-9_Blue_Business_2019_14</Template>
  <TotalTime>342</TotalTime>
  <Words>945</Words>
  <Application>Microsoft Office PowerPoint</Application>
  <PresentationFormat>Widescreen</PresentationFormat>
  <Paragraphs>155</Paragraphs>
  <Slides>12</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 Fira Code</vt:lpstr>
      <vt:lpstr>Arial</vt:lpstr>
      <vt:lpstr>Consolas</vt:lpstr>
      <vt:lpstr>Segoe UI</vt:lpstr>
      <vt:lpstr>Segoe UI Semibold</vt:lpstr>
      <vt:lpstr>Wingdings</vt:lpstr>
      <vt:lpstr>White Template</vt:lpstr>
      <vt:lpstr>Black Template</vt:lpstr>
      <vt:lpstr>Data Platform Canada</vt:lpstr>
      <vt:lpstr>Scripting is good</vt:lpstr>
      <vt:lpstr>Agenda</vt:lpstr>
      <vt:lpstr>Why scripting : 2 reasons</vt:lpstr>
      <vt:lpstr>The Usual Suspects</vt:lpstr>
      <vt:lpstr>Demo 1 : Version Control</vt:lpstr>
      <vt:lpstr>Demo Context</vt:lpstr>
      <vt:lpstr>Demo Context</vt:lpstr>
      <vt:lpstr>Demo 2 : Creating an ASA project</vt:lpstr>
      <vt:lpstr>Demo Context</vt:lpstr>
      <vt:lpstr>Demo 3 – Unit Testing ASA</vt:lpstr>
      <vt:lpstr>All done!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Florian Eiden</dc:creator>
  <cp:keywords/>
  <dc:description/>
  <cp:lastModifiedBy>Florian Eiden</cp:lastModifiedBy>
  <cp:revision>11</cp:revision>
  <dcterms:created xsi:type="dcterms:W3CDTF">2020-10-29T22:43:13Z</dcterms:created>
  <dcterms:modified xsi:type="dcterms:W3CDTF">2020-10-30T21:49:00Z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