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9"/>
  </p:notesMasterIdLst>
  <p:handoutMasterIdLst>
    <p:handoutMasterId r:id="rId20"/>
  </p:handoutMasterIdLst>
  <p:sldIdLst>
    <p:sldId id="2076138262" r:id="rId5"/>
    <p:sldId id="2076138466" r:id="rId6"/>
    <p:sldId id="2076138479" r:id="rId7"/>
    <p:sldId id="2076138480" r:id="rId8"/>
    <p:sldId id="2076138476" r:id="rId9"/>
    <p:sldId id="2076138481" r:id="rId10"/>
    <p:sldId id="2076138471" r:id="rId11"/>
    <p:sldId id="2076138473" r:id="rId12"/>
    <p:sldId id="2076138474" r:id="rId13"/>
    <p:sldId id="2076138464" r:id="rId14"/>
    <p:sldId id="2076138470" r:id="rId15"/>
    <p:sldId id="2076138468" r:id="rId16"/>
    <p:sldId id="2076138465" r:id="rId17"/>
    <p:sldId id="2076138467"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2F2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B61F4-8FC3-4743-9415-09DED5540D48}" v="14" dt="2022-03-27T05:09:48.5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7" autoAdjust="0"/>
    <p:restoredTop sz="91990" autoAdjust="0"/>
  </p:normalViewPr>
  <p:slideViewPr>
    <p:cSldViewPr snapToGrid="0">
      <p:cViewPr varScale="1">
        <p:scale>
          <a:sx n="149" d="100"/>
          <a:sy n="149" d="100"/>
        </p:scale>
        <p:origin x="108" y="342"/>
      </p:cViewPr>
      <p:guideLst>
        <p:guide orient="horz" pos="640"/>
        <p:guide pos="3840"/>
      </p:guideLst>
    </p:cSldViewPr>
  </p:slideViewPr>
  <p:outlineViewPr>
    <p:cViewPr>
      <p:scale>
        <a:sx n="33" d="100"/>
        <a:sy n="33" d="100"/>
      </p:scale>
      <p:origin x="0" y="-44436"/>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Eiden" userId="0170682bb078a585" providerId="LiveId" clId="{057B61F4-8FC3-4743-9415-09DED5540D48}"/>
    <pc:docChg chg="undo custSel modSld sldOrd">
      <pc:chgData name="Florian Eiden" userId="0170682bb078a585" providerId="LiveId" clId="{057B61F4-8FC3-4743-9415-09DED5540D48}" dt="2022-03-29T06:40:02.573" v="508" actId="6549"/>
      <pc:docMkLst>
        <pc:docMk/>
      </pc:docMkLst>
      <pc:sldChg chg="modSp mod">
        <pc:chgData name="Florian Eiden" userId="0170682bb078a585" providerId="LiveId" clId="{057B61F4-8FC3-4743-9415-09DED5540D48}" dt="2022-03-29T03:24:02.118" v="41" actId="20577"/>
        <pc:sldMkLst>
          <pc:docMk/>
          <pc:sldMk cId="1647071200" sldId="2076138262"/>
        </pc:sldMkLst>
        <pc:spChg chg="mod">
          <ac:chgData name="Florian Eiden" userId="0170682bb078a585" providerId="LiveId" clId="{057B61F4-8FC3-4743-9415-09DED5540D48}" dt="2022-03-29T03:24:02.118" v="41" actId="20577"/>
          <ac:spMkLst>
            <pc:docMk/>
            <pc:sldMk cId="1647071200" sldId="2076138262"/>
            <ac:spMk id="4" creationId="{00000000-0000-0000-0000-000000000000}"/>
          </ac:spMkLst>
        </pc:spChg>
      </pc:sldChg>
      <pc:sldChg chg="modSp mod">
        <pc:chgData name="Florian Eiden" userId="0170682bb078a585" providerId="LiveId" clId="{057B61F4-8FC3-4743-9415-09DED5540D48}" dt="2022-03-27T05:09:32.407" v="19" actId="1076"/>
        <pc:sldMkLst>
          <pc:docMk/>
          <pc:sldMk cId="1904956503" sldId="2076138464"/>
        </pc:sldMkLst>
        <pc:spChg chg="mod">
          <ac:chgData name="Florian Eiden" userId="0170682bb078a585" providerId="LiveId" clId="{057B61F4-8FC3-4743-9415-09DED5540D48}" dt="2022-03-27T05:09:32.407" v="19" actId="1076"/>
          <ac:spMkLst>
            <pc:docMk/>
            <pc:sldMk cId="1904956503" sldId="2076138464"/>
            <ac:spMk id="2" creationId="{5036172D-0981-6D4F-9F96-321880EB682D}"/>
          </ac:spMkLst>
        </pc:spChg>
      </pc:sldChg>
      <pc:sldChg chg="modSp mod">
        <pc:chgData name="Florian Eiden" userId="0170682bb078a585" providerId="LiveId" clId="{057B61F4-8FC3-4743-9415-09DED5540D48}" dt="2022-03-27T05:08:54.545" v="18" actId="1076"/>
        <pc:sldMkLst>
          <pc:docMk/>
          <pc:sldMk cId="3924795189" sldId="2076138465"/>
        </pc:sldMkLst>
        <pc:spChg chg="mod">
          <ac:chgData name="Florian Eiden" userId="0170682bb078a585" providerId="LiveId" clId="{057B61F4-8FC3-4743-9415-09DED5540D48}" dt="2022-03-27T05:08:54.545" v="18" actId="1076"/>
          <ac:spMkLst>
            <pc:docMk/>
            <pc:sldMk cId="3924795189" sldId="2076138465"/>
            <ac:spMk id="7" creationId="{99F7A6FB-B762-44F8-84E7-894EF765188C}"/>
          </ac:spMkLst>
        </pc:spChg>
        <pc:spChg chg="mod">
          <ac:chgData name="Florian Eiden" userId="0170682bb078a585" providerId="LiveId" clId="{057B61F4-8FC3-4743-9415-09DED5540D48}" dt="2022-03-27T05:08:47.311" v="15" actId="1076"/>
          <ac:spMkLst>
            <pc:docMk/>
            <pc:sldMk cId="3924795189" sldId="2076138465"/>
            <ac:spMk id="9" creationId="{DD989905-4104-4E0D-B5B3-9AA5D575CAFF}"/>
          </ac:spMkLst>
        </pc:spChg>
      </pc:sldChg>
      <pc:sldChg chg="modSp mod">
        <pc:chgData name="Florian Eiden" userId="0170682bb078a585" providerId="LiveId" clId="{057B61F4-8FC3-4743-9415-09DED5540D48}" dt="2022-03-29T03:24:20.471" v="64" actId="20577"/>
        <pc:sldMkLst>
          <pc:docMk/>
          <pc:sldMk cId="2694065275" sldId="2076138466"/>
        </pc:sldMkLst>
        <pc:spChg chg="mod">
          <ac:chgData name="Florian Eiden" userId="0170682bb078a585" providerId="LiveId" clId="{057B61F4-8FC3-4743-9415-09DED5540D48}" dt="2022-03-29T03:24:20.471" v="64" actId="20577"/>
          <ac:spMkLst>
            <pc:docMk/>
            <pc:sldMk cId="2694065275" sldId="2076138466"/>
            <ac:spMk id="4" creationId="{DE8210EA-4D7E-4960-BFB9-F7E94C56992F}"/>
          </ac:spMkLst>
        </pc:spChg>
      </pc:sldChg>
      <pc:sldChg chg="modSp mod">
        <pc:chgData name="Florian Eiden" userId="0170682bb078a585" providerId="LiveId" clId="{057B61F4-8FC3-4743-9415-09DED5540D48}" dt="2022-03-27T05:26:40.429" v="35" actId="20577"/>
        <pc:sldMkLst>
          <pc:docMk/>
          <pc:sldMk cId="3118999043" sldId="2076138468"/>
        </pc:sldMkLst>
        <pc:spChg chg="mod">
          <ac:chgData name="Florian Eiden" userId="0170682bb078a585" providerId="LiveId" clId="{057B61F4-8FC3-4743-9415-09DED5540D48}" dt="2022-03-27T05:26:40.429" v="35" actId="20577"/>
          <ac:spMkLst>
            <pc:docMk/>
            <pc:sldMk cId="3118999043" sldId="2076138468"/>
            <ac:spMk id="2" creationId="{5BCFDC34-3B46-4A07-A757-5C28BFD85DDA}"/>
          </ac:spMkLst>
        </pc:spChg>
      </pc:sldChg>
      <pc:sldChg chg="modSp mod ord modShow">
        <pc:chgData name="Florian Eiden" userId="0170682bb078a585" providerId="LiveId" clId="{057B61F4-8FC3-4743-9415-09DED5540D48}" dt="2022-03-29T06:35:56.589" v="353" actId="729"/>
        <pc:sldMkLst>
          <pc:docMk/>
          <pc:sldMk cId="2098613743" sldId="2076138470"/>
        </pc:sldMkLst>
        <pc:spChg chg="mod">
          <ac:chgData name="Florian Eiden" userId="0170682bb078a585" providerId="LiveId" clId="{057B61F4-8FC3-4743-9415-09DED5540D48}" dt="2022-03-29T03:25:56.736" v="125" actId="20577"/>
          <ac:spMkLst>
            <pc:docMk/>
            <pc:sldMk cId="2098613743" sldId="2076138470"/>
            <ac:spMk id="3" creationId="{5E91855A-6558-4664-BDF1-01F32031F8B1}"/>
          </ac:spMkLst>
        </pc:spChg>
      </pc:sldChg>
      <pc:sldChg chg="addSp delSp">
        <pc:chgData name="Florian Eiden" userId="0170682bb078a585" providerId="LiveId" clId="{057B61F4-8FC3-4743-9415-09DED5540D48}" dt="2022-03-27T05:09:48.525" v="20" actId="21"/>
        <pc:sldMkLst>
          <pc:docMk/>
          <pc:sldMk cId="67191321" sldId="2076138473"/>
        </pc:sldMkLst>
        <pc:picChg chg="del">
          <ac:chgData name="Florian Eiden" userId="0170682bb078a585" providerId="LiveId" clId="{057B61F4-8FC3-4743-9415-09DED5540D48}" dt="2022-03-27T05:09:48.525" v="20" actId="21"/>
          <ac:picMkLst>
            <pc:docMk/>
            <pc:sldMk cId="67191321" sldId="2076138473"/>
            <ac:picMk id="6" creationId="{B29F8A9D-3650-4F85-A49B-A252254AA939}"/>
          </ac:picMkLst>
        </pc:picChg>
        <pc:picChg chg="add del">
          <ac:chgData name="Florian Eiden" userId="0170682bb078a585" providerId="LiveId" clId="{057B61F4-8FC3-4743-9415-09DED5540D48}" dt="2022-03-27T04:56:00.881" v="2" actId="21"/>
          <ac:picMkLst>
            <pc:docMk/>
            <pc:sldMk cId="67191321" sldId="2076138473"/>
            <ac:picMk id="1026" creationId="{43030A71-E318-4F5F-B229-127E988B6256}"/>
          </ac:picMkLst>
        </pc:picChg>
      </pc:sldChg>
      <pc:sldChg chg="addSp delSp modSp mod">
        <pc:chgData name="Florian Eiden" userId="0170682bb078a585" providerId="LiveId" clId="{057B61F4-8FC3-4743-9415-09DED5540D48}" dt="2022-03-27T04:56:21.012" v="13" actId="1076"/>
        <pc:sldMkLst>
          <pc:docMk/>
          <pc:sldMk cId="234063176" sldId="2076138475"/>
        </pc:sldMkLst>
        <pc:spChg chg="del">
          <ac:chgData name="Florian Eiden" userId="0170682bb078a585" providerId="LiveId" clId="{057B61F4-8FC3-4743-9415-09DED5540D48}" dt="2022-03-27T04:54:24.354" v="0" actId="478"/>
          <ac:spMkLst>
            <pc:docMk/>
            <pc:sldMk cId="234063176" sldId="2076138475"/>
            <ac:spMk id="9" creationId="{76EB4664-1AF5-45BF-AF75-A23CE246509C}"/>
          </ac:spMkLst>
        </pc:spChg>
        <pc:picChg chg="add mod">
          <ac:chgData name="Florian Eiden" userId="0170682bb078a585" providerId="LiveId" clId="{057B61F4-8FC3-4743-9415-09DED5540D48}" dt="2022-03-27T04:56:18.034" v="11" actId="1076"/>
          <ac:picMkLst>
            <pc:docMk/>
            <pc:sldMk cId="234063176" sldId="2076138475"/>
            <ac:picMk id="5" creationId="{CB99B03C-58CE-49C6-8C8E-BE8857F17585}"/>
          </ac:picMkLst>
        </pc:picChg>
        <pc:picChg chg="add mod">
          <ac:chgData name="Florian Eiden" userId="0170682bb078a585" providerId="LiveId" clId="{057B61F4-8FC3-4743-9415-09DED5540D48}" dt="2022-03-27T04:56:21.012" v="13" actId="1076"/>
          <ac:picMkLst>
            <pc:docMk/>
            <pc:sldMk cId="234063176" sldId="2076138475"/>
            <ac:picMk id="7" creationId="{CB250B8B-4FE2-4197-A430-E98E58F496CB}"/>
          </ac:picMkLst>
        </pc:picChg>
      </pc:sldChg>
      <pc:sldChg chg="modSp mod">
        <pc:chgData name="Florian Eiden" userId="0170682bb078a585" providerId="LiveId" clId="{057B61F4-8FC3-4743-9415-09DED5540D48}" dt="2022-03-29T06:38:46.362" v="453"/>
        <pc:sldMkLst>
          <pc:docMk/>
          <pc:sldMk cId="3841703360" sldId="2076138476"/>
        </pc:sldMkLst>
        <pc:spChg chg="mod">
          <ac:chgData name="Florian Eiden" userId="0170682bb078a585" providerId="LiveId" clId="{057B61F4-8FC3-4743-9415-09DED5540D48}" dt="2022-03-29T06:29:54.224" v="349"/>
          <ac:spMkLst>
            <pc:docMk/>
            <pc:sldMk cId="3841703360" sldId="2076138476"/>
            <ac:spMk id="2" creationId="{7630451A-CD15-4CA2-AAE9-89E19DBE3A36}"/>
          </ac:spMkLst>
        </pc:spChg>
        <pc:spChg chg="mod">
          <ac:chgData name="Florian Eiden" userId="0170682bb078a585" providerId="LiveId" clId="{057B61F4-8FC3-4743-9415-09DED5540D48}" dt="2022-03-29T06:38:46.362" v="453"/>
          <ac:spMkLst>
            <pc:docMk/>
            <pc:sldMk cId="3841703360" sldId="2076138476"/>
            <ac:spMk id="3" creationId="{E590516D-1AEC-4BFD-9871-E1CC2241AD7E}"/>
          </ac:spMkLst>
        </pc:spChg>
      </pc:sldChg>
      <pc:sldChg chg="modSp mod">
        <pc:chgData name="Florian Eiden" userId="0170682bb078a585" providerId="LiveId" clId="{057B61F4-8FC3-4743-9415-09DED5540D48}" dt="2022-03-29T06:38:25.710" v="417" actId="20577"/>
        <pc:sldMkLst>
          <pc:docMk/>
          <pc:sldMk cId="61280268" sldId="2076138479"/>
        </pc:sldMkLst>
        <pc:spChg chg="mod">
          <ac:chgData name="Florian Eiden" userId="0170682bb078a585" providerId="LiveId" clId="{057B61F4-8FC3-4743-9415-09DED5540D48}" dt="2022-03-29T06:38:25.710" v="417" actId="20577"/>
          <ac:spMkLst>
            <pc:docMk/>
            <pc:sldMk cId="61280268" sldId="2076138479"/>
            <ac:spMk id="3" creationId="{E590516D-1AEC-4BFD-9871-E1CC2241AD7E}"/>
          </ac:spMkLst>
        </pc:spChg>
      </pc:sldChg>
      <pc:sldChg chg="modSp mod">
        <pc:chgData name="Florian Eiden" userId="0170682bb078a585" providerId="LiveId" clId="{057B61F4-8FC3-4743-9415-09DED5540D48}" dt="2022-03-29T06:38:42.310" v="452" actId="20577"/>
        <pc:sldMkLst>
          <pc:docMk/>
          <pc:sldMk cId="2219393157" sldId="2076138480"/>
        </pc:sldMkLst>
        <pc:spChg chg="mod">
          <ac:chgData name="Florian Eiden" userId="0170682bb078a585" providerId="LiveId" clId="{057B61F4-8FC3-4743-9415-09DED5540D48}" dt="2022-03-29T03:27:56.019" v="253" actId="6549"/>
          <ac:spMkLst>
            <pc:docMk/>
            <pc:sldMk cId="2219393157" sldId="2076138480"/>
            <ac:spMk id="2" creationId="{7630451A-CD15-4CA2-AAE9-89E19DBE3A36}"/>
          </ac:spMkLst>
        </pc:spChg>
        <pc:spChg chg="mod">
          <ac:chgData name="Florian Eiden" userId="0170682bb078a585" providerId="LiveId" clId="{057B61F4-8FC3-4743-9415-09DED5540D48}" dt="2022-03-29T06:38:42.310" v="452" actId="20577"/>
          <ac:spMkLst>
            <pc:docMk/>
            <pc:sldMk cId="2219393157" sldId="2076138480"/>
            <ac:spMk id="3" creationId="{E590516D-1AEC-4BFD-9871-E1CC2241AD7E}"/>
          </ac:spMkLst>
        </pc:spChg>
      </pc:sldChg>
      <pc:sldChg chg="modSp mod modNotesTx">
        <pc:chgData name="Florian Eiden" userId="0170682bb078a585" providerId="LiveId" clId="{057B61F4-8FC3-4743-9415-09DED5540D48}" dt="2022-03-29T06:40:02.573" v="508" actId="6549"/>
        <pc:sldMkLst>
          <pc:docMk/>
          <pc:sldMk cId="2798010016" sldId="2076138481"/>
        </pc:sldMkLst>
        <pc:spChg chg="mod">
          <ac:chgData name="Florian Eiden" userId="0170682bb078a585" providerId="LiveId" clId="{057B61F4-8FC3-4743-9415-09DED5540D48}" dt="2022-03-29T06:29:56.800" v="350"/>
          <ac:spMkLst>
            <pc:docMk/>
            <pc:sldMk cId="2798010016" sldId="2076138481"/>
            <ac:spMk id="2" creationId="{7630451A-CD15-4CA2-AAE9-89E19DBE3A36}"/>
          </ac:spMkLst>
        </pc:spChg>
        <pc:spChg chg="mod">
          <ac:chgData name="Florian Eiden" userId="0170682bb078a585" providerId="LiveId" clId="{057B61F4-8FC3-4743-9415-09DED5540D48}" dt="2022-03-29T06:39:51.222" v="507" actId="20577"/>
          <ac:spMkLst>
            <pc:docMk/>
            <pc:sldMk cId="2798010016" sldId="2076138481"/>
            <ac:spMk id="3" creationId="{E590516D-1AEC-4BFD-9871-E1CC2241AD7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A7966E-FA8A-400B-9F2B-9CC1342FA04F}"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DFAC60B-93A2-44DD-9DC2-C2705EBD9601}">
      <dgm:prSet phldrT="[Text]" custT="1"/>
      <dgm:spPr/>
      <dgm:t>
        <a:bodyPr/>
        <a:lstStyle/>
        <a:p>
          <a:r>
            <a:rPr lang="en-US" sz="5400" dirty="0"/>
            <a:t>Build</a:t>
          </a:r>
        </a:p>
      </dgm:t>
    </dgm:pt>
    <dgm:pt modelId="{8543E3A5-5198-4DE1-9711-8D7941C61B64}" type="parTrans" cxnId="{7E298069-6A34-45B5-84B1-95BB7E644A91}">
      <dgm:prSet/>
      <dgm:spPr/>
      <dgm:t>
        <a:bodyPr/>
        <a:lstStyle/>
        <a:p>
          <a:endParaRPr lang="en-US" sz="1600"/>
        </a:p>
      </dgm:t>
    </dgm:pt>
    <dgm:pt modelId="{3F8216C9-8F08-4701-87DA-E6889B6A5D49}" type="sibTrans" cxnId="{7E298069-6A34-45B5-84B1-95BB7E644A91}">
      <dgm:prSet/>
      <dgm:spPr>
        <a:solidFill>
          <a:schemeClr val="accent1">
            <a:lumMod val="60000"/>
            <a:lumOff val="40000"/>
          </a:schemeClr>
        </a:solidFill>
      </dgm:spPr>
      <dgm:t>
        <a:bodyPr/>
        <a:lstStyle/>
        <a:p>
          <a:endParaRPr lang="en-US" sz="1600"/>
        </a:p>
      </dgm:t>
    </dgm:pt>
    <dgm:pt modelId="{119AA0E6-BAC6-43B6-AACE-79BB5C84F381}">
      <dgm:prSet phldrT="[Text]" custT="1"/>
      <dgm:spPr/>
      <dgm:t>
        <a:bodyPr/>
        <a:lstStyle/>
        <a:p>
          <a:r>
            <a:rPr lang="en-US" sz="5400" dirty="0"/>
            <a:t>Test</a:t>
          </a:r>
        </a:p>
      </dgm:t>
    </dgm:pt>
    <dgm:pt modelId="{992F50E0-2113-4B2C-9775-732C0DC643BC}" type="parTrans" cxnId="{4057C555-C978-4E73-A040-F0779AC44956}">
      <dgm:prSet/>
      <dgm:spPr/>
      <dgm:t>
        <a:bodyPr/>
        <a:lstStyle/>
        <a:p>
          <a:endParaRPr lang="en-US" sz="1600"/>
        </a:p>
      </dgm:t>
    </dgm:pt>
    <dgm:pt modelId="{C0EB34C5-C15C-4780-BF60-6A7A8CBDE183}" type="sibTrans" cxnId="{4057C555-C978-4E73-A040-F0779AC44956}">
      <dgm:prSet/>
      <dgm:spPr>
        <a:solidFill>
          <a:schemeClr val="accent1">
            <a:lumMod val="60000"/>
            <a:lumOff val="40000"/>
          </a:schemeClr>
        </a:solidFill>
      </dgm:spPr>
      <dgm:t>
        <a:bodyPr/>
        <a:lstStyle/>
        <a:p>
          <a:endParaRPr lang="en-US" sz="1600"/>
        </a:p>
      </dgm:t>
    </dgm:pt>
    <dgm:pt modelId="{73192A8F-7782-450F-A6A7-AE7EAB060201}">
      <dgm:prSet phldrT="[Text]" custT="1"/>
      <dgm:spPr/>
      <dgm:t>
        <a:bodyPr/>
        <a:lstStyle/>
        <a:p>
          <a:r>
            <a:rPr lang="en-US" sz="5400" dirty="0"/>
            <a:t>Code</a:t>
          </a:r>
        </a:p>
      </dgm:t>
    </dgm:pt>
    <dgm:pt modelId="{BDC81132-2272-4E2E-8DE4-162D3E2B056F}" type="parTrans" cxnId="{F2A83030-7491-4B89-84AE-EA9D8D91082D}">
      <dgm:prSet/>
      <dgm:spPr/>
      <dgm:t>
        <a:bodyPr/>
        <a:lstStyle/>
        <a:p>
          <a:endParaRPr lang="en-US" sz="1600"/>
        </a:p>
      </dgm:t>
    </dgm:pt>
    <dgm:pt modelId="{1E78FBB4-9AF3-44C3-A5A4-30758CEDC3C0}" type="sibTrans" cxnId="{F2A83030-7491-4B89-84AE-EA9D8D91082D}">
      <dgm:prSet/>
      <dgm:spPr>
        <a:solidFill>
          <a:schemeClr val="accent1">
            <a:lumMod val="60000"/>
            <a:lumOff val="40000"/>
          </a:schemeClr>
        </a:solidFill>
      </dgm:spPr>
      <dgm:t>
        <a:bodyPr/>
        <a:lstStyle/>
        <a:p>
          <a:endParaRPr lang="en-US" sz="1600"/>
        </a:p>
      </dgm:t>
    </dgm:pt>
    <dgm:pt modelId="{F1035B98-FAE2-48EA-A657-90D1A4575E79}" type="pres">
      <dgm:prSet presAssocID="{E3A7966E-FA8A-400B-9F2B-9CC1342FA04F}" presName="cycle" presStyleCnt="0">
        <dgm:presLayoutVars>
          <dgm:dir/>
          <dgm:resizeHandles val="exact"/>
        </dgm:presLayoutVars>
      </dgm:prSet>
      <dgm:spPr/>
    </dgm:pt>
    <dgm:pt modelId="{C25C4F8C-F6D7-4530-B142-46831229F71D}" type="pres">
      <dgm:prSet presAssocID="{ADFAC60B-93A2-44DD-9DC2-C2705EBD9601}" presName="dummy" presStyleCnt="0"/>
      <dgm:spPr/>
    </dgm:pt>
    <dgm:pt modelId="{40A02B41-A0FB-49A5-8BDE-20D964B791E4}" type="pres">
      <dgm:prSet presAssocID="{ADFAC60B-93A2-44DD-9DC2-C2705EBD9601}" presName="node" presStyleLbl="revTx" presStyleIdx="0" presStyleCnt="3" custRadScaleRad="102510" custRadScaleInc="35889">
        <dgm:presLayoutVars>
          <dgm:bulletEnabled val="1"/>
        </dgm:presLayoutVars>
      </dgm:prSet>
      <dgm:spPr/>
    </dgm:pt>
    <dgm:pt modelId="{DCA6A6C4-101B-44CF-AB9C-7D864DBA8C10}" type="pres">
      <dgm:prSet presAssocID="{3F8216C9-8F08-4701-87DA-E6889B6A5D49}" presName="sibTrans" presStyleLbl="node1" presStyleIdx="0" presStyleCnt="3"/>
      <dgm:spPr/>
    </dgm:pt>
    <dgm:pt modelId="{3178B4DD-1316-4F56-B99B-A09E160B2FC8}" type="pres">
      <dgm:prSet presAssocID="{119AA0E6-BAC6-43B6-AACE-79BB5C84F381}" presName="dummy" presStyleCnt="0"/>
      <dgm:spPr/>
    </dgm:pt>
    <dgm:pt modelId="{2E26C9B6-110E-4D2C-97F8-C679271C3414}" type="pres">
      <dgm:prSet presAssocID="{119AA0E6-BAC6-43B6-AACE-79BB5C84F381}" presName="node" presStyleLbl="revTx" presStyleIdx="1" presStyleCnt="3" custRadScaleRad="101720" custRadScaleInc="18494">
        <dgm:presLayoutVars>
          <dgm:bulletEnabled val="1"/>
        </dgm:presLayoutVars>
      </dgm:prSet>
      <dgm:spPr/>
    </dgm:pt>
    <dgm:pt modelId="{462E4C75-3480-4434-A325-E5716FA182DD}" type="pres">
      <dgm:prSet presAssocID="{C0EB34C5-C15C-4780-BF60-6A7A8CBDE183}" presName="sibTrans" presStyleLbl="node1" presStyleIdx="1" presStyleCnt="3"/>
      <dgm:spPr/>
    </dgm:pt>
    <dgm:pt modelId="{A7DF3FEE-8ADB-4680-88B9-FACF17CC1A89}" type="pres">
      <dgm:prSet presAssocID="{73192A8F-7782-450F-A6A7-AE7EAB060201}" presName="dummy" presStyleCnt="0"/>
      <dgm:spPr/>
    </dgm:pt>
    <dgm:pt modelId="{C049B463-228B-43A0-8045-FB4F1A608EF4}" type="pres">
      <dgm:prSet presAssocID="{73192A8F-7782-450F-A6A7-AE7EAB060201}" presName="node" presStyleLbl="revTx" presStyleIdx="2" presStyleCnt="3">
        <dgm:presLayoutVars>
          <dgm:bulletEnabled val="1"/>
        </dgm:presLayoutVars>
      </dgm:prSet>
      <dgm:spPr/>
    </dgm:pt>
    <dgm:pt modelId="{0B013732-5CD9-4C9E-B5C7-8F463BD277BD}" type="pres">
      <dgm:prSet presAssocID="{1E78FBB4-9AF3-44C3-A5A4-30758CEDC3C0}" presName="sibTrans" presStyleLbl="node1" presStyleIdx="2" presStyleCnt="3"/>
      <dgm:spPr/>
    </dgm:pt>
  </dgm:ptLst>
  <dgm:cxnLst>
    <dgm:cxn modelId="{BDF5E716-3B76-4BC7-9F9B-BB03F0DEAD89}" type="presOf" srcId="{119AA0E6-BAC6-43B6-AACE-79BB5C84F381}" destId="{2E26C9B6-110E-4D2C-97F8-C679271C3414}" srcOrd="0" destOrd="0" presId="urn:microsoft.com/office/officeart/2005/8/layout/cycle1"/>
    <dgm:cxn modelId="{F2A83030-7491-4B89-84AE-EA9D8D91082D}" srcId="{E3A7966E-FA8A-400B-9F2B-9CC1342FA04F}" destId="{73192A8F-7782-450F-A6A7-AE7EAB060201}" srcOrd="2" destOrd="0" parTransId="{BDC81132-2272-4E2E-8DE4-162D3E2B056F}" sibTransId="{1E78FBB4-9AF3-44C3-A5A4-30758CEDC3C0}"/>
    <dgm:cxn modelId="{7E298069-6A34-45B5-84B1-95BB7E644A91}" srcId="{E3A7966E-FA8A-400B-9F2B-9CC1342FA04F}" destId="{ADFAC60B-93A2-44DD-9DC2-C2705EBD9601}" srcOrd="0" destOrd="0" parTransId="{8543E3A5-5198-4DE1-9711-8D7941C61B64}" sibTransId="{3F8216C9-8F08-4701-87DA-E6889B6A5D49}"/>
    <dgm:cxn modelId="{4057C555-C978-4E73-A040-F0779AC44956}" srcId="{E3A7966E-FA8A-400B-9F2B-9CC1342FA04F}" destId="{119AA0E6-BAC6-43B6-AACE-79BB5C84F381}" srcOrd="1" destOrd="0" parTransId="{992F50E0-2113-4B2C-9775-732C0DC643BC}" sibTransId="{C0EB34C5-C15C-4780-BF60-6A7A8CBDE183}"/>
    <dgm:cxn modelId="{3063F059-63AB-4099-9E9D-0B97816C9860}" type="presOf" srcId="{E3A7966E-FA8A-400B-9F2B-9CC1342FA04F}" destId="{F1035B98-FAE2-48EA-A657-90D1A4575E79}" srcOrd="0" destOrd="0" presId="urn:microsoft.com/office/officeart/2005/8/layout/cycle1"/>
    <dgm:cxn modelId="{4F7ED4A1-A4A2-4336-9126-C8926A2190A6}" type="presOf" srcId="{1E78FBB4-9AF3-44C3-A5A4-30758CEDC3C0}" destId="{0B013732-5CD9-4C9E-B5C7-8F463BD277BD}" srcOrd="0" destOrd="0" presId="urn:microsoft.com/office/officeart/2005/8/layout/cycle1"/>
    <dgm:cxn modelId="{F45FB1D4-B1A6-48DF-935F-A4825DE36F0E}" type="presOf" srcId="{ADFAC60B-93A2-44DD-9DC2-C2705EBD9601}" destId="{40A02B41-A0FB-49A5-8BDE-20D964B791E4}" srcOrd="0" destOrd="0" presId="urn:microsoft.com/office/officeart/2005/8/layout/cycle1"/>
    <dgm:cxn modelId="{119D40EE-64C6-4296-B0C3-4EE79627826F}" type="presOf" srcId="{3F8216C9-8F08-4701-87DA-E6889B6A5D49}" destId="{DCA6A6C4-101B-44CF-AB9C-7D864DBA8C10}" srcOrd="0" destOrd="0" presId="urn:microsoft.com/office/officeart/2005/8/layout/cycle1"/>
    <dgm:cxn modelId="{69A258F6-10A6-442D-B3C8-E925DABAEBF6}" type="presOf" srcId="{C0EB34C5-C15C-4780-BF60-6A7A8CBDE183}" destId="{462E4C75-3480-4434-A325-E5716FA182DD}" srcOrd="0" destOrd="0" presId="urn:microsoft.com/office/officeart/2005/8/layout/cycle1"/>
    <dgm:cxn modelId="{372739FE-B688-408E-B49E-20D826907691}" type="presOf" srcId="{73192A8F-7782-450F-A6A7-AE7EAB060201}" destId="{C049B463-228B-43A0-8045-FB4F1A608EF4}" srcOrd="0" destOrd="0" presId="urn:microsoft.com/office/officeart/2005/8/layout/cycle1"/>
    <dgm:cxn modelId="{3AB16BBC-F733-47B1-BF74-D0ACD5CAB35E}" type="presParOf" srcId="{F1035B98-FAE2-48EA-A657-90D1A4575E79}" destId="{C25C4F8C-F6D7-4530-B142-46831229F71D}" srcOrd="0" destOrd="0" presId="urn:microsoft.com/office/officeart/2005/8/layout/cycle1"/>
    <dgm:cxn modelId="{928B1E27-9575-4520-A303-7EB048AF1E50}" type="presParOf" srcId="{F1035B98-FAE2-48EA-A657-90D1A4575E79}" destId="{40A02B41-A0FB-49A5-8BDE-20D964B791E4}" srcOrd="1" destOrd="0" presId="urn:microsoft.com/office/officeart/2005/8/layout/cycle1"/>
    <dgm:cxn modelId="{32948748-0E84-4657-B259-F09EAE072781}" type="presParOf" srcId="{F1035B98-FAE2-48EA-A657-90D1A4575E79}" destId="{DCA6A6C4-101B-44CF-AB9C-7D864DBA8C10}" srcOrd="2" destOrd="0" presId="urn:microsoft.com/office/officeart/2005/8/layout/cycle1"/>
    <dgm:cxn modelId="{B152AD35-D7E2-471A-8383-7734F023CA77}" type="presParOf" srcId="{F1035B98-FAE2-48EA-A657-90D1A4575E79}" destId="{3178B4DD-1316-4F56-B99B-A09E160B2FC8}" srcOrd="3" destOrd="0" presId="urn:microsoft.com/office/officeart/2005/8/layout/cycle1"/>
    <dgm:cxn modelId="{ED149886-CF4E-45CA-A8F1-6DAFBDC90155}" type="presParOf" srcId="{F1035B98-FAE2-48EA-A657-90D1A4575E79}" destId="{2E26C9B6-110E-4D2C-97F8-C679271C3414}" srcOrd="4" destOrd="0" presId="urn:microsoft.com/office/officeart/2005/8/layout/cycle1"/>
    <dgm:cxn modelId="{306162D5-64D9-4055-9695-881CBB447DF6}" type="presParOf" srcId="{F1035B98-FAE2-48EA-A657-90D1A4575E79}" destId="{462E4C75-3480-4434-A325-E5716FA182DD}" srcOrd="5" destOrd="0" presId="urn:microsoft.com/office/officeart/2005/8/layout/cycle1"/>
    <dgm:cxn modelId="{433A5C5B-4AD9-42D8-9957-CBB5627C349C}" type="presParOf" srcId="{F1035B98-FAE2-48EA-A657-90D1A4575E79}" destId="{A7DF3FEE-8ADB-4680-88B9-FACF17CC1A89}" srcOrd="6" destOrd="0" presId="urn:microsoft.com/office/officeart/2005/8/layout/cycle1"/>
    <dgm:cxn modelId="{7B4FBB19-495A-45A8-B11A-DAD8D33E8641}" type="presParOf" srcId="{F1035B98-FAE2-48EA-A657-90D1A4575E79}" destId="{C049B463-228B-43A0-8045-FB4F1A608EF4}" srcOrd="7" destOrd="0" presId="urn:microsoft.com/office/officeart/2005/8/layout/cycle1"/>
    <dgm:cxn modelId="{7FD94E2A-6ED4-4EBD-9E45-19CD9D40017A}" type="presParOf" srcId="{F1035B98-FAE2-48EA-A657-90D1A4575E79}" destId="{0B013732-5CD9-4C9E-B5C7-8F463BD277BD}"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02B41-A0FB-49A5-8BDE-20D964B791E4}">
      <dsp:nvSpPr>
        <dsp:cNvPr id="0" name=""/>
        <dsp:cNvSpPr/>
      </dsp:nvSpPr>
      <dsp:spPr>
        <a:xfrm>
          <a:off x="4069819" y="763273"/>
          <a:ext cx="1848254" cy="184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r>
            <a:rPr lang="en-US" sz="5400" kern="1200" dirty="0"/>
            <a:t>Build</a:t>
          </a:r>
        </a:p>
      </dsp:txBody>
      <dsp:txXfrm>
        <a:off x="4069819" y="763273"/>
        <a:ext cx="1848254" cy="1848254"/>
      </dsp:txXfrm>
    </dsp:sp>
    <dsp:sp modelId="{DCA6A6C4-101B-44CF-AB9C-7D864DBA8C10}">
      <dsp:nvSpPr>
        <dsp:cNvPr id="0" name=""/>
        <dsp:cNvSpPr/>
      </dsp:nvSpPr>
      <dsp:spPr>
        <a:xfrm>
          <a:off x="1087196" y="-8"/>
          <a:ext cx="4366524" cy="4366524"/>
        </a:xfrm>
        <a:prstGeom prst="circularArrow">
          <a:avLst>
            <a:gd name="adj1" fmla="val 8254"/>
            <a:gd name="adj2" fmla="val 576583"/>
            <a:gd name="adj3" fmla="val 3562206"/>
            <a:gd name="adj4" fmla="val 829239"/>
            <a:gd name="adj5" fmla="val 9630"/>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26C9B6-110E-4D2C-97F8-C679271C3414}">
      <dsp:nvSpPr>
        <dsp:cNvPr id="0" name=""/>
        <dsp:cNvSpPr/>
      </dsp:nvSpPr>
      <dsp:spPr>
        <a:xfrm>
          <a:off x="2065282" y="3053735"/>
          <a:ext cx="1848254" cy="184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r>
            <a:rPr lang="en-US" sz="5400" kern="1200" dirty="0"/>
            <a:t>Test</a:t>
          </a:r>
        </a:p>
      </dsp:txBody>
      <dsp:txXfrm>
        <a:off x="2065282" y="3053735"/>
        <a:ext cx="1848254" cy="1848254"/>
      </dsp:txXfrm>
    </dsp:sp>
    <dsp:sp modelId="{462E4C75-3480-4434-A325-E5716FA182DD}">
      <dsp:nvSpPr>
        <dsp:cNvPr id="0" name=""/>
        <dsp:cNvSpPr/>
      </dsp:nvSpPr>
      <dsp:spPr>
        <a:xfrm>
          <a:off x="1041157" y="22560"/>
          <a:ext cx="4366524" cy="4366524"/>
        </a:xfrm>
        <a:prstGeom prst="circularArrow">
          <a:avLst>
            <a:gd name="adj1" fmla="val 8254"/>
            <a:gd name="adj2" fmla="val 576583"/>
            <a:gd name="adj3" fmla="val 10214033"/>
            <a:gd name="adj4" fmla="val 7816897"/>
            <a:gd name="adj5" fmla="val 9630"/>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49B463-228B-43A0-8045-FB4F1A608EF4}">
      <dsp:nvSpPr>
        <dsp:cNvPr id="0" name=""/>
        <dsp:cNvSpPr/>
      </dsp:nvSpPr>
      <dsp:spPr>
        <a:xfrm>
          <a:off x="747458" y="362461"/>
          <a:ext cx="1848254" cy="184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r>
            <a:rPr lang="en-US" sz="5400" kern="1200" dirty="0"/>
            <a:t>Code</a:t>
          </a:r>
        </a:p>
      </dsp:txBody>
      <dsp:txXfrm>
        <a:off x="747458" y="362461"/>
        <a:ext cx="1848254" cy="1848254"/>
      </dsp:txXfrm>
    </dsp:sp>
    <dsp:sp modelId="{0B013732-5CD9-4C9E-B5C7-8F463BD277BD}">
      <dsp:nvSpPr>
        <dsp:cNvPr id="0" name=""/>
        <dsp:cNvSpPr/>
      </dsp:nvSpPr>
      <dsp:spPr>
        <a:xfrm>
          <a:off x="1089167" y="-19111"/>
          <a:ext cx="4366524" cy="4366524"/>
        </a:xfrm>
        <a:prstGeom prst="circularArrow">
          <a:avLst>
            <a:gd name="adj1" fmla="val 8254"/>
            <a:gd name="adj2" fmla="val 576583"/>
            <a:gd name="adj3" fmla="val 17940175"/>
            <a:gd name="adj4" fmla="val 14869415"/>
            <a:gd name="adj5" fmla="val 9630"/>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3/28/2022 11:28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3/28/2022 11:24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 streaming is hard, real compete is batch, we should make our developers happy, so they come back, it starts with the inner dev loop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3/28/2022 11:24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to : </a:t>
            </a:r>
          </a:p>
          <a:p>
            <a:pPr marL="171450" indent="-171450">
              <a:buFont typeface="Arial" panose="020B0604020202020204" pitchFamily="34" charset="0"/>
              <a:buChar char="•"/>
            </a:pPr>
            <a:r>
              <a:rPr lang="en-US" dirty="0"/>
              <a:t>Default settings</a:t>
            </a:r>
          </a:p>
          <a:p>
            <a:pPr marL="171450" indent="-171450">
              <a:buFont typeface="Arial" panose="020B0604020202020204" pitchFamily="34" charset="0"/>
              <a:buChar char="•"/>
            </a:pPr>
            <a:r>
              <a:rPr lang="en-US" dirty="0"/>
              <a:t>no DDL required (dynamic schema handling / row-by-row typing)</a:t>
            </a:r>
          </a:p>
          <a:p>
            <a:pPr marL="171450" indent="-171450">
              <a:buFont typeface="Arial" panose="020B0604020202020204" pitchFamily="34" charset="0"/>
              <a:buChar char="•"/>
            </a:pPr>
            <a:r>
              <a:rPr lang="en-US" dirty="0"/>
              <a:t>Query level timestamp definition</a:t>
            </a:r>
          </a:p>
          <a:p>
            <a:pPr marL="0" indent="0">
              <a:buFont typeface="Arial" panose="020B0604020202020204" pitchFamily="34" charset="0"/>
              <a:buNone/>
            </a:pPr>
            <a:r>
              <a:rPr lang="en-US" b="1" dirty="0"/>
              <a:t>&gt;&gt; We can even reduce those requirements by using the local dev environment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3/28/2022 11:24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5968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developer workflow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3/28/2022 11:24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1722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present how we address each with Azure Stream Analytics</a:t>
            </a:r>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3/28/2022 11:24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8398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 running a query means packaging, uploading and deploying it on a cluster, sometimes spinning up the cluster as well</a:t>
            </a:r>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3/28/2022 11:24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658111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 same for all of data engineering, a query in itself means nothing, it needs data to make sense. That’s a lot of scaffolding we can remove by using local files instead</a:t>
            </a:r>
          </a:p>
          <a:p>
            <a:r>
              <a:rPr lang="en-US" b="1" dirty="0"/>
              <a:t>We can’t use arrival time only : TIMESTAMP BY</a:t>
            </a:r>
            <a:endParaRPr lang="en-CA"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3/28/2022 11:24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53115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3/28/2022 11:24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70324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setup, we have the shortest run time with ASA, as I’ll demo shortly</a:t>
            </a:r>
          </a:p>
          <a:p>
            <a:r>
              <a:rPr lang="en-US" b="1" dirty="0"/>
              <a:t>&gt;&gt; The only thing missing to get the inner loop is testing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3/28/2022 11:24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4479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&gt;&gt; Now we’re ready for the demo</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3/28/2022 11:24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50859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info : object name, serialization, </a:t>
            </a:r>
            <a:r>
              <a:rPr lang="en-US" b="1" dirty="0"/>
              <a:t>not the schema</a:t>
            </a:r>
          </a:p>
          <a:p>
            <a:endParaRPr lang="en-US" b="1" dirty="0"/>
          </a:p>
          <a:p>
            <a:r>
              <a:rPr lang="en-US" b="1" dirty="0"/>
              <a:t>&gt;&gt; Thinking about the inner loop, let’s focus on what’s strictly necessary to issue a query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3/28/2022 11:24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80948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https://azure.com/sa"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3354045"/>
            <a:ext cx="10458490" cy="553998"/>
          </a:xfrm>
        </p:spPr>
        <p:txBody>
          <a:bodyPr/>
          <a:lstStyle/>
          <a:p>
            <a:r>
              <a:rPr lang="en-US" b="1" dirty="0"/>
              <a:t>Faster Inner Dev Loop </a:t>
            </a:r>
            <a:r>
              <a:rPr lang="en-US" dirty="0"/>
              <a:t>For Stream Processing </a:t>
            </a:r>
          </a:p>
        </p:txBody>
      </p:sp>
      <p:sp>
        <p:nvSpPr>
          <p:cNvPr id="5" name="Text Placeholder 4"/>
          <p:cNvSpPr>
            <a:spLocks noGrp="1"/>
          </p:cNvSpPr>
          <p:nvPr>
            <p:ph type="body" sz="quarter" idx="12"/>
          </p:nvPr>
        </p:nvSpPr>
        <p:spPr>
          <a:xfrm>
            <a:off x="584200" y="3962400"/>
            <a:ext cx="9144000" cy="553998"/>
          </a:xfrm>
        </p:spPr>
        <p:txBody>
          <a:bodyPr/>
          <a:lstStyle/>
          <a:p>
            <a:r>
              <a:rPr lang="en-US" sz="1800" dirty="0">
                <a:latin typeface="Segoe UI Light" panose="020B0502040204020203" pitchFamily="34" charset="0"/>
                <a:cs typeface="Segoe UI Light" panose="020B0502040204020203" pitchFamily="34" charset="0"/>
              </a:rPr>
              <a:t>Florian Eiden, product manager, Azure Stream Analytics</a:t>
            </a:r>
          </a:p>
          <a:p>
            <a:r>
              <a:rPr lang="en-US" sz="1800" dirty="0">
                <a:latin typeface="Segoe UI Light" panose="020B0502040204020203" pitchFamily="34" charset="0"/>
                <a:cs typeface="Segoe UI Light" panose="020B0502040204020203" pitchFamily="34" charset="0"/>
              </a:rPr>
              <a:t>2022-04</a:t>
            </a:r>
          </a:p>
        </p:txBody>
      </p:sp>
      <p:graphicFrame>
        <p:nvGraphicFramePr>
          <p:cNvPr id="7" name="Table 5">
            <a:extLst>
              <a:ext uri="{FF2B5EF4-FFF2-40B4-BE49-F238E27FC236}">
                <a16:creationId xmlns:a16="http://schemas.microsoft.com/office/drawing/2014/main" id="{E3BB9ECF-EDD4-4EA0-A48C-AA3B268D0F47}"/>
              </a:ext>
            </a:extLst>
          </p:cNvPr>
          <p:cNvGraphicFramePr>
            <a:graphicFrameLocks noGrp="1"/>
          </p:cNvGraphicFramePr>
          <p:nvPr>
            <p:extLst>
              <p:ext uri="{D42A27DB-BD31-4B8C-83A1-F6EECF244321}">
                <p14:modId xmlns:p14="http://schemas.microsoft.com/office/powerpoint/2010/main" val="4099725738"/>
              </p:ext>
            </p:extLst>
          </p:nvPr>
        </p:nvGraphicFramePr>
        <p:xfrm>
          <a:off x="8419424" y="5950491"/>
          <a:ext cx="3571537" cy="741720"/>
        </p:xfrm>
        <a:graphic>
          <a:graphicData uri="http://schemas.openxmlformats.org/drawingml/2006/table">
            <a:tbl>
              <a:tblPr bandRow="1">
                <a:tableStyleId>{2D5ABB26-0587-4C30-8999-92F81FD0307C}</a:tableStyleId>
              </a:tblPr>
              <a:tblGrid>
                <a:gridCol w="3571537">
                  <a:extLst>
                    <a:ext uri="{9D8B030D-6E8A-4147-A177-3AD203B41FA5}">
                      <a16:colId xmlns:a16="http://schemas.microsoft.com/office/drawing/2014/main" val="3248261976"/>
                    </a:ext>
                  </a:extLst>
                </a:gridCol>
              </a:tblGrid>
              <a:tr h="37088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800" dirty="0">
                          <a:solidFill>
                            <a:schemeClr val="accent3">
                              <a:lumMod val="60000"/>
                              <a:lumOff val="40000"/>
                            </a:schemeClr>
                          </a:solidFill>
                          <a:latin typeface="+mj-lt"/>
                        </a:rPr>
                        <a:t>linkedin.com/in/</a:t>
                      </a:r>
                      <a:r>
                        <a:rPr lang="en-US" sz="1800" dirty="0" err="1">
                          <a:solidFill>
                            <a:schemeClr val="accent3">
                              <a:lumMod val="60000"/>
                              <a:lumOff val="40000"/>
                            </a:schemeClr>
                          </a:solidFill>
                          <a:latin typeface="+mj-lt"/>
                        </a:rPr>
                        <a:t>fleid</a:t>
                      </a:r>
                      <a:endParaRPr lang="en-US" sz="1800" dirty="0">
                        <a:solidFill>
                          <a:schemeClr val="accent3">
                            <a:lumMod val="60000"/>
                            <a:lumOff val="40000"/>
                          </a:schemeClr>
                        </a:solidFill>
                        <a:latin typeface="+mj-lt"/>
                      </a:endParaRPr>
                    </a:p>
                  </a:txBody>
                  <a:tcPr/>
                </a:tc>
                <a:extLst>
                  <a:ext uri="{0D108BD9-81ED-4DB2-BD59-A6C34878D82A}">
                    <a16:rowId xmlns:a16="http://schemas.microsoft.com/office/drawing/2014/main" val="234668921"/>
                  </a:ext>
                </a:extLst>
              </a:tr>
              <a:tr h="370840">
                <a:tc>
                  <a:txBody>
                    <a:bodyPr/>
                    <a:lstStyle/>
                    <a:p>
                      <a:pPr algn="r"/>
                      <a:r>
                        <a:rPr lang="en-US" sz="1800" dirty="0">
                          <a:solidFill>
                            <a:schemeClr val="accent3">
                              <a:lumMod val="60000"/>
                              <a:lumOff val="40000"/>
                            </a:schemeClr>
                          </a:solidFill>
                          <a:latin typeface="+mj-lt"/>
                        </a:rPr>
                        <a:t>@fleid_bi </a:t>
                      </a:r>
                    </a:p>
                  </a:txBody>
                  <a:tcPr/>
                </a:tc>
                <a:extLst>
                  <a:ext uri="{0D108BD9-81ED-4DB2-BD59-A6C34878D82A}">
                    <a16:rowId xmlns:a16="http://schemas.microsoft.com/office/drawing/2014/main" val="3068617581"/>
                  </a:ext>
                </a:extLst>
              </a:tr>
            </a:tbl>
          </a:graphicData>
        </a:graphic>
      </p:graphicFrame>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a:xfrm>
            <a:off x="444240" y="2577109"/>
            <a:ext cx="9144000" cy="553998"/>
          </a:xfrm>
        </p:spPr>
        <p:txBody>
          <a:bodyPr/>
          <a:lstStyle/>
          <a:p>
            <a:r>
              <a:rPr lang="en-US" dirty="0"/>
              <a:t>Thank you</a:t>
            </a:r>
          </a:p>
        </p:txBody>
      </p:sp>
      <p:graphicFrame>
        <p:nvGraphicFramePr>
          <p:cNvPr id="4" name="Table 5">
            <a:extLst>
              <a:ext uri="{FF2B5EF4-FFF2-40B4-BE49-F238E27FC236}">
                <a16:creationId xmlns:a16="http://schemas.microsoft.com/office/drawing/2014/main" id="{CA544D46-465F-45FF-909F-2BCA07A950FF}"/>
              </a:ext>
            </a:extLst>
          </p:cNvPr>
          <p:cNvGraphicFramePr>
            <a:graphicFrameLocks noGrp="1"/>
          </p:cNvGraphicFramePr>
          <p:nvPr>
            <p:extLst>
              <p:ext uri="{D42A27DB-BD31-4B8C-83A1-F6EECF244321}">
                <p14:modId xmlns:p14="http://schemas.microsoft.com/office/powerpoint/2010/main" val="515092803"/>
              </p:ext>
            </p:extLst>
          </p:nvPr>
        </p:nvGraphicFramePr>
        <p:xfrm>
          <a:off x="6661691" y="4800639"/>
          <a:ext cx="5397500" cy="1828800"/>
        </p:xfrm>
        <a:graphic>
          <a:graphicData uri="http://schemas.openxmlformats.org/drawingml/2006/table">
            <a:tbl>
              <a:tblPr bandRow="1">
                <a:tableStyleId>{2D5ABB26-0587-4C30-8999-92F81FD0307C}</a:tableStyleId>
              </a:tblPr>
              <a:tblGrid>
                <a:gridCol w="1918072">
                  <a:extLst>
                    <a:ext uri="{9D8B030D-6E8A-4147-A177-3AD203B41FA5}">
                      <a16:colId xmlns:a16="http://schemas.microsoft.com/office/drawing/2014/main" val="2338740661"/>
                    </a:ext>
                  </a:extLst>
                </a:gridCol>
                <a:gridCol w="3479428">
                  <a:extLst>
                    <a:ext uri="{9D8B030D-6E8A-4147-A177-3AD203B41FA5}">
                      <a16:colId xmlns:a16="http://schemas.microsoft.com/office/drawing/2014/main" val="3248261976"/>
                    </a:ext>
                  </a:extLst>
                </a:gridCol>
              </a:tblGrid>
              <a:tr h="286109">
                <a:tc>
                  <a:txBody>
                    <a:bodyPr/>
                    <a:lstStyle/>
                    <a:p>
                      <a:pPr algn="r"/>
                      <a:r>
                        <a:rPr lang="en-US" sz="1800" dirty="0">
                          <a:solidFill>
                            <a:schemeClr val="tx1"/>
                          </a:solidFill>
                        </a:rPr>
                        <a:t>web</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accent3">
                              <a:lumMod val="60000"/>
                              <a:lumOff val="40000"/>
                            </a:schemeClr>
                          </a:solidFill>
                          <a:latin typeface="+mj-lt"/>
                        </a:rPr>
                        <a:t>azure.com/</a:t>
                      </a:r>
                      <a:r>
                        <a:rPr lang="en-US" sz="1800" dirty="0" err="1">
                          <a:solidFill>
                            <a:schemeClr val="accent3">
                              <a:lumMod val="60000"/>
                              <a:lumOff val="40000"/>
                            </a:schemeClr>
                          </a:solidFill>
                          <a:latin typeface="+mj-lt"/>
                        </a:rPr>
                        <a:t>sa</a:t>
                      </a:r>
                      <a:endParaRPr lang="en-US" sz="1800" dirty="0">
                        <a:solidFill>
                          <a:schemeClr val="accent3">
                            <a:lumMod val="60000"/>
                            <a:lumOff val="40000"/>
                          </a:schemeClr>
                        </a:solidFill>
                        <a:latin typeface="+mj-lt"/>
                      </a:endParaRPr>
                    </a:p>
                  </a:txBody>
                  <a:tcPr/>
                </a:tc>
                <a:extLst>
                  <a:ext uri="{0D108BD9-81ED-4DB2-BD59-A6C34878D82A}">
                    <a16:rowId xmlns:a16="http://schemas.microsoft.com/office/drawing/2014/main" val="234668921"/>
                  </a:ext>
                </a:extLst>
              </a:tr>
              <a:tr h="286109">
                <a:tc>
                  <a:txBody>
                    <a:bodyPr/>
                    <a:lstStyle/>
                    <a:p>
                      <a:pPr algn="r"/>
                      <a:r>
                        <a:rPr lang="en-US" sz="1800" dirty="0">
                          <a:solidFill>
                            <a:schemeClr val="tx1"/>
                          </a:solidFill>
                        </a:rPr>
                        <a:t>email</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accent3">
                              <a:lumMod val="60000"/>
                              <a:lumOff val="40000"/>
                            </a:schemeClr>
                          </a:solidFill>
                          <a:latin typeface="+mj-lt"/>
                        </a:rPr>
                        <a:t>askasa@microsoft.com</a:t>
                      </a:r>
                    </a:p>
                  </a:txBody>
                  <a:tcPr/>
                </a:tc>
                <a:extLst>
                  <a:ext uri="{0D108BD9-81ED-4DB2-BD59-A6C34878D82A}">
                    <a16:rowId xmlns:a16="http://schemas.microsoft.com/office/drawing/2014/main" val="571286640"/>
                  </a:ext>
                </a:extLst>
              </a:tr>
              <a:tr h="286109">
                <a:tc>
                  <a:txBody>
                    <a:bodyPr/>
                    <a:lstStyle/>
                    <a:p>
                      <a:pPr algn="r"/>
                      <a:r>
                        <a:rPr lang="en-US" sz="1800" dirty="0">
                          <a:solidFill>
                            <a:schemeClr val="tx1"/>
                          </a:solidFill>
                        </a:rPr>
                        <a:t>Twitter</a:t>
                      </a:r>
                    </a:p>
                  </a:txBody>
                  <a:tcPr/>
                </a:tc>
                <a:tc>
                  <a:txBody>
                    <a:bodyPr/>
                    <a:lstStyle/>
                    <a:p>
                      <a:r>
                        <a:rPr lang="en-US" sz="1800" dirty="0">
                          <a:solidFill>
                            <a:schemeClr val="accent3">
                              <a:lumMod val="60000"/>
                              <a:lumOff val="40000"/>
                            </a:schemeClr>
                          </a:solidFill>
                          <a:latin typeface="+mj-lt"/>
                        </a:rPr>
                        <a:t>@AzureStreaming </a:t>
                      </a:r>
                    </a:p>
                  </a:txBody>
                  <a:tcPr/>
                </a:tc>
                <a:extLst>
                  <a:ext uri="{0D108BD9-81ED-4DB2-BD59-A6C34878D82A}">
                    <a16:rowId xmlns:a16="http://schemas.microsoft.com/office/drawing/2014/main" val="3068617581"/>
                  </a:ext>
                </a:extLst>
              </a:tr>
              <a:tr h="286109">
                <a:tc>
                  <a:txBody>
                    <a:bodyPr/>
                    <a:lstStyle/>
                    <a:p>
                      <a:pPr algn="r"/>
                      <a:r>
                        <a:rPr lang="en-US" sz="1800" dirty="0">
                          <a:solidFill>
                            <a:schemeClr val="tx1"/>
                          </a:solidFill>
                        </a:rPr>
                        <a:t>GitHub</a:t>
                      </a:r>
                    </a:p>
                  </a:txBody>
                  <a:tcPr/>
                </a:tc>
                <a:tc>
                  <a:txBody>
                    <a:bodyPr/>
                    <a:lstStyle/>
                    <a:p>
                      <a:r>
                        <a:rPr lang="en-US" sz="1800" dirty="0">
                          <a:solidFill>
                            <a:schemeClr val="accent3">
                              <a:lumMod val="60000"/>
                              <a:lumOff val="40000"/>
                            </a:schemeClr>
                          </a:solidFill>
                          <a:latin typeface="+mj-lt"/>
                        </a:rPr>
                        <a:t>azure/azure-stream-analytics</a:t>
                      </a:r>
                    </a:p>
                  </a:txBody>
                  <a:tcPr/>
                </a:tc>
                <a:extLst>
                  <a:ext uri="{0D108BD9-81ED-4DB2-BD59-A6C34878D82A}">
                    <a16:rowId xmlns:a16="http://schemas.microsoft.com/office/drawing/2014/main" val="3745451123"/>
                  </a:ext>
                </a:extLst>
              </a:tr>
              <a:tr h="286109">
                <a:tc>
                  <a:txBody>
                    <a:bodyPr/>
                    <a:lstStyle/>
                    <a:p>
                      <a:pPr algn="r"/>
                      <a:r>
                        <a:rPr lang="en-US" sz="1800" dirty="0">
                          <a:solidFill>
                            <a:schemeClr val="tx1"/>
                          </a:solidFill>
                        </a:rPr>
                        <a:t>Stack Overflow </a:t>
                      </a:r>
                    </a:p>
                  </a:txBody>
                  <a:tcPr/>
                </a:tc>
                <a:tc>
                  <a:txBody>
                    <a:bodyPr/>
                    <a:lstStyle/>
                    <a:p>
                      <a:r>
                        <a:rPr lang="en-US" sz="1800" dirty="0">
                          <a:solidFill>
                            <a:schemeClr val="accent3">
                              <a:lumMod val="60000"/>
                              <a:lumOff val="40000"/>
                            </a:schemeClr>
                          </a:solidFill>
                          <a:latin typeface="+mj-lt"/>
                        </a:rPr>
                        <a:t>azure-stream-analytics</a:t>
                      </a:r>
                    </a:p>
                  </a:txBody>
                  <a:tcPr/>
                </a:tc>
                <a:extLst>
                  <a:ext uri="{0D108BD9-81ED-4DB2-BD59-A6C34878D82A}">
                    <a16:rowId xmlns:a16="http://schemas.microsoft.com/office/drawing/2014/main" val="109484687"/>
                  </a:ext>
                </a:extLst>
              </a:tr>
            </a:tbl>
          </a:graphicData>
        </a:graphic>
      </p:graphicFrame>
      <p:pic>
        <p:nvPicPr>
          <p:cNvPr id="5" name="Picture 2" descr="See the source image">
            <a:extLst>
              <a:ext uri="{FF2B5EF4-FFF2-40B4-BE49-F238E27FC236}">
                <a16:creationId xmlns:a16="http://schemas.microsoft.com/office/drawing/2014/main" id="{2343A9B9-51E8-4DB9-9810-C6DA68E20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30" y="4884484"/>
            <a:ext cx="3164018" cy="1661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DC34-3B46-4A07-A757-5C28BFD85DDA}"/>
              </a:ext>
            </a:extLst>
          </p:cNvPr>
          <p:cNvSpPr>
            <a:spLocks noGrp="1"/>
          </p:cNvSpPr>
          <p:nvPr>
            <p:ph type="title"/>
          </p:nvPr>
        </p:nvSpPr>
        <p:spPr/>
        <p:txBody>
          <a:bodyPr/>
          <a:lstStyle/>
          <a:p>
            <a:r>
              <a:rPr lang="en-US" dirty="0"/>
              <a:t>Azure Stream Analytics – job artifacts</a:t>
            </a:r>
          </a:p>
        </p:txBody>
      </p:sp>
      <p:sp>
        <p:nvSpPr>
          <p:cNvPr id="3" name="Rectangle 2">
            <a:extLst>
              <a:ext uri="{FF2B5EF4-FFF2-40B4-BE49-F238E27FC236}">
                <a16:creationId xmlns:a16="http://schemas.microsoft.com/office/drawing/2014/main" id="{5E91855A-6558-4664-BDF1-01F32031F8B1}"/>
              </a:ext>
            </a:extLst>
          </p:cNvPr>
          <p:cNvSpPr/>
          <p:nvPr/>
        </p:nvSpPr>
        <p:spPr bwMode="auto">
          <a:xfrm>
            <a:off x="4874576" y="2908300"/>
            <a:ext cx="2319973" cy="11811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rgbClr val="FFFFFF"/>
                </a:solidFill>
                <a:ea typeface="Segoe UI" pitchFamily="34" charset="0"/>
                <a:cs typeface="Segoe UI" pitchFamily="34" charset="0"/>
              </a:rPr>
              <a:t>SQL</a:t>
            </a:r>
            <a:r>
              <a:rPr lang="en-US" sz="2000" dirty="0">
                <a:solidFill>
                  <a:srgbClr val="FFFFFF"/>
                </a:solidFill>
                <a:ea typeface="Segoe UI" pitchFamily="34" charset="0"/>
                <a:cs typeface="Segoe UI" pitchFamily="34" charset="0"/>
              </a:rPr>
              <a:t> </a:t>
            </a:r>
            <a:r>
              <a:rPr lang="en-US" sz="2000" b="1" dirty="0">
                <a:solidFill>
                  <a:srgbClr val="FFFFFF"/>
                </a:solidFill>
                <a:ea typeface="Segoe UI" pitchFamily="34" charset="0"/>
                <a:cs typeface="Segoe UI" pitchFamily="34" charset="0"/>
              </a:rPr>
              <a:t>query</a:t>
            </a:r>
          </a:p>
          <a:p>
            <a:pPr defTabSz="932472" fontAlgn="base">
              <a:spcBef>
                <a:spcPct val="0"/>
              </a:spcBef>
              <a:spcAft>
                <a:spcPct val="0"/>
              </a:spcAft>
            </a:pPr>
            <a:r>
              <a:rPr lang="en-US" sz="1600" dirty="0">
                <a:solidFill>
                  <a:srgbClr val="FFFFFF"/>
                </a:solidFill>
                <a:ea typeface="Segoe UI" pitchFamily="34" charset="0"/>
                <a:cs typeface="Segoe UI" pitchFamily="34" charset="0"/>
              </a:rPr>
              <a:t>SELECT INTO and CTEs (DML only)</a:t>
            </a:r>
          </a:p>
        </p:txBody>
      </p:sp>
      <p:sp>
        <p:nvSpPr>
          <p:cNvPr id="4" name="Rectangle 3">
            <a:extLst>
              <a:ext uri="{FF2B5EF4-FFF2-40B4-BE49-F238E27FC236}">
                <a16:creationId xmlns:a16="http://schemas.microsoft.com/office/drawing/2014/main" id="{647C93CB-03EC-431A-85A6-195F4CE917A0}"/>
              </a:ext>
            </a:extLst>
          </p:cNvPr>
          <p:cNvSpPr/>
          <p:nvPr/>
        </p:nvSpPr>
        <p:spPr bwMode="auto">
          <a:xfrm>
            <a:off x="8453847" y="3384550"/>
            <a:ext cx="2389252" cy="137840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chemeClr val="tx1"/>
                </a:solidFill>
                <a:ea typeface="Segoe UI" pitchFamily="34" charset="0"/>
                <a:cs typeface="Segoe UI" pitchFamily="34" charset="0"/>
              </a:rPr>
              <a:t>Output configs</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Connection details</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Sink info</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Optimization knobs</a:t>
            </a:r>
          </a:p>
        </p:txBody>
      </p:sp>
      <p:sp>
        <p:nvSpPr>
          <p:cNvPr id="5" name="Rectangle 4">
            <a:extLst>
              <a:ext uri="{FF2B5EF4-FFF2-40B4-BE49-F238E27FC236}">
                <a16:creationId xmlns:a16="http://schemas.microsoft.com/office/drawing/2014/main" id="{8D53E4DF-D89C-4A7B-8CEE-C21E8A521BBA}"/>
              </a:ext>
            </a:extLst>
          </p:cNvPr>
          <p:cNvSpPr/>
          <p:nvPr/>
        </p:nvSpPr>
        <p:spPr bwMode="auto">
          <a:xfrm>
            <a:off x="1474151" y="3384550"/>
            <a:ext cx="2682802" cy="13041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chemeClr val="tx1"/>
                </a:solidFill>
                <a:ea typeface="Segoe UI" pitchFamily="34" charset="0"/>
                <a:cs typeface="Segoe UI" pitchFamily="34" charset="0"/>
              </a:rPr>
              <a:t>Input configs</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Connection details</a:t>
            </a:r>
          </a:p>
          <a:p>
            <a:pPr algn="l" defTabSz="932472" fontAlgn="base">
              <a:spcBef>
                <a:spcPct val="0"/>
              </a:spcBef>
              <a:spcAft>
                <a:spcPct val="0"/>
              </a:spcAft>
            </a:pPr>
            <a:r>
              <a:rPr lang="en-US" sz="1600" dirty="0">
                <a:solidFill>
                  <a:schemeClr val="tx1"/>
                </a:solidFill>
                <a:ea typeface="Segoe UI" pitchFamily="34" charset="0"/>
                <a:cs typeface="Segoe UI" pitchFamily="34" charset="0"/>
              </a:rPr>
              <a:t>Source info</a:t>
            </a:r>
            <a:endParaRPr lang="en-US" sz="1600" dirty="0">
              <a:solidFill>
                <a:schemeClr val="tx1"/>
              </a:solidFill>
              <a:highlight>
                <a:srgbClr val="FFFF00"/>
              </a:highlight>
              <a:ea typeface="Segoe UI" pitchFamily="34" charset="0"/>
              <a:cs typeface="Segoe UI" pitchFamily="34" charset="0"/>
            </a:endParaRPr>
          </a:p>
          <a:p>
            <a:pPr algn="l" defTabSz="932472" fontAlgn="base">
              <a:spcBef>
                <a:spcPct val="0"/>
              </a:spcBef>
              <a:spcAft>
                <a:spcPct val="0"/>
              </a:spcAft>
            </a:pPr>
            <a:r>
              <a:rPr lang="en-US" sz="1600" dirty="0">
                <a:solidFill>
                  <a:schemeClr val="tx1"/>
                </a:solidFill>
                <a:ea typeface="Segoe UI" pitchFamily="34" charset="0"/>
                <a:cs typeface="Segoe UI" pitchFamily="34" charset="0"/>
              </a:rPr>
              <a:t>Optimization knobs</a:t>
            </a:r>
          </a:p>
        </p:txBody>
      </p:sp>
      <p:sp>
        <p:nvSpPr>
          <p:cNvPr id="11" name="Rectangle 10">
            <a:extLst>
              <a:ext uri="{FF2B5EF4-FFF2-40B4-BE49-F238E27FC236}">
                <a16:creationId xmlns:a16="http://schemas.microsoft.com/office/drawing/2014/main" id="{F4028063-99CD-44F6-8629-A6365A6F9229}"/>
              </a:ext>
            </a:extLst>
          </p:cNvPr>
          <p:cNvSpPr/>
          <p:nvPr/>
        </p:nvSpPr>
        <p:spPr bwMode="auto">
          <a:xfrm>
            <a:off x="4874576" y="4089400"/>
            <a:ext cx="2319973" cy="13784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rgbClr val="FFFFFF"/>
                </a:solidFill>
                <a:ea typeface="Segoe UI" pitchFamily="34" charset="0"/>
                <a:cs typeface="Segoe UI" pitchFamily="34" charset="0"/>
              </a:rPr>
              <a:t>Job properties</a:t>
            </a:r>
          </a:p>
          <a:p>
            <a:pPr algn="l" defTabSz="932472" fontAlgn="base">
              <a:spcBef>
                <a:spcPct val="0"/>
              </a:spcBef>
              <a:spcAft>
                <a:spcPct val="0"/>
              </a:spcAft>
            </a:pPr>
            <a:r>
              <a:rPr lang="en-US" sz="1600" dirty="0">
                <a:solidFill>
                  <a:srgbClr val="FFFFFF"/>
                </a:solidFill>
                <a:ea typeface="Segoe UI" pitchFamily="34" charset="0"/>
                <a:cs typeface="Segoe UI" pitchFamily="34" charset="0"/>
              </a:rPr>
              <a:t>Scale, region, time policies, compatibility mode …</a:t>
            </a:r>
          </a:p>
        </p:txBody>
      </p:sp>
    </p:spTree>
    <p:extLst>
      <p:ext uri="{BB962C8B-B14F-4D97-AF65-F5344CB8AC3E}">
        <p14:creationId xmlns:p14="http://schemas.microsoft.com/office/powerpoint/2010/main" val="20986137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DC34-3B46-4A07-A757-5C28BFD85DDA}"/>
              </a:ext>
            </a:extLst>
          </p:cNvPr>
          <p:cNvSpPr>
            <a:spLocks noGrp="1"/>
          </p:cNvSpPr>
          <p:nvPr>
            <p:ph type="title"/>
          </p:nvPr>
        </p:nvSpPr>
        <p:spPr/>
        <p:txBody>
          <a:bodyPr/>
          <a:lstStyle/>
          <a:p>
            <a:r>
              <a:rPr lang="en-US" dirty="0"/>
              <a:t>Azure Stream Analytics – hello world (live service)</a:t>
            </a:r>
          </a:p>
        </p:txBody>
      </p:sp>
      <p:sp>
        <p:nvSpPr>
          <p:cNvPr id="23" name="Rectangle 22">
            <a:extLst>
              <a:ext uri="{FF2B5EF4-FFF2-40B4-BE49-F238E27FC236}">
                <a16:creationId xmlns:a16="http://schemas.microsoft.com/office/drawing/2014/main" id="{44910389-A63B-4C80-9CF2-295F45791707}"/>
              </a:ext>
            </a:extLst>
          </p:cNvPr>
          <p:cNvSpPr/>
          <p:nvPr/>
        </p:nvSpPr>
        <p:spPr bwMode="auto">
          <a:xfrm>
            <a:off x="1474151" y="3346450"/>
            <a:ext cx="3048000" cy="1638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solidFill>
                  <a:schemeClr val="tx1"/>
                </a:solidFill>
                <a:ea typeface="Segoe UI" pitchFamily="34" charset="0"/>
                <a:cs typeface="Segoe UI" pitchFamily="34" charset="0"/>
              </a:rPr>
              <a:t>myInput</a:t>
            </a:r>
            <a:endParaRPr lang="en-US" sz="2000" b="1" dirty="0">
              <a:solidFill>
                <a:schemeClr val="tx1"/>
              </a:solidFill>
              <a:ea typeface="Segoe UI" pitchFamily="34" charset="0"/>
              <a:cs typeface="Segoe UI" pitchFamily="34" charset="0"/>
            </a:endParaRPr>
          </a:p>
          <a:p>
            <a:pPr algn="l" defTabSz="932472" fontAlgn="base">
              <a:spcBef>
                <a:spcPct val="0"/>
              </a:spcBef>
              <a:spcAft>
                <a:spcPct val="0"/>
              </a:spcAft>
            </a:pPr>
            <a:r>
              <a:rPr lang="en-US" sz="1600" dirty="0">
                <a:solidFill>
                  <a:schemeClr val="tx1"/>
                </a:solidFill>
                <a:ea typeface="Segoe UI" pitchFamily="34" charset="0"/>
                <a:cs typeface="Segoe UI" pitchFamily="34" charset="0"/>
              </a:rPr>
              <a:t>Connection string</a:t>
            </a:r>
          </a:p>
          <a:p>
            <a:pPr algn="l" defTabSz="932472" fontAlgn="base">
              <a:spcBef>
                <a:spcPct val="0"/>
              </a:spcBef>
              <a:spcAft>
                <a:spcPct val="0"/>
              </a:spcAft>
            </a:pPr>
            <a:r>
              <a:rPr lang="en-US" sz="1600" dirty="0">
                <a:solidFill>
                  <a:schemeClr val="tx1"/>
                </a:solidFill>
                <a:highlight>
                  <a:srgbClr val="FFFFFF"/>
                </a:highlight>
                <a:ea typeface="Segoe UI" pitchFamily="34" charset="0"/>
                <a:cs typeface="Segoe UI" pitchFamily="34" charset="0"/>
              </a:rPr>
              <a:t>Serialization format</a:t>
            </a:r>
          </a:p>
        </p:txBody>
      </p:sp>
      <p:sp>
        <p:nvSpPr>
          <p:cNvPr id="31" name="Rectangle 30">
            <a:extLst>
              <a:ext uri="{FF2B5EF4-FFF2-40B4-BE49-F238E27FC236}">
                <a16:creationId xmlns:a16="http://schemas.microsoft.com/office/drawing/2014/main" id="{89C7AAF2-0B7B-4E0E-B1D2-C185A9736FF8}"/>
              </a:ext>
            </a:extLst>
          </p:cNvPr>
          <p:cNvSpPr/>
          <p:nvPr/>
        </p:nvSpPr>
        <p:spPr bwMode="auto">
          <a:xfrm>
            <a:off x="4874576" y="2908300"/>
            <a:ext cx="2319973" cy="20066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SELECT </a:t>
            </a: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    *</a:t>
            </a: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FROM </a:t>
            </a:r>
            <a:r>
              <a:rPr lang="en-US" sz="2000" dirty="0" err="1">
                <a:solidFill>
                  <a:srgbClr val="FFFFFF"/>
                </a:solidFill>
                <a:latin typeface="Consolas" panose="020B0609020204030204" pitchFamily="49" charset="0"/>
                <a:ea typeface="Segoe UI" pitchFamily="34" charset="0"/>
                <a:cs typeface="Segoe UI" pitchFamily="34" charset="0"/>
              </a:rPr>
              <a:t>myInput</a:t>
            </a:r>
            <a:endParaRPr lang="en-US" sz="1600" dirty="0">
              <a:solidFill>
                <a:srgbClr val="FFFFFF"/>
              </a:soli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31189990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83612B-3244-4B15-946D-A7F45B4A996D}"/>
              </a:ext>
            </a:extLst>
          </p:cNvPr>
          <p:cNvSpPr>
            <a:spLocks noGrp="1"/>
          </p:cNvSpPr>
          <p:nvPr>
            <p:ph type="title"/>
          </p:nvPr>
        </p:nvSpPr>
        <p:spPr/>
        <p:txBody>
          <a:bodyPr/>
          <a:lstStyle/>
          <a:p>
            <a:r>
              <a:rPr lang="en-US" dirty="0"/>
              <a:t>Azure Stream Analytics</a:t>
            </a:r>
          </a:p>
        </p:txBody>
      </p:sp>
      <p:sp>
        <p:nvSpPr>
          <p:cNvPr id="5" name="Content Placeholder 4">
            <a:extLst>
              <a:ext uri="{FF2B5EF4-FFF2-40B4-BE49-F238E27FC236}">
                <a16:creationId xmlns:a16="http://schemas.microsoft.com/office/drawing/2014/main" id="{8647C9CF-6786-4BC5-B150-704B59F48949}"/>
              </a:ext>
            </a:extLst>
          </p:cNvPr>
          <p:cNvSpPr>
            <a:spLocks noGrp="1"/>
          </p:cNvSpPr>
          <p:nvPr>
            <p:ph sz="quarter" idx="10"/>
          </p:nvPr>
        </p:nvSpPr>
        <p:spPr>
          <a:xfrm>
            <a:off x="584200" y="1435100"/>
            <a:ext cx="11018838" cy="2474524"/>
          </a:xfrm>
        </p:spPr>
        <p:txBody>
          <a:bodyPr/>
          <a:lstStyle/>
          <a:p>
            <a:pPr marL="0" indent="0">
              <a:buNone/>
            </a:pPr>
            <a:r>
              <a:rPr lang="en-US" sz="2400" dirty="0"/>
              <a:t>The native stream processing service in Azure, since 2014 (</a:t>
            </a:r>
            <a:r>
              <a:rPr lang="en-US" sz="2400" dirty="0">
                <a:hlinkClick r:id="rId2"/>
              </a:rPr>
              <a:t>azure.com/</a:t>
            </a:r>
            <a:r>
              <a:rPr lang="en-US" sz="2400" dirty="0" err="1">
                <a:hlinkClick r:id="rId2"/>
              </a:rPr>
              <a:t>sa</a:t>
            </a:r>
            <a:r>
              <a:rPr lang="en-US" sz="2400" dirty="0"/>
              <a:t>)</a:t>
            </a:r>
          </a:p>
          <a:p>
            <a:pPr marL="0" indent="0">
              <a:buNone/>
            </a:pPr>
            <a:endParaRPr lang="en-US" sz="2400" dirty="0"/>
          </a:p>
          <a:p>
            <a:pPr marL="0" indent="0">
              <a:buNone/>
            </a:pPr>
            <a:r>
              <a:rPr lang="en-US" sz="2400" dirty="0"/>
              <a:t>Our mission is to democratize streaming</a:t>
            </a:r>
          </a:p>
          <a:p>
            <a:pPr lvl="1"/>
            <a:r>
              <a:rPr lang="en-US" sz="1800" dirty="0"/>
              <a:t>Easy to use : PaaS, SQL, deeply integrated with other Azure services, strong record/array parsing capabilities, JavaScript UDFs, custom deserializers, built-in geospatial and anomaly detection functions…</a:t>
            </a:r>
          </a:p>
          <a:p>
            <a:pPr lvl="1"/>
            <a:r>
              <a:rPr lang="en-US" sz="1800" dirty="0"/>
              <a:t>Easy to operate : 40+ Azure regions, simple pricing, cloud and edge, logs/metrics and alerts with Azure Monitor, 99.9% availability…</a:t>
            </a:r>
          </a:p>
        </p:txBody>
      </p:sp>
      <p:sp>
        <p:nvSpPr>
          <p:cNvPr id="7" name="TextBox 6">
            <a:extLst>
              <a:ext uri="{FF2B5EF4-FFF2-40B4-BE49-F238E27FC236}">
                <a16:creationId xmlns:a16="http://schemas.microsoft.com/office/drawing/2014/main" id="{99F7A6FB-B762-44F8-84E7-894EF765188C}"/>
              </a:ext>
            </a:extLst>
          </p:cNvPr>
          <p:cNvSpPr txBox="1"/>
          <p:nvPr/>
        </p:nvSpPr>
        <p:spPr>
          <a:xfrm>
            <a:off x="1905958" y="4584918"/>
            <a:ext cx="5241291" cy="1815882"/>
          </a:xfrm>
          <a:prstGeom prst="rect">
            <a:avLst/>
          </a:prstGeom>
          <a:solidFill>
            <a:srgbClr val="FFFFFF">
              <a:lumMod val="95000"/>
            </a:srgbClr>
          </a:solidFill>
        </p:spPr>
        <p:style>
          <a:lnRef idx="0">
            <a:scrgbClr r="0" g="0" b="0"/>
          </a:lnRef>
          <a:fillRef idx="0">
            <a:scrgbClr r="0" g="0" b="0"/>
          </a:fillRef>
          <a:effectRef idx="0">
            <a:scrgbClr r="0" g="0" b="0"/>
          </a:effectRef>
          <a:fontRef idx="major"/>
        </p:style>
        <p:txBody>
          <a:bodyPr wrap="square" lIns="91440" tIns="45720" rIns="91440" bIns="45720" anchor="t">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Fira Code" panose="020B0809050000020004" pitchFamily="49" charset="0"/>
              </a:rPr>
              <a:t>SELECT</a:t>
            </a:r>
            <a:endParaRPr kumimoji="0" lang="en-US" sz="1600" b="0" i="0" u="none" strike="noStrike" kern="0" cap="none" spc="0" normalizeH="0" baseline="0" noProof="0" dirty="0">
              <a:ln>
                <a:noFill/>
              </a:ln>
              <a:solidFill>
                <a:srgbClr val="000000"/>
              </a:solidFill>
              <a:effectLst/>
              <a:uLnTx/>
              <a:uFillTx/>
              <a:latin typeface="Fira Code" panose="020B08090500000200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Fira Code" panose="020B0809050000020004" pitchFamily="49" charset="0"/>
              </a:rPr>
              <a:t>    </a:t>
            </a:r>
            <a:r>
              <a:rPr kumimoji="0" lang="en-US" sz="1600" b="0" i="0" u="none" strike="noStrike" kern="0" cap="none" spc="0" normalizeH="0" baseline="0" noProof="0" dirty="0" err="1">
                <a:ln>
                  <a:noFill/>
                </a:ln>
                <a:solidFill>
                  <a:srgbClr val="000000"/>
                </a:solidFill>
                <a:effectLst/>
                <a:uLnTx/>
                <a:uFillTx/>
                <a:latin typeface="Fira Code" panose="020B0809050000020004" pitchFamily="49" charset="0"/>
              </a:rPr>
              <a:t>EquipementId</a:t>
            </a:r>
            <a:r>
              <a:rPr kumimoji="0" lang="en-US" sz="1600" b="0" i="0" u="none" strike="noStrike" kern="0" cap="none" spc="0" normalizeH="0" baseline="0" noProof="0" dirty="0">
                <a:ln>
                  <a:noFill/>
                </a:ln>
                <a:solidFill>
                  <a:srgbClr val="000000"/>
                </a:solidFill>
                <a:effectLst/>
                <a:uLnTx/>
                <a:uFillTx/>
                <a:latin typeface="Fira Code" panose="020B0809050000020004" pitchFamily="49" charset="0"/>
              </a:rPr>
              <a:t>,</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Fira Code"/>
                <a:ea typeface="Fira Code"/>
                <a:cs typeface="Fira Code"/>
              </a:rPr>
              <a:t>    </a:t>
            </a:r>
            <a:r>
              <a:rPr kumimoji="0" lang="en-US" sz="1600" b="0" i="0" u="none" strike="noStrike" kern="0" cap="none" spc="0" normalizeH="0" baseline="0" noProof="0" dirty="0">
                <a:ln>
                  <a:noFill/>
                </a:ln>
                <a:solidFill>
                  <a:srgbClr val="795E26"/>
                </a:solidFill>
                <a:effectLst/>
                <a:highlight>
                  <a:srgbClr val="FFFF00"/>
                </a:highlight>
                <a:uLnTx/>
                <a:uFillTx/>
                <a:latin typeface="Fira Code"/>
                <a:ea typeface="Fira Code"/>
                <a:cs typeface="Fira Code"/>
              </a:rPr>
              <a:t>AVG</a:t>
            </a:r>
            <a:r>
              <a:rPr kumimoji="0" lang="en-US" sz="1600" b="0" i="0" u="none" strike="noStrike" kern="0" cap="none" spc="0" normalizeH="0" baseline="0" noProof="0" dirty="0">
                <a:ln>
                  <a:noFill/>
                </a:ln>
                <a:solidFill>
                  <a:srgbClr val="000000"/>
                </a:solidFill>
                <a:effectLst/>
                <a:highlight>
                  <a:srgbClr val="FFFF00"/>
                </a:highlight>
                <a:uLnTx/>
                <a:uFillTx/>
                <a:latin typeface="Fira Code"/>
                <a:ea typeface="Fira Code"/>
                <a:cs typeface="Fira Code"/>
              </a:rPr>
              <a:t>(Temperature) </a:t>
            </a:r>
            <a:r>
              <a:rPr kumimoji="0" lang="en-US" sz="1600" b="0" i="0" u="none" strike="noStrike" kern="0" cap="none" spc="0" normalizeH="0" baseline="0" noProof="0" dirty="0">
                <a:ln>
                  <a:noFill/>
                </a:ln>
                <a:solidFill>
                  <a:srgbClr val="0000FF"/>
                </a:solidFill>
                <a:effectLst/>
                <a:highlight>
                  <a:srgbClr val="FFFF00"/>
                </a:highlight>
                <a:uLnTx/>
                <a:uFillTx/>
                <a:latin typeface="Fira Code"/>
                <a:ea typeface="Fira Code"/>
                <a:cs typeface="Fira Code"/>
              </a:rPr>
              <a:t>AS</a:t>
            </a:r>
            <a:r>
              <a:rPr kumimoji="0" lang="en-US" sz="1600" b="0" i="0" u="none" strike="noStrike" kern="0" cap="none" spc="0" normalizeH="0" baseline="0" noProof="0" dirty="0">
                <a:ln>
                  <a:noFill/>
                </a:ln>
                <a:solidFill>
                  <a:srgbClr val="000000"/>
                </a:solidFill>
                <a:effectLst/>
                <a:highlight>
                  <a:srgbClr val="FFFF00"/>
                </a:highlight>
                <a:uLnTx/>
                <a:uFillTx/>
                <a:latin typeface="Fira Code"/>
                <a:ea typeface="Fira Code"/>
                <a:cs typeface="Fira Code"/>
              </a:rPr>
              <a:t> </a:t>
            </a:r>
            <a:r>
              <a:rPr kumimoji="0" lang="en-US" sz="1600" b="0" i="0" u="none" strike="noStrike" kern="0" cap="none" spc="0" normalizeH="0" baseline="0" noProof="0" dirty="0" err="1">
                <a:ln>
                  <a:noFill/>
                </a:ln>
                <a:solidFill>
                  <a:srgbClr val="000000"/>
                </a:solidFill>
                <a:effectLst/>
                <a:highlight>
                  <a:srgbClr val="FFFF00"/>
                </a:highlight>
                <a:uLnTx/>
                <a:uFillTx/>
                <a:latin typeface="Fira Code"/>
                <a:ea typeface="Fira Code"/>
                <a:cs typeface="Fira Code"/>
              </a:rPr>
              <a:t>AvgTemperature</a:t>
            </a:r>
            <a:endParaRPr kumimoji="0" lang="en-US" sz="1600" b="0" i="0" u="none" strike="noStrike" kern="0" cap="none" spc="0" normalizeH="0" baseline="0" noProof="0" dirty="0">
              <a:ln>
                <a:noFill/>
              </a:ln>
              <a:solidFill>
                <a:srgbClr val="000000"/>
              </a:solidFill>
              <a:effectLst/>
              <a:highlight>
                <a:srgbClr val="FFFF00"/>
              </a:highlight>
              <a:uLnTx/>
              <a:uFillTx/>
              <a:latin typeface="Fira Code"/>
              <a:ea typeface="Fira Code"/>
              <a:cs typeface="Fira Code"/>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Fira Code" panose="020B0809050000020004" pitchFamily="49" charset="0"/>
              </a:rPr>
              <a:t>INTO </a:t>
            </a:r>
            <a:r>
              <a:rPr kumimoji="0" lang="en-US" sz="1600" b="0" i="0" u="none" strike="noStrike" kern="0" cap="none" spc="0" normalizeH="0" baseline="0" noProof="0" dirty="0" err="1">
                <a:ln>
                  <a:noFill/>
                </a:ln>
                <a:solidFill>
                  <a:srgbClr val="000000"/>
                </a:solidFill>
                <a:effectLst/>
                <a:uLnTx/>
                <a:uFillTx/>
                <a:latin typeface="Fira Code" panose="020B0809050000020004" pitchFamily="49" charset="0"/>
              </a:rPr>
              <a:t>NotificationBus</a:t>
            </a:r>
            <a:endParaRPr kumimoji="0" lang="en-US" sz="1600" b="0" i="0" u="none" strike="noStrike" kern="0" cap="none" spc="0" normalizeH="0" baseline="0" noProof="0" dirty="0">
              <a:ln>
                <a:noFill/>
              </a:ln>
              <a:solidFill>
                <a:srgbClr val="0000FF"/>
              </a:solidFill>
              <a:effectLst/>
              <a:uLnTx/>
              <a:uFillTx/>
              <a:latin typeface="Fira Code" panose="020B08090500000200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Fira Code" panose="020B0809050000020004" pitchFamily="49" charset="0"/>
              </a:rPr>
              <a:t>FROM</a:t>
            </a:r>
            <a:r>
              <a:rPr kumimoji="0" lang="en-US" sz="1600" b="0" i="0" u="none" strike="noStrike" kern="0" cap="none" spc="0" normalizeH="0" baseline="0" noProof="0" dirty="0">
                <a:ln>
                  <a:noFill/>
                </a:ln>
                <a:solidFill>
                  <a:srgbClr val="000000"/>
                </a:solidFill>
                <a:effectLst/>
                <a:uLnTx/>
                <a:uFillTx/>
                <a:latin typeface="Fira Code" panose="020B0809050000020004" pitchFamily="49" charset="0"/>
              </a:rPr>
              <a:t> </a:t>
            </a:r>
            <a:r>
              <a:rPr kumimoji="0" lang="en-US" sz="1600" b="0" i="0" u="none" strike="noStrike" kern="0" cap="none" spc="0" normalizeH="0" baseline="0" noProof="0" dirty="0" err="1">
                <a:ln>
                  <a:noFill/>
                </a:ln>
                <a:solidFill>
                  <a:srgbClr val="000000"/>
                </a:solidFill>
                <a:effectLst/>
                <a:uLnTx/>
                <a:uFillTx/>
                <a:latin typeface="Fira Code" panose="020B0809050000020004" pitchFamily="49" charset="0"/>
              </a:rPr>
              <a:t>FactoryFloorStream</a:t>
            </a:r>
            <a:endParaRPr kumimoji="0" lang="en-US" sz="1600" b="0" i="0" u="none" strike="noStrike" kern="0" cap="none" spc="0" normalizeH="0" baseline="0" noProof="0" dirty="0">
              <a:ln>
                <a:noFill/>
              </a:ln>
              <a:solidFill>
                <a:srgbClr val="000000"/>
              </a:solidFill>
              <a:effectLst/>
              <a:uLnTx/>
              <a:uFillTx/>
              <a:latin typeface="Fira Code" panose="020B08090500000200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uLnTx/>
                <a:uFillTx/>
                <a:latin typeface="Fira Code"/>
                <a:ea typeface="Fira Code"/>
                <a:cs typeface="Fira Code"/>
              </a:rPr>
              <a:t>GROUP</a:t>
            </a:r>
            <a:r>
              <a:rPr kumimoji="0" lang="en-US" sz="1600" b="0" i="0" u="none" strike="noStrike" kern="0" cap="none" spc="0" normalizeH="0" baseline="0" noProof="0" dirty="0">
                <a:ln>
                  <a:noFill/>
                </a:ln>
                <a:solidFill>
                  <a:srgbClr val="000000"/>
                </a:solidFill>
                <a:effectLst/>
                <a:uLnTx/>
                <a:uFillTx/>
                <a:latin typeface="Fira Code"/>
                <a:ea typeface="Fira Code"/>
                <a:cs typeface="Fira Code"/>
              </a:rPr>
              <a:t> </a:t>
            </a:r>
            <a:r>
              <a:rPr kumimoji="0" lang="en-US" sz="1600" b="0" i="0" u="none" strike="noStrike" kern="0" cap="none" spc="0" normalizeH="0" baseline="0" noProof="0" dirty="0">
                <a:ln>
                  <a:noFill/>
                </a:ln>
                <a:solidFill>
                  <a:srgbClr val="0000FF"/>
                </a:solidFill>
                <a:effectLst/>
                <a:uLnTx/>
                <a:uFillTx/>
                <a:latin typeface="Fira Code"/>
                <a:ea typeface="Fira Code"/>
                <a:cs typeface="Fira Code"/>
              </a:rPr>
              <a:t>BY</a:t>
            </a:r>
            <a:r>
              <a:rPr kumimoji="0" lang="en-US" sz="1600" b="0" i="0" u="none" strike="noStrike" kern="0" cap="none" spc="0" normalizeH="0" baseline="0" noProof="0" dirty="0">
                <a:ln>
                  <a:noFill/>
                </a:ln>
                <a:solidFill>
                  <a:srgbClr val="000000"/>
                </a:solidFill>
                <a:effectLst/>
                <a:uLnTx/>
                <a:uFillTx/>
                <a:latin typeface="Fira Code"/>
                <a:ea typeface="Fira Code"/>
                <a:cs typeface="Fira Code"/>
              </a:rPr>
              <a:t> </a:t>
            </a:r>
            <a:r>
              <a:rPr kumimoji="0" lang="en-US" sz="1600" b="0" i="0" u="none" strike="noStrike" kern="0" cap="none" spc="0" normalizeH="0" baseline="0" noProof="0" dirty="0" err="1">
                <a:ln>
                  <a:noFill/>
                </a:ln>
                <a:solidFill>
                  <a:srgbClr val="000000"/>
                </a:solidFill>
                <a:effectLst/>
                <a:uLnTx/>
                <a:uFillTx/>
                <a:latin typeface="Fira Code"/>
                <a:ea typeface="Fira Code"/>
                <a:cs typeface="Fira Code"/>
              </a:rPr>
              <a:t>EquipementId</a:t>
            </a:r>
            <a:r>
              <a:rPr kumimoji="0" lang="en-US" sz="1600" b="0" i="0" u="none" strike="noStrike" kern="0" cap="none" spc="0" normalizeH="0" baseline="0" noProof="0" dirty="0">
                <a:ln>
                  <a:noFill/>
                </a:ln>
                <a:solidFill>
                  <a:srgbClr val="000000"/>
                </a:solidFill>
                <a:effectLst/>
                <a:uLnTx/>
                <a:uFillTx/>
                <a:latin typeface="Fira Code"/>
                <a:ea typeface="Fira Code"/>
                <a:cs typeface="Fira Code"/>
              </a:rPr>
              <a:t>, </a:t>
            </a:r>
            <a:r>
              <a:rPr kumimoji="0" lang="en-US" sz="1600" b="0" i="0" u="none" strike="noStrike" kern="0" cap="none" spc="0" normalizeH="0" baseline="0" noProof="0" dirty="0">
                <a:ln>
                  <a:noFill/>
                </a:ln>
                <a:solidFill>
                  <a:srgbClr val="795E26"/>
                </a:solidFill>
                <a:effectLst/>
                <a:highlight>
                  <a:srgbClr val="00FFFF"/>
                </a:highlight>
                <a:uLnTx/>
                <a:uFillTx/>
                <a:latin typeface="Fira Code"/>
                <a:ea typeface="Fira Code"/>
                <a:cs typeface="Fira Code"/>
              </a:rPr>
              <a:t>Tumbling</a:t>
            </a:r>
            <a:r>
              <a:rPr kumimoji="0" lang="en-US" sz="1600" b="0" i="0" u="none" strike="noStrike" kern="0" cap="none" spc="0" normalizeH="0" baseline="0" noProof="0" dirty="0">
                <a:ln>
                  <a:noFill/>
                </a:ln>
                <a:solidFill>
                  <a:srgbClr val="000000"/>
                </a:solidFill>
                <a:effectLst/>
                <a:highlight>
                  <a:srgbClr val="00FFFF"/>
                </a:highlight>
                <a:uLnTx/>
                <a:uFillTx/>
                <a:latin typeface="Fira Code"/>
                <a:ea typeface="Fira Code"/>
                <a:cs typeface="Fira Code"/>
              </a:rPr>
              <a:t>(</a:t>
            </a:r>
            <a:r>
              <a:rPr kumimoji="0" lang="en-US" sz="1600" b="0" i="0" u="none" strike="noStrike" kern="0" cap="none" spc="0" normalizeH="0" baseline="0" noProof="0" dirty="0">
                <a:ln>
                  <a:noFill/>
                </a:ln>
                <a:solidFill>
                  <a:srgbClr val="001080"/>
                </a:solidFill>
                <a:effectLst/>
                <a:highlight>
                  <a:srgbClr val="00FFFF"/>
                </a:highlight>
                <a:uLnTx/>
                <a:uFillTx/>
                <a:latin typeface="Fira Code"/>
                <a:ea typeface="Fira Code"/>
                <a:cs typeface="Fira Code"/>
              </a:rPr>
              <a:t>minute</a:t>
            </a:r>
            <a:r>
              <a:rPr kumimoji="0" lang="en-US" sz="1600" b="0" i="0" u="none" strike="noStrike" kern="0" cap="none" spc="0" normalizeH="0" baseline="0" noProof="0" dirty="0">
                <a:ln>
                  <a:noFill/>
                </a:ln>
                <a:solidFill>
                  <a:srgbClr val="000000"/>
                </a:solidFill>
                <a:effectLst/>
                <a:highlight>
                  <a:srgbClr val="00FFFF"/>
                </a:highlight>
                <a:uLnTx/>
                <a:uFillTx/>
                <a:latin typeface="Fira Code"/>
                <a:ea typeface="Fira Code"/>
                <a:cs typeface="Fira Code"/>
              </a:rPr>
              <a:t>,1)</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highlight>
                  <a:srgbClr val="00FF00"/>
                </a:highlight>
                <a:uLnTx/>
                <a:uFillTx/>
                <a:latin typeface="Fira Code"/>
                <a:ea typeface="Fira Code"/>
                <a:cs typeface="Fira Code"/>
              </a:rPr>
              <a:t>HAVING</a:t>
            </a:r>
            <a:r>
              <a:rPr kumimoji="0" lang="en-US" sz="1600" b="0" i="0" u="none" strike="noStrike" kern="0" cap="none" spc="0" normalizeH="0" baseline="0" noProof="0" dirty="0">
                <a:ln>
                  <a:noFill/>
                </a:ln>
                <a:solidFill>
                  <a:srgbClr val="000000"/>
                </a:solidFill>
                <a:effectLst/>
                <a:highlight>
                  <a:srgbClr val="00FF00"/>
                </a:highlight>
                <a:uLnTx/>
                <a:uFillTx/>
                <a:latin typeface="Fira Code"/>
                <a:ea typeface="Fira Code"/>
                <a:cs typeface="Fira Code"/>
              </a:rPr>
              <a:t> </a:t>
            </a:r>
            <a:r>
              <a:rPr kumimoji="0" lang="en-US" sz="1600" b="0" i="0" u="none" strike="noStrike" kern="0" cap="none" spc="0" normalizeH="0" baseline="0" noProof="0" dirty="0" err="1">
                <a:ln>
                  <a:noFill/>
                </a:ln>
                <a:solidFill>
                  <a:srgbClr val="000000"/>
                </a:solidFill>
                <a:effectLst/>
                <a:highlight>
                  <a:srgbClr val="00FF00"/>
                </a:highlight>
                <a:uLnTx/>
                <a:uFillTx/>
                <a:latin typeface="Fira Code"/>
                <a:ea typeface="Fira Code"/>
                <a:cs typeface="Fira Code"/>
              </a:rPr>
              <a:t>AvgTemperature</a:t>
            </a:r>
            <a:r>
              <a:rPr kumimoji="0" lang="en-US" sz="1600" b="0" i="0" u="none" strike="noStrike" kern="0" cap="none" spc="0" normalizeH="0" baseline="0" noProof="0" dirty="0">
                <a:ln>
                  <a:noFill/>
                </a:ln>
                <a:solidFill>
                  <a:srgbClr val="000000"/>
                </a:solidFill>
                <a:effectLst/>
                <a:highlight>
                  <a:srgbClr val="00FF00"/>
                </a:highlight>
                <a:uLnTx/>
                <a:uFillTx/>
                <a:latin typeface="Fira Code"/>
                <a:ea typeface="Fira Code"/>
                <a:cs typeface="Fira Code"/>
              </a:rPr>
              <a:t> &gt;= 75.0</a:t>
            </a:r>
          </a:p>
        </p:txBody>
      </p:sp>
      <p:sp>
        <p:nvSpPr>
          <p:cNvPr id="9" name="TextBox 8">
            <a:extLst>
              <a:ext uri="{FF2B5EF4-FFF2-40B4-BE49-F238E27FC236}">
                <a16:creationId xmlns:a16="http://schemas.microsoft.com/office/drawing/2014/main" id="{DD989905-4104-4E0D-B5B3-9AA5D575CAFF}"/>
              </a:ext>
            </a:extLst>
          </p:cNvPr>
          <p:cNvSpPr txBox="1"/>
          <p:nvPr/>
        </p:nvSpPr>
        <p:spPr>
          <a:xfrm>
            <a:off x="7408506" y="4961235"/>
            <a:ext cx="4624607" cy="923330"/>
          </a:xfrm>
          <a:prstGeom prst="rect">
            <a:avLst/>
          </a:prstGeom>
          <a:noFill/>
        </p:spPr>
        <p:txBody>
          <a:bodyPr wrap="square" lIns="0" tIns="0" rIns="0" bIns="0" rtlCol="0" anchor="t">
            <a:spAutoFit/>
          </a:bodyPr>
          <a:lstStyle/>
          <a:p>
            <a:pPr defTabSz="932742"/>
            <a:r>
              <a:rPr lang="en-US" sz="2000" dirty="0">
                <a:solidFill>
                  <a:srgbClr val="000000"/>
                </a:solidFill>
                <a:latin typeface="Segoe UI Semibold"/>
              </a:rPr>
              <a:t>I want to know when an equipment has </a:t>
            </a:r>
            <a:endParaRPr lang="en-US" dirty="0">
              <a:solidFill>
                <a:srgbClr val="000000"/>
              </a:solidFill>
              <a:latin typeface="Segoe UI"/>
            </a:endParaRPr>
          </a:p>
          <a:p>
            <a:pPr defTabSz="932742"/>
            <a:r>
              <a:rPr lang="en-US" sz="2000" dirty="0">
                <a:solidFill>
                  <a:srgbClr val="000000"/>
                </a:solidFill>
                <a:latin typeface="Segoe UI Semibold"/>
              </a:rPr>
              <a:t>its </a:t>
            </a:r>
            <a:r>
              <a:rPr lang="en-US" sz="2000" dirty="0">
                <a:solidFill>
                  <a:srgbClr val="000000"/>
                </a:solidFill>
                <a:highlight>
                  <a:srgbClr val="FFFF00"/>
                </a:highlight>
                <a:latin typeface="Segoe UI Semibold"/>
              </a:rPr>
              <a:t>average temperature </a:t>
            </a:r>
            <a:r>
              <a:rPr lang="en-US" sz="2000" dirty="0">
                <a:solidFill>
                  <a:srgbClr val="000000"/>
                </a:solidFill>
                <a:highlight>
                  <a:srgbClr val="00FFFF"/>
                </a:highlight>
                <a:latin typeface="Segoe UI Semibold"/>
              </a:rPr>
              <a:t>per minute</a:t>
            </a:r>
            <a:endParaRPr lang="en-US" dirty="0">
              <a:solidFill>
                <a:srgbClr val="000000"/>
              </a:solidFill>
              <a:highlight>
                <a:srgbClr val="00FFFF"/>
              </a:highlight>
              <a:latin typeface="Segoe UI"/>
              <a:cs typeface="Segoe UI"/>
            </a:endParaRPr>
          </a:p>
          <a:p>
            <a:pPr defTabSz="932742"/>
            <a:r>
              <a:rPr lang="en-US" sz="2000" dirty="0">
                <a:solidFill>
                  <a:srgbClr val="000000"/>
                </a:solidFill>
                <a:latin typeface="Segoe UI Semibold"/>
              </a:rPr>
              <a:t>rising </a:t>
            </a:r>
            <a:r>
              <a:rPr lang="en-US" sz="2000" dirty="0">
                <a:solidFill>
                  <a:srgbClr val="000000"/>
                </a:solidFill>
                <a:highlight>
                  <a:srgbClr val="00FF00"/>
                </a:highlight>
                <a:latin typeface="Segoe UI Semibold"/>
              </a:rPr>
              <a:t>above 75.0 degrees</a:t>
            </a:r>
            <a:r>
              <a:rPr lang="en-US" sz="2000" dirty="0">
                <a:solidFill>
                  <a:srgbClr val="000000"/>
                </a:solidFill>
                <a:latin typeface="Segoe UI Semibold"/>
              </a:rPr>
              <a:t> </a:t>
            </a:r>
            <a:endParaRPr lang="en-US" dirty="0">
              <a:solidFill>
                <a:srgbClr val="000000"/>
              </a:solidFill>
              <a:latin typeface="Segoe UI"/>
              <a:cs typeface="Segoe UI"/>
            </a:endParaRPr>
          </a:p>
        </p:txBody>
      </p:sp>
    </p:spTree>
    <p:extLst>
      <p:ext uri="{BB962C8B-B14F-4D97-AF65-F5344CB8AC3E}">
        <p14:creationId xmlns:p14="http://schemas.microsoft.com/office/powerpoint/2010/main" val="36165302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DC34-3B46-4A07-A757-5C28BFD85DDA}"/>
              </a:ext>
            </a:extLst>
          </p:cNvPr>
          <p:cNvSpPr>
            <a:spLocks noGrp="1"/>
          </p:cNvSpPr>
          <p:nvPr>
            <p:ph type="title"/>
          </p:nvPr>
        </p:nvSpPr>
        <p:spPr/>
        <p:txBody>
          <a:bodyPr/>
          <a:lstStyle/>
          <a:p>
            <a:r>
              <a:rPr lang="en-US" dirty="0"/>
              <a:t>Azure Stream Analytics – components</a:t>
            </a:r>
          </a:p>
        </p:txBody>
      </p:sp>
      <p:pic>
        <p:nvPicPr>
          <p:cNvPr id="98" name="Picture 97">
            <a:extLst>
              <a:ext uri="{FF2B5EF4-FFF2-40B4-BE49-F238E27FC236}">
                <a16:creationId xmlns:a16="http://schemas.microsoft.com/office/drawing/2014/main" id="{A3CDC5C3-E2D2-4A00-8C63-635C00226C11}"/>
              </a:ext>
            </a:extLst>
          </p:cNvPr>
          <p:cNvPicPr>
            <a:picLocks noChangeAspect="1"/>
          </p:cNvPicPr>
          <p:nvPr/>
        </p:nvPicPr>
        <p:blipFill>
          <a:blip r:embed="rId2"/>
          <a:stretch>
            <a:fillRect/>
          </a:stretch>
        </p:blipFill>
        <p:spPr>
          <a:xfrm>
            <a:off x="586740" y="1390194"/>
            <a:ext cx="11018520" cy="4924478"/>
          </a:xfrm>
          <a:prstGeom prst="rect">
            <a:avLst/>
          </a:prstGeom>
        </p:spPr>
      </p:pic>
    </p:spTree>
    <p:extLst>
      <p:ext uri="{BB962C8B-B14F-4D97-AF65-F5344CB8AC3E}">
        <p14:creationId xmlns:p14="http://schemas.microsoft.com/office/powerpoint/2010/main" val="24272691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8210EA-4D7E-4960-BFB9-F7E94C56992F}"/>
              </a:ext>
            </a:extLst>
          </p:cNvPr>
          <p:cNvSpPr>
            <a:spLocks noGrp="1"/>
          </p:cNvSpPr>
          <p:nvPr>
            <p:ph type="title"/>
          </p:nvPr>
        </p:nvSpPr>
        <p:spPr/>
        <p:txBody>
          <a:bodyPr/>
          <a:lstStyle/>
          <a:p>
            <a:r>
              <a:rPr lang="en-US" dirty="0"/>
              <a:t>The inner development loop should be fast</a:t>
            </a:r>
          </a:p>
        </p:txBody>
      </p:sp>
      <p:graphicFrame>
        <p:nvGraphicFramePr>
          <p:cNvPr id="6" name="Diagram 5">
            <a:extLst>
              <a:ext uri="{FF2B5EF4-FFF2-40B4-BE49-F238E27FC236}">
                <a16:creationId xmlns:a16="http://schemas.microsoft.com/office/drawing/2014/main" id="{4FF498F1-1F32-478F-9BDE-F618628C7FDB}"/>
              </a:ext>
            </a:extLst>
          </p:cNvPr>
          <p:cNvGraphicFramePr/>
          <p:nvPr>
            <p:extLst>
              <p:ext uri="{D42A27DB-BD31-4B8C-83A1-F6EECF244321}">
                <p14:modId xmlns:p14="http://schemas.microsoft.com/office/powerpoint/2010/main" val="3669976923"/>
              </p:ext>
            </p:extLst>
          </p:nvPr>
        </p:nvGraphicFramePr>
        <p:xfrm>
          <a:off x="587837" y="1723677"/>
          <a:ext cx="6448425" cy="4901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Right 8">
            <a:extLst>
              <a:ext uri="{FF2B5EF4-FFF2-40B4-BE49-F238E27FC236}">
                <a16:creationId xmlns:a16="http://schemas.microsoft.com/office/drawing/2014/main" id="{76EB4664-1AF5-45BF-AF75-A23CE246509C}"/>
              </a:ext>
            </a:extLst>
          </p:cNvPr>
          <p:cNvSpPr/>
          <p:nvPr/>
        </p:nvSpPr>
        <p:spPr bwMode="auto">
          <a:xfrm>
            <a:off x="7490298" y="3542746"/>
            <a:ext cx="1610001" cy="748658"/>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extBox 2">
            <a:extLst>
              <a:ext uri="{FF2B5EF4-FFF2-40B4-BE49-F238E27FC236}">
                <a16:creationId xmlns:a16="http://schemas.microsoft.com/office/drawing/2014/main" id="{8D0FA8CE-9E30-4E45-908E-DD9C2A879F93}"/>
              </a:ext>
            </a:extLst>
          </p:cNvPr>
          <p:cNvSpPr txBox="1"/>
          <p:nvPr/>
        </p:nvSpPr>
        <p:spPr>
          <a:xfrm>
            <a:off x="9396919" y="3086077"/>
            <a:ext cx="2434962" cy="1661993"/>
          </a:xfrm>
          <a:prstGeom prst="rect">
            <a:avLst/>
          </a:prstGeom>
          <a:noFill/>
        </p:spPr>
        <p:txBody>
          <a:bodyPr wrap="none" lIns="0" tIns="0" rIns="0" bIns="0" rtlCol="0">
            <a:spAutoFit/>
          </a:bodyPr>
          <a:lstStyle/>
          <a:p>
            <a:pPr algn="l"/>
            <a:r>
              <a:rPr lang="en-US" sz="5400" dirty="0">
                <a:solidFill>
                  <a:schemeClr val="tx1">
                    <a:lumMod val="65000"/>
                    <a:lumOff val="35000"/>
                  </a:schemeClr>
                </a:solidFill>
              </a:rPr>
              <a:t>CI/CD </a:t>
            </a:r>
          </a:p>
          <a:p>
            <a:pPr algn="l"/>
            <a:r>
              <a:rPr lang="en-US" sz="5400" dirty="0">
                <a:solidFill>
                  <a:schemeClr val="tx1">
                    <a:lumMod val="65000"/>
                    <a:lumOff val="35000"/>
                  </a:schemeClr>
                </a:solidFill>
              </a:rPr>
              <a:t>pipeline</a:t>
            </a:r>
            <a:endParaRPr lang="en-CA" sz="5400" dirty="0" err="1">
              <a:solidFill>
                <a:schemeClr val="tx1">
                  <a:lumMod val="65000"/>
                  <a:lumOff val="35000"/>
                </a:schemeClr>
              </a:solidFill>
            </a:endParaRPr>
          </a:p>
        </p:txBody>
      </p:sp>
      <p:sp>
        <p:nvSpPr>
          <p:cNvPr id="5" name="TextBox 4">
            <a:extLst>
              <a:ext uri="{FF2B5EF4-FFF2-40B4-BE49-F238E27FC236}">
                <a16:creationId xmlns:a16="http://schemas.microsoft.com/office/drawing/2014/main" id="{0495D188-7B1B-4FC7-B508-41106A4B6725}"/>
              </a:ext>
            </a:extLst>
          </p:cNvPr>
          <p:cNvSpPr txBox="1"/>
          <p:nvPr/>
        </p:nvSpPr>
        <p:spPr>
          <a:xfrm>
            <a:off x="7575031" y="3763184"/>
            <a:ext cx="921727" cy="307777"/>
          </a:xfrm>
          <a:prstGeom prst="rect">
            <a:avLst/>
          </a:prstGeom>
          <a:noFill/>
        </p:spPr>
        <p:txBody>
          <a:bodyPr wrap="square" lIns="0" tIns="0" rIns="0" bIns="0" rtlCol="0">
            <a:spAutoFit/>
          </a:bodyPr>
          <a:lstStyle/>
          <a:p>
            <a:pPr algn="l"/>
            <a:r>
              <a:rPr lang="en-US" sz="2000" dirty="0">
                <a:solidFill>
                  <a:schemeClr val="bg1"/>
                </a:solidFill>
              </a:rPr>
              <a:t>git push</a:t>
            </a:r>
            <a:endParaRPr lang="en-CA" sz="2000" dirty="0" err="1">
              <a:solidFill>
                <a:schemeClr val="bg1"/>
              </a:solidFill>
            </a:endParaRPr>
          </a:p>
        </p:txBody>
      </p:sp>
    </p:spTree>
    <p:extLst>
      <p:ext uri="{BB962C8B-B14F-4D97-AF65-F5344CB8AC3E}">
        <p14:creationId xmlns:p14="http://schemas.microsoft.com/office/powerpoint/2010/main" val="26940652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451A-CD15-4CA2-AAE9-89E19DBE3A36}"/>
              </a:ext>
            </a:extLst>
          </p:cNvPr>
          <p:cNvSpPr>
            <a:spLocks noGrp="1"/>
          </p:cNvSpPr>
          <p:nvPr>
            <p:ph type="title"/>
          </p:nvPr>
        </p:nvSpPr>
        <p:spPr/>
        <p:txBody>
          <a:bodyPr/>
          <a:lstStyle/>
          <a:p>
            <a:r>
              <a:rPr lang="en-US" dirty="0"/>
              <a:t>3 factors that make things slow</a:t>
            </a:r>
            <a:endParaRPr lang="en-CA" dirty="0"/>
          </a:p>
        </p:txBody>
      </p:sp>
      <p:sp>
        <p:nvSpPr>
          <p:cNvPr id="3" name="Content Placeholder 2">
            <a:extLst>
              <a:ext uri="{FF2B5EF4-FFF2-40B4-BE49-F238E27FC236}">
                <a16:creationId xmlns:a16="http://schemas.microsoft.com/office/drawing/2014/main" id="{E590516D-1AEC-4BFD-9871-E1CC2241AD7E}"/>
              </a:ext>
            </a:extLst>
          </p:cNvPr>
          <p:cNvSpPr>
            <a:spLocks noGrp="1"/>
          </p:cNvSpPr>
          <p:nvPr>
            <p:ph sz="quarter" idx="10"/>
          </p:nvPr>
        </p:nvSpPr>
        <p:spPr>
          <a:xfrm>
            <a:off x="588263" y="1435100"/>
            <a:ext cx="11018838" cy="1465016"/>
          </a:xfrm>
        </p:spPr>
        <p:txBody>
          <a:bodyPr/>
          <a:lstStyle/>
          <a:p>
            <a:pPr marL="514350" indent="-514350">
              <a:buFont typeface="+mj-lt"/>
              <a:buAutoNum type="arabicPeriod"/>
            </a:pPr>
            <a:r>
              <a:rPr lang="en-US" dirty="0"/>
              <a:t>Distributed infrastructure (cloud or not)</a:t>
            </a:r>
          </a:p>
          <a:p>
            <a:pPr marL="514350" indent="-514350">
              <a:buFont typeface="+mj-lt"/>
              <a:buAutoNum type="arabicPeriod"/>
            </a:pPr>
            <a:r>
              <a:rPr lang="en-CA" dirty="0"/>
              <a:t>Integration : strong coupling to sources and sinks</a:t>
            </a:r>
          </a:p>
          <a:p>
            <a:pPr marL="514350" indent="-514350">
              <a:buFont typeface="+mj-lt"/>
              <a:buAutoNum type="arabicPeriod"/>
            </a:pPr>
            <a:r>
              <a:rPr lang="en-CA" dirty="0"/>
              <a:t>Extensive metadata definition</a:t>
            </a:r>
          </a:p>
        </p:txBody>
      </p:sp>
    </p:spTree>
    <p:extLst>
      <p:ext uri="{BB962C8B-B14F-4D97-AF65-F5344CB8AC3E}">
        <p14:creationId xmlns:p14="http://schemas.microsoft.com/office/powerpoint/2010/main" val="612802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451A-CD15-4CA2-AAE9-89E19DBE3A36}"/>
              </a:ext>
            </a:extLst>
          </p:cNvPr>
          <p:cNvSpPr>
            <a:spLocks noGrp="1"/>
          </p:cNvSpPr>
          <p:nvPr>
            <p:ph type="title"/>
          </p:nvPr>
        </p:nvSpPr>
        <p:spPr>
          <a:xfrm>
            <a:off x="588263" y="457200"/>
            <a:ext cx="11018520" cy="553998"/>
          </a:xfrm>
        </p:spPr>
        <p:txBody>
          <a:bodyPr/>
          <a:lstStyle/>
          <a:p>
            <a:r>
              <a:rPr lang="en-US" dirty="0"/>
              <a:t>Workarounds</a:t>
            </a:r>
            <a:endParaRPr lang="en-CA" dirty="0"/>
          </a:p>
        </p:txBody>
      </p:sp>
      <p:sp>
        <p:nvSpPr>
          <p:cNvPr id="3" name="Content Placeholder 2">
            <a:extLst>
              <a:ext uri="{FF2B5EF4-FFF2-40B4-BE49-F238E27FC236}">
                <a16:creationId xmlns:a16="http://schemas.microsoft.com/office/drawing/2014/main" id="{E590516D-1AEC-4BFD-9871-E1CC2241AD7E}"/>
              </a:ext>
            </a:extLst>
          </p:cNvPr>
          <p:cNvSpPr>
            <a:spLocks noGrp="1"/>
          </p:cNvSpPr>
          <p:nvPr>
            <p:ph sz="quarter" idx="10"/>
          </p:nvPr>
        </p:nvSpPr>
        <p:spPr>
          <a:xfrm>
            <a:off x="584200" y="1435100"/>
            <a:ext cx="11018838" cy="2942344"/>
          </a:xfrm>
        </p:spPr>
        <p:txBody>
          <a:bodyPr/>
          <a:lstStyle/>
          <a:p>
            <a:pPr marL="514350" indent="-514350">
              <a:buFont typeface="+mj-lt"/>
              <a:buAutoNum type="arabicPeriod"/>
            </a:pPr>
            <a:r>
              <a:rPr lang="en-US" dirty="0"/>
              <a:t>Distributed infrastructure </a:t>
            </a:r>
            <a:r>
              <a:rPr lang="en-US" b="1" dirty="0"/>
              <a:t>&gt; local development</a:t>
            </a:r>
          </a:p>
          <a:p>
            <a:pPr marL="228600" lvl="1" indent="0">
              <a:buNone/>
            </a:pPr>
            <a:r>
              <a:rPr lang="en-US" b="1" dirty="0"/>
              <a:t>Pros</a:t>
            </a:r>
            <a:r>
              <a:rPr lang="en-US" dirty="0"/>
              <a:t> : fastest experience, cheapest</a:t>
            </a:r>
          </a:p>
          <a:p>
            <a:pPr marL="228600" lvl="1" indent="0">
              <a:buNone/>
            </a:pPr>
            <a:r>
              <a:rPr lang="en-US" b="1" dirty="0"/>
              <a:t>Cons</a:t>
            </a:r>
            <a:r>
              <a:rPr lang="en-US" dirty="0"/>
              <a:t> : runtime desynch between local and cloud, not appropriate at scale, networking concerns</a:t>
            </a:r>
          </a:p>
          <a:p>
            <a:pPr marL="228600" lvl="1" indent="0">
              <a:buNone/>
            </a:pPr>
            <a:endParaRPr lang="en-US" dirty="0"/>
          </a:p>
          <a:p>
            <a:pPr marL="514350" indent="-514350">
              <a:buFont typeface="+mj-lt"/>
              <a:buAutoNum type="arabicPeriod"/>
            </a:pPr>
            <a:r>
              <a:rPr lang="en-CA" dirty="0"/>
              <a:t>Integration : strong coupling to sources and sinks</a:t>
            </a:r>
          </a:p>
          <a:p>
            <a:pPr marL="228600" lvl="1" indent="0">
              <a:buNone/>
            </a:pPr>
            <a:endParaRPr lang="en-CA" dirty="0"/>
          </a:p>
          <a:p>
            <a:pPr marL="514350" indent="-514350">
              <a:buFont typeface="+mj-lt"/>
              <a:buAutoNum type="arabicPeriod"/>
            </a:pPr>
            <a:r>
              <a:rPr lang="en-CA" dirty="0"/>
              <a:t>Extensive metadata definition</a:t>
            </a:r>
          </a:p>
        </p:txBody>
      </p:sp>
    </p:spTree>
    <p:extLst>
      <p:ext uri="{BB962C8B-B14F-4D97-AF65-F5344CB8AC3E}">
        <p14:creationId xmlns:p14="http://schemas.microsoft.com/office/powerpoint/2010/main" val="22193931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451A-CD15-4CA2-AAE9-89E19DBE3A36}"/>
              </a:ext>
            </a:extLst>
          </p:cNvPr>
          <p:cNvSpPr>
            <a:spLocks noGrp="1"/>
          </p:cNvSpPr>
          <p:nvPr>
            <p:ph type="title"/>
          </p:nvPr>
        </p:nvSpPr>
        <p:spPr/>
        <p:txBody>
          <a:bodyPr/>
          <a:lstStyle/>
          <a:p>
            <a:r>
              <a:rPr lang="en-US" dirty="0"/>
              <a:t>Workarounds</a:t>
            </a:r>
            <a:endParaRPr lang="en-CA" dirty="0"/>
          </a:p>
        </p:txBody>
      </p:sp>
      <p:sp>
        <p:nvSpPr>
          <p:cNvPr id="3" name="Content Placeholder 2">
            <a:extLst>
              <a:ext uri="{FF2B5EF4-FFF2-40B4-BE49-F238E27FC236}">
                <a16:creationId xmlns:a16="http://schemas.microsoft.com/office/drawing/2014/main" id="{E590516D-1AEC-4BFD-9871-E1CC2241AD7E}"/>
              </a:ext>
            </a:extLst>
          </p:cNvPr>
          <p:cNvSpPr>
            <a:spLocks noGrp="1"/>
          </p:cNvSpPr>
          <p:nvPr>
            <p:ph sz="quarter" idx="10"/>
          </p:nvPr>
        </p:nvSpPr>
        <p:spPr>
          <a:xfrm>
            <a:off x="584200" y="1435100"/>
            <a:ext cx="11018838" cy="3090077"/>
          </a:xfrm>
        </p:spPr>
        <p:txBody>
          <a:bodyPr/>
          <a:lstStyle/>
          <a:p>
            <a:pPr marL="514350" indent="-514350">
              <a:buFont typeface="+mj-lt"/>
              <a:buAutoNum type="arabicPeriod"/>
            </a:pPr>
            <a:r>
              <a:rPr lang="en-US" dirty="0"/>
              <a:t>Distributed infrastructure</a:t>
            </a:r>
          </a:p>
          <a:p>
            <a:pPr marL="514350" indent="-514350">
              <a:buFont typeface="+mj-lt"/>
              <a:buAutoNum type="arabicPeriod"/>
            </a:pPr>
            <a:endParaRPr lang="en-US" dirty="0"/>
          </a:p>
          <a:p>
            <a:pPr marL="514350" indent="-514350">
              <a:buFont typeface="+mj-lt"/>
              <a:buAutoNum type="arabicPeriod"/>
            </a:pPr>
            <a:r>
              <a:rPr lang="en-CA" dirty="0"/>
              <a:t>Integration</a:t>
            </a:r>
            <a:r>
              <a:rPr lang="en-CA" b="1" dirty="0"/>
              <a:t> &gt; mocking sources with files</a:t>
            </a:r>
          </a:p>
          <a:p>
            <a:pPr marL="228600" lvl="1" indent="0">
              <a:buNone/>
            </a:pPr>
            <a:r>
              <a:rPr lang="en-CA" b="1" dirty="0"/>
              <a:t>Pros</a:t>
            </a:r>
            <a:r>
              <a:rPr lang="en-CA" dirty="0"/>
              <a:t> : fastest, cheapest, no setup</a:t>
            </a:r>
          </a:p>
          <a:p>
            <a:pPr marL="228600" lvl="1" indent="0">
              <a:buNone/>
            </a:pPr>
            <a:r>
              <a:rPr lang="en-CA" b="1" dirty="0"/>
              <a:t>Cons</a:t>
            </a:r>
            <a:r>
              <a:rPr lang="en-CA" dirty="0"/>
              <a:t> : only an emulation, beware when switching back to live</a:t>
            </a:r>
          </a:p>
          <a:p>
            <a:pPr marL="228600" lvl="1" indent="0">
              <a:buNone/>
            </a:pPr>
            <a:endParaRPr lang="en-CA" dirty="0"/>
          </a:p>
          <a:p>
            <a:pPr marL="514350" indent="-514350">
              <a:buFont typeface="+mj-lt"/>
              <a:buAutoNum type="arabicPeriod"/>
            </a:pPr>
            <a:r>
              <a:rPr lang="en-CA" dirty="0"/>
              <a:t>Extensive metadata definition</a:t>
            </a:r>
          </a:p>
        </p:txBody>
      </p:sp>
    </p:spTree>
    <p:extLst>
      <p:ext uri="{BB962C8B-B14F-4D97-AF65-F5344CB8AC3E}">
        <p14:creationId xmlns:p14="http://schemas.microsoft.com/office/powerpoint/2010/main" val="38417033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451A-CD15-4CA2-AAE9-89E19DBE3A36}"/>
              </a:ext>
            </a:extLst>
          </p:cNvPr>
          <p:cNvSpPr>
            <a:spLocks noGrp="1"/>
          </p:cNvSpPr>
          <p:nvPr>
            <p:ph type="title"/>
          </p:nvPr>
        </p:nvSpPr>
        <p:spPr/>
        <p:txBody>
          <a:bodyPr/>
          <a:lstStyle/>
          <a:p>
            <a:r>
              <a:rPr lang="en-US" dirty="0"/>
              <a:t>Workarounds</a:t>
            </a:r>
            <a:endParaRPr lang="en-CA" dirty="0"/>
          </a:p>
        </p:txBody>
      </p:sp>
      <p:sp>
        <p:nvSpPr>
          <p:cNvPr id="3" name="Content Placeholder 2">
            <a:extLst>
              <a:ext uri="{FF2B5EF4-FFF2-40B4-BE49-F238E27FC236}">
                <a16:creationId xmlns:a16="http://schemas.microsoft.com/office/drawing/2014/main" id="{E590516D-1AEC-4BFD-9871-E1CC2241AD7E}"/>
              </a:ext>
            </a:extLst>
          </p:cNvPr>
          <p:cNvSpPr>
            <a:spLocks noGrp="1"/>
          </p:cNvSpPr>
          <p:nvPr>
            <p:ph sz="quarter" idx="10"/>
          </p:nvPr>
        </p:nvSpPr>
        <p:spPr>
          <a:xfrm>
            <a:off x="584200" y="1435100"/>
            <a:ext cx="11018838" cy="4124206"/>
          </a:xfrm>
        </p:spPr>
        <p:txBody>
          <a:bodyPr/>
          <a:lstStyle/>
          <a:p>
            <a:pPr marL="514350" indent="-514350">
              <a:buFont typeface="+mj-lt"/>
              <a:buAutoNum type="arabicPeriod"/>
            </a:pPr>
            <a:r>
              <a:rPr lang="en-US" dirty="0"/>
              <a:t>Distributed infrastructure</a:t>
            </a:r>
          </a:p>
          <a:p>
            <a:pPr marL="514350" indent="-514350">
              <a:buFont typeface="+mj-lt"/>
              <a:buAutoNum type="arabicPeriod"/>
            </a:pPr>
            <a:endParaRPr lang="en-US" dirty="0"/>
          </a:p>
          <a:p>
            <a:pPr marL="514350" indent="-514350">
              <a:buFont typeface="+mj-lt"/>
              <a:buAutoNum type="arabicPeriod"/>
            </a:pPr>
            <a:r>
              <a:rPr lang="en-CA" dirty="0"/>
              <a:t>Integration</a:t>
            </a:r>
          </a:p>
          <a:p>
            <a:pPr marL="228600" lvl="1" indent="0">
              <a:buNone/>
            </a:pPr>
            <a:endParaRPr lang="en-CA" dirty="0"/>
          </a:p>
          <a:p>
            <a:pPr marL="514350" indent="-514350">
              <a:buFont typeface="+mj-lt"/>
              <a:buAutoNum type="arabicPeriod"/>
            </a:pPr>
            <a:r>
              <a:rPr lang="en-CA" dirty="0"/>
              <a:t>Extensive metadata definition</a:t>
            </a:r>
          </a:p>
          <a:p>
            <a:pPr marL="0" indent="0">
              <a:buNone/>
            </a:pPr>
            <a:r>
              <a:rPr lang="en-CA" b="1" dirty="0"/>
              <a:t>	&gt; no DDL (schema) requirement</a:t>
            </a:r>
          </a:p>
          <a:p>
            <a:pPr marL="0" indent="0">
              <a:buNone/>
            </a:pPr>
            <a:r>
              <a:rPr lang="en-CA" b="1" dirty="0"/>
              <a:t>	&gt; opinionated default settings</a:t>
            </a:r>
          </a:p>
          <a:p>
            <a:pPr marL="228600" lvl="1" indent="0">
              <a:buNone/>
            </a:pPr>
            <a:r>
              <a:rPr lang="en-CA" b="1" dirty="0"/>
              <a:t>Pros</a:t>
            </a:r>
            <a:r>
              <a:rPr lang="en-CA" dirty="0"/>
              <a:t> : fastest time to query result, easy to explore the content of a stream</a:t>
            </a:r>
          </a:p>
          <a:p>
            <a:pPr marL="228600" lvl="1" indent="0">
              <a:buNone/>
            </a:pPr>
            <a:r>
              <a:rPr lang="en-CA" b="1" dirty="0"/>
              <a:t>Cons</a:t>
            </a:r>
            <a:r>
              <a:rPr lang="en-CA" dirty="0"/>
              <a:t> : easy to rely on implicit conversions that will bite in production</a:t>
            </a:r>
          </a:p>
        </p:txBody>
      </p:sp>
    </p:spTree>
    <p:extLst>
      <p:ext uri="{BB962C8B-B14F-4D97-AF65-F5344CB8AC3E}">
        <p14:creationId xmlns:p14="http://schemas.microsoft.com/office/powerpoint/2010/main" val="27980100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E121E3DD-E86C-4A6F-9EE4-AB2B803CFA4F}"/>
              </a:ext>
            </a:extLst>
          </p:cNvPr>
          <p:cNvSpPr/>
          <p:nvPr/>
        </p:nvSpPr>
        <p:spPr bwMode="auto">
          <a:xfrm>
            <a:off x="3956844" y="3625850"/>
            <a:ext cx="4228306" cy="8064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5BCFDC34-3B46-4A07-A757-5C28BFD85DDA}"/>
              </a:ext>
            </a:extLst>
          </p:cNvPr>
          <p:cNvSpPr>
            <a:spLocks noGrp="1"/>
          </p:cNvSpPr>
          <p:nvPr>
            <p:ph type="title"/>
          </p:nvPr>
        </p:nvSpPr>
        <p:spPr/>
        <p:txBody>
          <a:bodyPr/>
          <a:lstStyle/>
          <a:p>
            <a:r>
              <a:rPr lang="en-US" dirty="0"/>
              <a:t>Azure Stream Analytics – local experience</a:t>
            </a:r>
          </a:p>
        </p:txBody>
      </p:sp>
      <p:sp>
        <p:nvSpPr>
          <p:cNvPr id="30" name="Content Placeholder 29">
            <a:extLst>
              <a:ext uri="{FF2B5EF4-FFF2-40B4-BE49-F238E27FC236}">
                <a16:creationId xmlns:a16="http://schemas.microsoft.com/office/drawing/2014/main" id="{067F1542-B685-4268-9362-D504BF553EEA}"/>
              </a:ext>
            </a:extLst>
          </p:cNvPr>
          <p:cNvSpPr>
            <a:spLocks noGrp="1"/>
          </p:cNvSpPr>
          <p:nvPr>
            <p:ph sz="quarter" idx="10"/>
          </p:nvPr>
        </p:nvSpPr>
        <p:spPr>
          <a:xfrm>
            <a:off x="584200" y="1435100"/>
            <a:ext cx="11018838" cy="947952"/>
          </a:xfrm>
        </p:spPr>
        <p:txBody>
          <a:bodyPr/>
          <a:lstStyle/>
          <a:p>
            <a:pPr marL="0" indent="0">
              <a:buNone/>
            </a:pPr>
            <a:r>
              <a:rPr lang="en-US" dirty="0"/>
              <a:t>VS Code + Azure Stream Analytics Tools extension</a:t>
            </a:r>
          </a:p>
          <a:p>
            <a:pPr marL="0" indent="0">
              <a:buNone/>
            </a:pPr>
            <a:r>
              <a:rPr lang="en-US" dirty="0"/>
              <a:t>&gt; Local runs on mock input files</a:t>
            </a:r>
          </a:p>
        </p:txBody>
      </p:sp>
      <p:sp>
        <p:nvSpPr>
          <p:cNvPr id="10" name="Rectangle 9">
            <a:extLst>
              <a:ext uri="{FF2B5EF4-FFF2-40B4-BE49-F238E27FC236}">
                <a16:creationId xmlns:a16="http://schemas.microsoft.com/office/drawing/2014/main" id="{D5689508-8966-4A6C-B2FD-183E27D53132}"/>
              </a:ext>
            </a:extLst>
          </p:cNvPr>
          <p:cNvSpPr/>
          <p:nvPr/>
        </p:nvSpPr>
        <p:spPr bwMode="auto">
          <a:xfrm>
            <a:off x="4874576" y="2908300"/>
            <a:ext cx="2319973" cy="20066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SELECT </a:t>
            </a: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    *</a:t>
            </a: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FROM </a:t>
            </a:r>
            <a:r>
              <a:rPr lang="en-US" sz="2000" dirty="0" err="1">
                <a:solidFill>
                  <a:srgbClr val="FFFFFF"/>
                </a:solidFill>
                <a:latin typeface="Consolas" panose="020B0609020204030204" pitchFamily="49" charset="0"/>
                <a:ea typeface="Segoe UI" pitchFamily="34" charset="0"/>
                <a:cs typeface="Segoe UI" pitchFamily="34" charset="0"/>
              </a:rPr>
              <a:t>myInput</a:t>
            </a:r>
            <a:endParaRPr lang="en-US" sz="1600" dirty="0">
              <a:solidFill>
                <a:srgbClr val="FFFFFF"/>
              </a:solidFill>
              <a:latin typeface="Consolas" panose="020B0609020204030204" pitchFamily="49" charset="0"/>
              <a:ea typeface="Segoe UI" pitchFamily="34" charset="0"/>
              <a:cs typeface="Segoe UI" pitchFamily="34" charset="0"/>
            </a:endParaRPr>
          </a:p>
        </p:txBody>
      </p:sp>
      <p:sp>
        <p:nvSpPr>
          <p:cNvPr id="23" name="Rectangle 22">
            <a:extLst>
              <a:ext uri="{FF2B5EF4-FFF2-40B4-BE49-F238E27FC236}">
                <a16:creationId xmlns:a16="http://schemas.microsoft.com/office/drawing/2014/main" id="{44910389-A63B-4C80-9CF2-295F45791707}"/>
              </a:ext>
            </a:extLst>
          </p:cNvPr>
          <p:cNvSpPr/>
          <p:nvPr/>
        </p:nvSpPr>
        <p:spPr bwMode="auto">
          <a:xfrm>
            <a:off x="1474151" y="3346450"/>
            <a:ext cx="2589849" cy="1638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solidFill>
                  <a:schemeClr val="tx1"/>
                </a:solidFill>
                <a:ea typeface="Segoe UI" pitchFamily="34" charset="0"/>
                <a:cs typeface="Segoe UI" pitchFamily="34" charset="0"/>
              </a:rPr>
              <a:t>myInput</a:t>
            </a:r>
            <a:endParaRPr lang="en-US" sz="2000" b="1" dirty="0">
              <a:solidFill>
                <a:schemeClr val="tx1"/>
              </a:solidFill>
              <a:ea typeface="Segoe UI" pitchFamily="34" charset="0"/>
              <a:cs typeface="Segoe UI" pitchFamily="34" charset="0"/>
            </a:endParaRPr>
          </a:p>
          <a:p>
            <a:pPr algn="l" defTabSz="932472" fontAlgn="base">
              <a:spcBef>
                <a:spcPct val="0"/>
              </a:spcBef>
              <a:spcAft>
                <a:spcPct val="0"/>
              </a:spcAft>
            </a:pPr>
            <a:r>
              <a:rPr lang="en-US" sz="1600" dirty="0">
                <a:solidFill>
                  <a:schemeClr val="tx1"/>
                </a:solidFill>
                <a:ea typeface="Segoe UI" pitchFamily="34" charset="0"/>
                <a:cs typeface="Segoe UI" pitchFamily="34" charset="0"/>
              </a:rPr>
              <a:t>(Mock)</a:t>
            </a:r>
          </a:p>
          <a:p>
            <a:pPr algn="l" defTabSz="932472" fontAlgn="base">
              <a:spcBef>
                <a:spcPct val="0"/>
              </a:spcBef>
              <a:spcAft>
                <a:spcPct val="0"/>
              </a:spcAft>
            </a:pPr>
            <a:r>
              <a:rPr lang="en-US" sz="1600" dirty="0">
                <a:solidFill>
                  <a:schemeClr val="tx1"/>
                </a:solidFill>
                <a:highlight>
                  <a:srgbClr val="FFFFFF"/>
                </a:highlight>
                <a:ea typeface="Segoe UI" pitchFamily="34" charset="0"/>
                <a:cs typeface="Segoe UI" pitchFamily="34" charset="0"/>
              </a:rPr>
              <a:t>(</a:t>
            </a:r>
            <a:r>
              <a:rPr lang="en-US" sz="1600" dirty="0" err="1">
                <a:solidFill>
                  <a:schemeClr val="tx1"/>
                </a:solidFill>
                <a:highlight>
                  <a:srgbClr val="FFFFFF"/>
                </a:highlight>
                <a:ea typeface="Segoe UI" pitchFamily="34" charset="0"/>
                <a:cs typeface="Segoe UI" pitchFamily="34" charset="0"/>
              </a:rPr>
              <a:t>myInputSample.json</a:t>
            </a:r>
            <a:r>
              <a:rPr lang="en-US" sz="1600" dirty="0">
                <a:solidFill>
                  <a:schemeClr val="tx1"/>
                </a:solidFill>
                <a:highlight>
                  <a:srgbClr val="FFFFFF"/>
                </a:highlight>
                <a:ea typeface="Segoe UI" pitchFamily="34" charset="0"/>
                <a:cs typeface="Segoe UI" pitchFamily="34" charset="0"/>
              </a:rPr>
              <a:t>)</a:t>
            </a:r>
          </a:p>
        </p:txBody>
      </p:sp>
      <p:sp>
        <p:nvSpPr>
          <p:cNvPr id="3" name="Rectangle 2">
            <a:extLst>
              <a:ext uri="{FF2B5EF4-FFF2-40B4-BE49-F238E27FC236}">
                <a16:creationId xmlns:a16="http://schemas.microsoft.com/office/drawing/2014/main" id="{2CB17354-5951-4163-A9AA-6133190F06CA}"/>
              </a:ext>
            </a:extLst>
          </p:cNvPr>
          <p:cNvSpPr/>
          <p:nvPr/>
        </p:nvSpPr>
        <p:spPr bwMode="auto">
          <a:xfrm>
            <a:off x="1149350" y="2806954"/>
            <a:ext cx="9626600" cy="2241296"/>
          </a:xfrm>
          <a:prstGeom prst="rect">
            <a:avLst/>
          </a:prstGeom>
          <a:noFill/>
          <a:ln w="76200">
            <a:solidFill>
              <a:schemeClr val="tx2">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B5598725-FD68-4D2F-AE23-28D9E5021AEA}"/>
              </a:ext>
            </a:extLst>
          </p:cNvPr>
          <p:cNvSpPr/>
          <p:nvPr/>
        </p:nvSpPr>
        <p:spPr bwMode="auto">
          <a:xfrm>
            <a:off x="8397876" y="3346450"/>
            <a:ext cx="2319973" cy="1638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chemeClr val="tx1"/>
                </a:solidFill>
                <a:ea typeface="Segoe UI" pitchFamily="34" charset="0"/>
                <a:cs typeface="Segoe UI" pitchFamily="34" charset="0"/>
              </a:rPr>
              <a:t>local output</a:t>
            </a:r>
          </a:p>
          <a:p>
            <a:pPr algn="l" defTabSz="932472" fontAlgn="base">
              <a:spcBef>
                <a:spcPct val="0"/>
              </a:spcBef>
              <a:spcAft>
                <a:spcPct val="0"/>
              </a:spcAft>
            </a:pPr>
            <a:r>
              <a:rPr lang="en-US" sz="2000" dirty="0">
                <a:solidFill>
                  <a:schemeClr val="tx1"/>
                </a:solidFill>
                <a:highlight>
                  <a:srgbClr val="FFFFFF"/>
                </a:highlight>
                <a:ea typeface="Segoe UI" pitchFamily="34" charset="0"/>
                <a:cs typeface="Segoe UI" pitchFamily="34" charset="0"/>
              </a:rPr>
              <a:t>(</a:t>
            </a:r>
            <a:r>
              <a:rPr lang="en-US" sz="2000" dirty="0" err="1">
                <a:solidFill>
                  <a:schemeClr val="tx1"/>
                </a:solidFill>
                <a:highlight>
                  <a:srgbClr val="FFFFFF"/>
                </a:highlight>
                <a:ea typeface="Segoe UI" pitchFamily="34" charset="0"/>
                <a:cs typeface="Segoe UI" pitchFamily="34" charset="0"/>
              </a:rPr>
              <a:t>json</a:t>
            </a:r>
            <a:r>
              <a:rPr lang="en-US" sz="2000" dirty="0">
                <a:solidFill>
                  <a:schemeClr val="tx1"/>
                </a:solidFill>
                <a:highlight>
                  <a:srgbClr val="FFFFFF"/>
                </a:highlight>
                <a:ea typeface="Segoe UI" pitchFamily="34" charset="0"/>
                <a:cs typeface="Segoe UI" pitchFamily="34" charset="0"/>
              </a:rPr>
              <a:t> file)</a:t>
            </a:r>
            <a:endParaRPr lang="en-US" sz="1600" dirty="0">
              <a:solidFill>
                <a:schemeClr val="tx1"/>
              </a:solidFill>
              <a:highlight>
                <a:srgbClr val="FFFFFF"/>
              </a:highlight>
              <a:ea typeface="Segoe UI" pitchFamily="34" charset="0"/>
              <a:cs typeface="Segoe UI" pitchFamily="34" charset="0"/>
            </a:endParaRPr>
          </a:p>
        </p:txBody>
      </p:sp>
    </p:spTree>
    <p:extLst>
      <p:ext uri="{BB962C8B-B14F-4D97-AF65-F5344CB8AC3E}">
        <p14:creationId xmlns:p14="http://schemas.microsoft.com/office/powerpoint/2010/main" val="22632099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C0F0E5-38B3-4657-9D66-D5EB0CA59B07}"/>
              </a:ext>
            </a:extLst>
          </p:cNvPr>
          <p:cNvSpPr/>
          <p:nvPr/>
        </p:nvSpPr>
        <p:spPr bwMode="auto">
          <a:xfrm>
            <a:off x="1416050" y="5171920"/>
            <a:ext cx="3048000" cy="105743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solidFill>
                  <a:schemeClr val="tx1"/>
                </a:solidFill>
                <a:ea typeface="Segoe UI" pitchFamily="34" charset="0"/>
                <a:cs typeface="Segoe UI" pitchFamily="34" charset="0"/>
              </a:rPr>
              <a:t>testConfig</a:t>
            </a:r>
            <a:endParaRPr lang="en-US" sz="2000" b="1" dirty="0">
              <a:solidFill>
                <a:schemeClr val="tx1"/>
              </a:solidFill>
              <a:ea typeface="Segoe UI" pitchFamily="34" charset="0"/>
              <a:cs typeface="Segoe UI" pitchFamily="34" charset="0"/>
            </a:endParaRPr>
          </a:p>
          <a:p>
            <a:pPr algn="l" defTabSz="932472" fontAlgn="base">
              <a:spcBef>
                <a:spcPct val="0"/>
              </a:spcBef>
              <a:spcAft>
                <a:spcPct val="0"/>
              </a:spcAft>
            </a:pPr>
            <a:r>
              <a:rPr lang="en-US" sz="1600" dirty="0">
                <a:solidFill>
                  <a:schemeClr val="tx1"/>
                </a:solidFill>
                <a:highlight>
                  <a:srgbClr val="FFFFFF"/>
                </a:highlight>
                <a:ea typeface="Segoe UI" pitchFamily="34" charset="0"/>
                <a:cs typeface="Segoe UI" pitchFamily="34" charset="0"/>
              </a:rPr>
              <a:t>(</a:t>
            </a:r>
            <a:r>
              <a:rPr lang="en-US" sz="1600" dirty="0" err="1">
                <a:solidFill>
                  <a:schemeClr val="tx1"/>
                </a:solidFill>
                <a:highlight>
                  <a:srgbClr val="FFFFFF"/>
                </a:highlight>
                <a:ea typeface="Segoe UI" pitchFamily="34" charset="0"/>
                <a:cs typeface="Segoe UI" pitchFamily="34" charset="0"/>
              </a:rPr>
              <a:t>myInputTestDataset.json</a:t>
            </a:r>
            <a:r>
              <a:rPr lang="en-US" sz="1600" dirty="0">
                <a:solidFill>
                  <a:schemeClr val="tx1"/>
                </a:solidFill>
                <a:highlight>
                  <a:srgbClr val="FFFFFF"/>
                </a:highlight>
                <a:ea typeface="Segoe UI" pitchFamily="34" charset="0"/>
                <a:cs typeface="Segoe UI" pitchFamily="34" charset="0"/>
              </a:rPr>
              <a:t>)</a:t>
            </a:r>
          </a:p>
          <a:p>
            <a:pPr algn="l" defTabSz="932472" fontAlgn="base">
              <a:spcBef>
                <a:spcPct val="0"/>
              </a:spcBef>
              <a:spcAft>
                <a:spcPct val="0"/>
              </a:spcAft>
            </a:pPr>
            <a:r>
              <a:rPr lang="en-US" sz="1600" dirty="0">
                <a:solidFill>
                  <a:schemeClr val="tx1"/>
                </a:solidFill>
                <a:highlight>
                  <a:srgbClr val="FFFFFF"/>
                </a:highlight>
                <a:ea typeface="Segoe UI" pitchFamily="34" charset="0"/>
                <a:cs typeface="Segoe UI" pitchFamily="34" charset="0"/>
              </a:rPr>
              <a:t>(</a:t>
            </a:r>
            <a:r>
              <a:rPr lang="en-US" sz="1600" dirty="0" err="1">
                <a:solidFill>
                  <a:schemeClr val="tx1"/>
                </a:solidFill>
                <a:highlight>
                  <a:srgbClr val="FFFFFF"/>
                </a:highlight>
                <a:ea typeface="Segoe UI" pitchFamily="34" charset="0"/>
                <a:cs typeface="Segoe UI" pitchFamily="34" charset="0"/>
              </a:rPr>
              <a:t>myExpectedOutput.json</a:t>
            </a:r>
            <a:r>
              <a:rPr lang="en-US" sz="1600" dirty="0">
                <a:solidFill>
                  <a:schemeClr val="tx1"/>
                </a:solidFill>
                <a:highlight>
                  <a:srgbClr val="FFFFFF"/>
                </a:highlight>
                <a:ea typeface="Segoe UI" pitchFamily="34" charset="0"/>
                <a:cs typeface="Segoe UI" pitchFamily="34" charset="0"/>
              </a:rPr>
              <a:t>)</a:t>
            </a:r>
          </a:p>
        </p:txBody>
      </p:sp>
      <p:sp>
        <p:nvSpPr>
          <p:cNvPr id="15" name="Arrow: Right 14">
            <a:extLst>
              <a:ext uri="{FF2B5EF4-FFF2-40B4-BE49-F238E27FC236}">
                <a16:creationId xmlns:a16="http://schemas.microsoft.com/office/drawing/2014/main" id="{1DF21C2E-3115-4814-A345-AE3753E0518A}"/>
              </a:ext>
            </a:extLst>
          </p:cNvPr>
          <p:cNvSpPr/>
          <p:nvPr/>
        </p:nvSpPr>
        <p:spPr bwMode="auto">
          <a:xfrm>
            <a:off x="4064000" y="5400421"/>
            <a:ext cx="4121150" cy="806450"/>
          </a:xfrm>
          <a:prstGeom prst="rightArrow">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Arrow: Right 4">
            <a:extLst>
              <a:ext uri="{FF2B5EF4-FFF2-40B4-BE49-F238E27FC236}">
                <a16:creationId xmlns:a16="http://schemas.microsoft.com/office/drawing/2014/main" id="{E121E3DD-E86C-4A6F-9EE4-AB2B803CFA4F}"/>
              </a:ext>
            </a:extLst>
          </p:cNvPr>
          <p:cNvSpPr/>
          <p:nvPr/>
        </p:nvSpPr>
        <p:spPr bwMode="auto">
          <a:xfrm>
            <a:off x="3956844" y="3625850"/>
            <a:ext cx="4228306" cy="8064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5BCFDC34-3B46-4A07-A757-5C28BFD85DDA}"/>
              </a:ext>
            </a:extLst>
          </p:cNvPr>
          <p:cNvSpPr>
            <a:spLocks noGrp="1"/>
          </p:cNvSpPr>
          <p:nvPr>
            <p:ph type="title"/>
          </p:nvPr>
        </p:nvSpPr>
        <p:spPr/>
        <p:txBody>
          <a:bodyPr/>
          <a:lstStyle/>
          <a:p>
            <a:r>
              <a:rPr lang="en-US" dirty="0"/>
              <a:t>Azure Stream Analytics – unit testing</a:t>
            </a:r>
          </a:p>
        </p:txBody>
      </p:sp>
      <p:sp>
        <p:nvSpPr>
          <p:cNvPr id="30" name="Content Placeholder 29">
            <a:extLst>
              <a:ext uri="{FF2B5EF4-FFF2-40B4-BE49-F238E27FC236}">
                <a16:creationId xmlns:a16="http://schemas.microsoft.com/office/drawing/2014/main" id="{067F1542-B685-4268-9362-D504BF553EEA}"/>
              </a:ext>
            </a:extLst>
          </p:cNvPr>
          <p:cNvSpPr>
            <a:spLocks noGrp="1"/>
          </p:cNvSpPr>
          <p:nvPr>
            <p:ph sz="quarter" idx="10"/>
          </p:nvPr>
        </p:nvSpPr>
        <p:spPr>
          <a:xfrm>
            <a:off x="584200" y="1435100"/>
            <a:ext cx="11018838" cy="430887"/>
          </a:xfrm>
        </p:spPr>
        <p:txBody>
          <a:bodyPr/>
          <a:lstStyle/>
          <a:p>
            <a:pPr marL="0" indent="0">
              <a:buNone/>
            </a:pPr>
            <a:r>
              <a:rPr lang="en-US" b="1" dirty="0"/>
              <a:t>azure-</a:t>
            </a:r>
            <a:r>
              <a:rPr lang="en-US" b="1" dirty="0" err="1"/>
              <a:t>streamanalytics</a:t>
            </a:r>
            <a:r>
              <a:rPr lang="en-US" b="1" dirty="0"/>
              <a:t>-</a:t>
            </a:r>
            <a:r>
              <a:rPr lang="en-US" b="1" dirty="0" err="1"/>
              <a:t>cicd</a:t>
            </a:r>
            <a:r>
              <a:rPr lang="en-US" dirty="0"/>
              <a:t> </a:t>
            </a:r>
            <a:r>
              <a:rPr lang="en-US" dirty="0" err="1"/>
              <a:t>npm</a:t>
            </a:r>
            <a:r>
              <a:rPr lang="en-US" dirty="0"/>
              <a:t> companion package</a:t>
            </a:r>
          </a:p>
        </p:txBody>
      </p:sp>
      <p:sp>
        <p:nvSpPr>
          <p:cNvPr id="10" name="Rectangle 9">
            <a:extLst>
              <a:ext uri="{FF2B5EF4-FFF2-40B4-BE49-F238E27FC236}">
                <a16:creationId xmlns:a16="http://schemas.microsoft.com/office/drawing/2014/main" id="{D5689508-8966-4A6C-B2FD-183E27D53132}"/>
              </a:ext>
            </a:extLst>
          </p:cNvPr>
          <p:cNvSpPr/>
          <p:nvPr/>
        </p:nvSpPr>
        <p:spPr bwMode="auto">
          <a:xfrm>
            <a:off x="4874576" y="2908300"/>
            <a:ext cx="2319973" cy="20066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SELECT </a:t>
            </a: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    *</a:t>
            </a:r>
          </a:p>
          <a:p>
            <a:pPr algn="l" defTabSz="932472" fontAlgn="base">
              <a:spcBef>
                <a:spcPct val="0"/>
              </a:spcBef>
              <a:spcAft>
                <a:spcPct val="0"/>
              </a:spcAft>
            </a:pPr>
            <a:r>
              <a:rPr lang="en-US" sz="2000" dirty="0">
                <a:solidFill>
                  <a:srgbClr val="FFFFFF"/>
                </a:solidFill>
                <a:latin typeface="Consolas" panose="020B0609020204030204" pitchFamily="49" charset="0"/>
                <a:ea typeface="Segoe UI" pitchFamily="34" charset="0"/>
                <a:cs typeface="Segoe UI" pitchFamily="34" charset="0"/>
              </a:rPr>
              <a:t>FROM </a:t>
            </a:r>
            <a:r>
              <a:rPr lang="en-US" sz="2000" dirty="0" err="1">
                <a:solidFill>
                  <a:srgbClr val="FFFFFF"/>
                </a:solidFill>
                <a:latin typeface="Consolas" panose="020B0609020204030204" pitchFamily="49" charset="0"/>
                <a:ea typeface="Segoe UI" pitchFamily="34" charset="0"/>
                <a:cs typeface="Segoe UI" pitchFamily="34" charset="0"/>
              </a:rPr>
              <a:t>myInput</a:t>
            </a:r>
            <a:endParaRPr lang="en-US" sz="1600" dirty="0">
              <a:solidFill>
                <a:srgbClr val="FFFFFF"/>
              </a:solidFill>
              <a:latin typeface="Consolas" panose="020B0609020204030204" pitchFamily="49" charset="0"/>
              <a:ea typeface="Segoe UI" pitchFamily="34" charset="0"/>
              <a:cs typeface="Segoe UI" pitchFamily="34" charset="0"/>
            </a:endParaRPr>
          </a:p>
        </p:txBody>
      </p:sp>
      <p:sp>
        <p:nvSpPr>
          <p:cNvPr id="23" name="Rectangle 22">
            <a:extLst>
              <a:ext uri="{FF2B5EF4-FFF2-40B4-BE49-F238E27FC236}">
                <a16:creationId xmlns:a16="http://schemas.microsoft.com/office/drawing/2014/main" id="{44910389-A63B-4C80-9CF2-295F45791707}"/>
              </a:ext>
            </a:extLst>
          </p:cNvPr>
          <p:cNvSpPr/>
          <p:nvPr/>
        </p:nvSpPr>
        <p:spPr bwMode="auto">
          <a:xfrm>
            <a:off x="1474151" y="3346450"/>
            <a:ext cx="2589849" cy="1638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solidFill>
                  <a:schemeClr val="tx1"/>
                </a:solidFill>
                <a:ea typeface="Segoe UI" pitchFamily="34" charset="0"/>
                <a:cs typeface="Segoe UI" pitchFamily="34" charset="0"/>
              </a:rPr>
              <a:t>myInput</a:t>
            </a:r>
            <a:endParaRPr lang="en-US" sz="2000" b="1" dirty="0">
              <a:solidFill>
                <a:schemeClr val="tx1"/>
              </a:solidFill>
              <a:ea typeface="Segoe UI" pitchFamily="34" charset="0"/>
              <a:cs typeface="Segoe UI" pitchFamily="34" charset="0"/>
            </a:endParaRPr>
          </a:p>
          <a:p>
            <a:pPr algn="l" defTabSz="932472" fontAlgn="base">
              <a:spcBef>
                <a:spcPct val="0"/>
              </a:spcBef>
              <a:spcAft>
                <a:spcPct val="0"/>
              </a:spcAft>
            </a:pPr>
            <a:r>
              <a:rPr lang="en-US" sz="1600" dirty="0">
                <a:solidFill>
                  <a:schemeClr val="tx1"/>
                </a:solidFill>
                <a:ea typeface="Segoe UI" pitchFamily="34" charset="0"/>
                <a:cs typeface="Segoe UI" pitchFamily="34" charset="0"/>
              </a:rPr>
              <a:t>(Mock)</a:t>
            </a:r>
          </a:p>
          <a:p>
            <a:pPr algn="l" defTabSz="932472" fontAlgn="base">
              <a:spcBef>
                <a:spcPct val="0"/>
              </a:spcBef>
              <a:spcAft>
                <a:spcPct val="0"/>
              </a:spcAft>
            </a:pPr>
            <a:r>
              <a:rPr lang="en-US" sz="1600" dirty="0">
                <a:solidFill>
                  <a:schemeClr val="tx1"/>
                </a:solidFill>
                <a:highlight>
                  <a:srgbClr val="FFFFFF"/>
                </a:highlight>
                <a:ea typeface="Segoe UI" pitchFamily="34" charset="0"/>
                <a:cs typeface="Segoe UI" pitchFamily="34" charset="0"/>
              </a:rPr>
              <a:t>(</a:t>
            </a:r>
            <a:r>
              <a:rPr lang="en-US" sz="1600" dirty="0" err="1">
                <a:solidFill>
                  <a:schemeClr val="tx1"/>
                </a:solidFill>
                <a:highlight>
                  <a:srgbClr val="FFFFFF"/>
                </a:highlight>
                <a:ea typeface="Segoe UI" pitchFamily="34" charset="0"/>
                <a:cs typeface="Segoe UI" pitchFamily="34" charset="0"/>
              </a:rPr>
              <a:t>myInputSample.json</a:t>
            </a:r>
            <a:r>
              <a:rPr lang="en-US" sz="1600" dirty="0">
                <a:solidFill>
                  <a:schemeClr val="tx1"/>
                </a:solidFill>
                <a:highlight>
                  <a:srgbClr val="FFFFFF"/>
                </a:highlight>
                <a:ea typeface="Segoe UI" pitchFamily="34" charset="0"/>
                <a:cs typeface="Segoe UI" pitchFamily="34" charset="0"/>
              </a:rPr>
              <a:t>)</a:t>
            </a:r>
          </a:p>
        </p:txBody>
      </p:sp>
      <p:sp>
        <p:nvSpPr>
          <p:cNvPr id="3" name="Rectangle 2">
            <a:extLst>
              <a:ext uri="{FF2B5EF4-FFF2-40B4-BE49-F238E27FC236}">
                <a16:creationId xmlns:a16="http://schemas.microsoft.com/office/drawing/2014/main" id="{2CB17354-5951-4163-A9AA-6133190F06CA}"/>
              </a:ext>
            </a:extLst>
          </p:cNvPr>
          <p:cNvSpPr/>
          <p:nvPr/>
        </p:nvSpPr>
        <p:spPr bwMode="auto">
          <a:xfrm>
            <a:off x="1149350" y="2806954"/>
            <a:ext cx="9626600" cy="2241296"/>
          </a:xfrm>
          <a:prstGeom prst="rect">
            <a:avLst/>
          </a:prstGeom>
          <a:noFill/>
          <a:ln w="76200">
            <a:solidFill>
              <a:schemeClr val="tx2">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B5598725-FD68-4D2F-AE23-28D9E5021AEA}"/>
              </a:ext>
            </a:extLst>
          </p:cNvPr>
          <p:cNvSpPr/>
          <p:nvPr/>
        </p:nvSpPr>
        <p:spPr bwMode="auto">
          <a:xfrm>
            <a:off x="8397876" y="3346450"/>
            <a:ext cx="2319973" cy="10858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chemeClr val="tx1"/>
                </a:solidFill>
                <a:ea typeface="Segoe UI" pitchFamily="34" charset="0"/>
                <a:cs typeface="Segoe UI" pitchFamily="34" charset="0"/>
              </a:rPr>
              <a:t>local output</a:t>
            </a:r>
          </a:p>
          <a:p>
            <a:pPr algn="l" defTabSz="932472" fontAlgn="base">
              <a:spcBef>
                <a:spcPct val="0"/>
              </a:spcBef>
              <a:spcAft>
                <a:spcPct val="0"/>
              </a:spcAft>
            </a:pPr>
            <a:r>
              <a:rPr lang="en-US" sz="2000" dirty="0">
                <a:solidFill>
                  <a:schemeClr val="tx1"/>
                </a:solidFill>
                <a:highlight>
                  <a:srgbClr val="FFFFFF"/>
                </a:highlight>
                <a:ea typeface="Segoe UI" pitchFamily="34" charset="0"/>
                <a:cs typeface="Segoe UI" pitchFamily="34" charset="0"/>
              </a:rPr>
              <a:t>(</a:t>
            </a:r>
            <a:r>
              <a:rPr lang="en-US" sz="2000" dirty="0" err="1">
                <a:solidFill>
                  <a:schemeClr val="tx1"/>
                </a:solidFill>
                <a:highlight>
                  <a:srgbClr val="FFFFFF"/>
                </a:highlight>
                <a:ea typeface="Segoe UI" pitchFamily="34" charset="0"/>
                <a:cs typeface="Segoe UI" pitchFamily="34" charset="0"/>
              </a:rPr>
              <a:t>json</a:t>
            </a:r>
            <a:r>
              <a:rPr lang="en-US" sz="2000" dirty="0">
                <a:solidFill>
                  <a:schemeClr val="tx1"/>
                </a:solidFill>
                <a:highlight>
                  <a:srgbClr val="FFFFFF"/>
                </a:highlight>
                <a:ea typeface="Segoe UI" pitchFamily="34" charset="0"/>
                <a:cs typeface="Segoe UI" pitchFamily="34" charset="0"/>
              </a:rPr>
              <a:t> file)</a:t>
            </a:r>
            <a:endParaRPr lang="en-US" sz="1600" dirty="0">
              <a:solidFill>
                <a:schemeClr val="tx1"/>
              </a:solidFill>
              <a:highlight>
                <a:srgbClr val="FFFFFF"/>
              </a:highlight>
              <a:ea typeface="Segoe UI" pitchFamily="34" charset="0"/>
              <a:cs typeface="Segoe UI" pitchFamily="34" charset="0"/>
            </a:endParaRPr>
          </a:p>
        </p:txBody>
      </p:sp>
      <p:sp>
        <p:nvSpPr>
          <p:cNvPr id="7" name="Rectangle 6">
            <a:extLst>
              <a:ext uri="{FF2B5EF4-FFF2-40B4-BE49-F238E27FC236}">
                <a16:creationId xmlns:a16="http://schemas.microsoft.com/office/drawing/2014/main" id="{15825700-B0D7-4ED3-B9F2-F2D8E2F88C11}"/>
              </a:ext>
            </a:extLst>
          </p:cNvPr>
          <p:cNvSpPr/>
          <p:nvPr/>
        </p:nvSpPr>
        <p:spPr bwMode="auto">
          <a:xfrm>
            <a:off x="1149350" y="5098896"/>
            <a:ext cx="9626600" cy="1301904"/>
          </a:xfrm>
          <a:prstGeom prst="rect">
            <a:avLst/>
          </a:prstGeom>
          <a:noFill/>
          <a:ln w="76200">
            <a:solidFill>
              <a:schemeClr val="accent5">
                <a:lumMod val="60000"/>
                <a:lumOff val="4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53A4A357-D715-4180-96DA-0B866D019EC3}"/>
              </a:ext>
            </a:extLst>
          </p:cNvPr>
          <p:cNvSpPr/>
          <p:nvPr/>
        </p:nvSpPr>
        <p:spPr bwMode="auto">
          <a:xfrm>
            <a:off x="4874576" y="5194300"/>
            <a:ext cx="2319973" cy="11366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solidFill>
                  <a:srgbClr val="FEF000"/>
                </a:solidFill>
                <a:latin typeface="Consolas" panose="020B0609020204030204" pitchFamily="49" charset="0"/>
                <a:ea typeface="Segoe UI" pitchFamily="34" charset="0"/>
                <a:cs typeface="Segoe UI" pitchFamily="34" charset="0"/>
              </a:rPr>
              <a:t>azure-</a:t>
            </a:r>
            <a:r>
              <a:rPr lang="en-US" sz="1600" dirty="0" err="1">
                <a:solidFill>
                  <a:srgbClr val="FEF000"/>
                </a:solidFill>
                <a:latin typeface="Consolas" panose="020B0609020204030204" pitchFamily="49" charset="0"/>
                <a:ea typeface="Segoe UI" pitchFamily="34" charset="0"/>
                <a:cs typeface="Segoe UI" pitchFamily="34" charset="0"/>
              </a:rPr>
              <a:t>streamanalytics</a:t>
            </a:r>
            <a:r>
              <a:rPr lang="en-US" sz="1600" dirty="0">
                <a:solidFill>
                  <a:srgbClr val="FEF000"/>
                </a:solidFill>
                <a:latin typeface="Consolas" panose="020B0609020204030204" pitchFamily="49" charset="0"/>
                <a:ea typeface="Segoe UI" pitchFamily="34" charset="0"/>
                <a:cs typeface="Segoe UI" pitchFamily="34" charset="0"/>
              </a:rPr>
              <a:t>-</a:t>
            </a:r>
            <a:r>
              <a:rPr lang="en-US" sz="1600" dirty="0" err="1">
                <a:solidFill>
                  <a:srgbClr val="FEF000"/>
                </a:solidFill>
                <a:latin typeface="Consolas" panose="020B0609020204030204" pitchFamily="49" charset="0"/>
                <a:ea typeface="Segoe UI" pitchFamily="34" charset="0"/>
                <a:cs typeface="Segoe UI" pitchFamily="34" charset="0"/>
              </a:rPr>
              <a:t>cicd</a:t>
            </a:r>
            <a:r>
              <a:rPr lang="en-US" sz="1600" dirty="0">
                <a:solidFill>
                  <a:srgbClr val="FEF000"/>
                </a:solidFill>
                <a:latin typeface="Consolas" panose="020B0609020204030204" pitchFamily="49" charset="0"/>
                <a:ea typeface="Segoe UI" pitchFamily="34" charset="0"/>
                <a:cs typeface="Segoe UI" pitchFamily="34" charset="0"/>
              </a:rPr>
              <a:t> test</a:t>
            </a:r>
          </a:p>
        </p:txBody>
      </p:sp>
      <p:sp>
        <p:nvSpPr>
          <p:cNvPr id="13" name="Rectangle 12">
            <a:extLst>
              <a:ext uri="{FF2B5EF4-FFF2-40B4-BE49-F238E27FC236}">
                <a16:creationId xmlns:a16="http://schemas.microsoft.com/office/drawing/2014/main" id="{B3A1C483-5742-4183-9A0F-A9F6CEEE2B29}"/>
              </a:ext>
            </a:extLst>
          </p:cNvPr>
          <p:cNvSpPr/>
          <p:nvPr/>
        </p:nvSpPr>
        <p:spPr bwMode="auto">
          <a:xfrm>
            <a:off x="8397876" y="5219700"/>
            <a:ext cx="2319973" cy="10858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a:solidFill>
                  <a:schemeClr val="tx1"/>
                </a:solidFill>
                <a:ea typeface="Segoe UI" pitchFamily="34" charset="0"/>
                <a:cs typeface="Segoe UI" pitchFamily="34" charset="0"/>
              </a:rPr>
              <a:t>test results</a:t>
            </a:r>
          </a:p>
          <a:p>
            <a:pPr algn="l" defTabSz="932472" fontAlgn="base">
              <a:spcBef>
                <a:spcPct val="0"/>
              </a:spcBef>
              <a:spcAft>
                <a:spcPct val="0"/>
              </a:spcAft>
            </a:pPr>
            <a:r>
              <a:rPr lang="en-US" sz="2000" dirty="0">
                <a:solidFill>
                  <a:schemeClr val="tx1"/>
                </a:solidFill>
                <a:highlight>
                  <a:srgbClr val="FFFFFF"/>
                </a:highlight>
                <a:ea typeface="Segoe UI" pitchFamily="34" charset="0"/>
                <a:cs typeface="Segoe UI" pitchFamily="34" charset="0"/>
              </a:rPr>
              <a:t>(</a:t>
            </a:r>
            <a:r>
              <a:rPr lang="en-US" sz="2000" dirty="0" err="1">
                <a:solidFill>
                  <a:schemeClr val="tx1"/>
                </a:solidFill>
                <a:highlight>
                  <a:srgbClr val="FFFFFF"/>
                </a:highlight>
                <a:ea typeface="Segoe UI" pitchFamily="34" charset="0"/>
                <a:cs typeface="Segoe UI" pitchFamily="34" charset="0"/>
              </a:rPr>
              <a:t>json</a:t>
            </a:r>
            <a:r>
              <a:rPr lang="en-US" sz="2000" dirty="0">
                <a:solidFill>
                  <a:schemeClr val="tx1"/>
                </a:solidFill>
                <a:highlight>
                  <a:srgbClr val="FFFFFF"/>
                </a:highlight>
                <a:ea typeface="Segoe UI" pitchFamily="34" charset="0"/>
                <a:cs typeface="Segoe UI" pitchFamily="34" charset="0"/>
              </a:rPr>
              <a:t> file)</a:t>
            </a:r>
            <a:endParaRPr lang="en-US" sz="1600" dirty="0">
              <a:solidFill>
                <a:schemeClr val="tx1"/>
              </a:solidFill>
              <a:highlight>
                <a:srgbClr val="FFFFFF"/>
              </a:highlight>
              <a:ea typeface="Segoe UI" pitchFamily="34" charset="0"/>
              <a:cs typeface="Segoe UI" pitchFamily="34" charset="0"/>
            </a:endParaRPr>
          </a:p>
        </p:txBody>
      </p:sp>
    </p:spTree>
    <p:extLst>
      <p:ext uri="{BB962C8B-B14F-4D97-AF65-F5344CB8AC3E}">
        <p14:creationId xmlns:p14="http://schemas.microsoft.com/office/powerpoint/2010/main" val="671913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273676-0F8E-4A6A-80C9-713CA4C0617F}"/>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65133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http://schemas.microsoft.com/sharepoint/v3"/>
    <ds:schemaRef ds:uri="492b655a-ec86-4731-b25e-ce4ddeb8f50a"/>
  </ds:schemaRefs>
</ds:datastoreItem>
</file>

<file path=customXml/itemProps2.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3.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 (1)</Template>
  <TotalTime>227</TotalTime>
  <Words>1006</Words>
  <Application>Microsoft Office PowerPoint</Application>
  <PresentationFormat>Widescreen</PresentationFormat>
  <Paragraphs>168</Paragraphs>
  <Slides>14</Slides>
  <Notes>10</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Consolas</vt:lpstr>
      <vt:lpstr>Fira Code</vt:lpstr>
      <vt:lpstr>Segoe UI</vt:lpstr>
      <vt:lpstr>Segoe UI Light</vt:lpstr>
      <vt:lpstr>Segoe UI Semibold</vt:lpstr>
      <vt:lpstr>Wingdings</vt:lpstr>
      <vt:lpstr>White Template</vt:lpstr>
      <vt:lpstr>Faster Inner Dev Loop For Stream Processing </vt:lpstr>
      <vt:lpstr>The inner development loop should be fast</vt:lpstr>
      <vt:lpstr>3 factors that make things slow</vt:lpstr>
      <vt:lpstr>Workarounds</vt:lpstr>
      <vt:lpstr>Workarounds</vt:lpstr>
      <vt:lpstr>Workarounds</vt:lpstr>
      <vt:lpstr>Azure Stream Analytics – local experience</vt:lpstr>
      <vt:lpstr>Azure Stream Analytics – unit testing</vt:lpstr>
      <vt:lpstr>Demo</vt:lpstr>
      <vt:lpstr>Thank you</vt:lpstr>
      <vt:lpstr>Azure Stream Analytics – job artifacts</vt:lpstr>
      <vt:lpstr>Azure Stream Analytics – hello world (live service)</vt:lpstr>
      <vt:lpstr>Azure Stream Analytics</vt:lpstr>
      <vt:lpstr>Azure Stream Analytics – components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Florian Eiden</dc:creator>
  <cp:keywords/>
  <dc:description/>
  <cp:lastModifiedBy>Florian Eiden</cp:lastModifiedBy>
  <cp:revision>7</cp:revision>
  <dcterms:created xsi:type="dcterms:W3CDTF">2022-03-27T02:41:39Z</dcterms:created>
  <dcterms:modified xsi:type="dcterms:W3CDTF">2022-03-29T06:40:11Z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