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BDB2-1376-425A-AB2E-B45CEEDA48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AACE8-DE5D-4487-949F-3F76E9E48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551F9-3BBA-43D4-93D4-96D1CB9CD86F}"/>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DB4266D1-A6FD-40BE-9BA3-D069D87A0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C934-B492-46A4-ADFC-98C309BDF1C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6347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CAAC-114D-4294-A113-D7AB333541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4ABA5-5D0D-48C3-B626-19FCA7951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E958-6539-4D7A-AC87-E3F526D89343}"/>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1E7E5EDA-8DFC-45E6-AD81-8153FEFD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9190-7389-4717-9836-70249BF133D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88359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ED0840-D9F9-4526-867E-E29DEF0D2B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20DEF-EDA5-42E5-B61D-1CAFBEE81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D0FD-CEC5-435A-A6C6-90B4D8E7E02F}"/>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35BE8149-5170-4F31-8116-3473C31AD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48CF1-57B7-4E3B-9287-8A50FB24B7C4}"/>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24401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9094-6239-482D-8E9F-27BCDCAFB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B3E785-F6B5-459E-B03C-12B420683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95695-09B6-459F-93E3-E395E3532C70}"/>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1B9D2796-0B00-489D-9B15-0D02A86CB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EB3E6-F285-419F-8960-D3C81B8E3D35}"/>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1173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B7-6AA2-46D3-B4C7-EC3F9DBEA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3CF3-746B-4CE0-9895-64D9C3F15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F66CDE-B7B0-4E00-93A6-38C6827B0C0A}"/>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E8920DC4-92B5-47F3-AD03-10867BB8D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C9DBF-53D1-4E61-9320-33A5BCF46666}"/>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2936829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533B-C6A0-4C2F-872D-196A95DF29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014333-FBBF-4F8A-BC68-66D5BD14F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8F32C-8AC3-4401-9228-1AC8C34C0C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2EFA0-7C30-4FB7-A1B4-B71D25200351}"/>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6" name="Footer Placeholder 5">
            <a:extLst>
              <a:ext uri="{FF2B5EF4-FFF2-40B4-BE49-F238E27FC236}">
                <a16:creationId xmlns:a16="http://schemas.microsoft.com/office/drawing/2014/main" id="{2A61FB2B-BE81-4A39-B971-B173343EA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E33DF-02E8-49A4-B823-8C8C978D5141}"/>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865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1225-503F-4A9F-803A-ABFBE11AF9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9EE44-62F8-4E50-AEF3-14928EB523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12D339-FA5D-49B3-9E0A-05D5B41F30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0CCEF-0F28-4401-B4E1-BBDE635CD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D6153-9FBD-4F0B-A319-5A2C9816C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7B48C1-213E-4259-BA78-F9CCB3F691C3}"/>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8" name="Footer Placeholder 7">
            <a:extLst>
              <a:ext uri="{FF2B5EF4-FFF2-40B4-BE49-F238E27FC236}">
                <a16:creationId xmlns:a16="http://schemas.microsoft.com/office/drawing/2014/main" id="{19D25057-C88C-4432-A947-B59C1AC798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BFFC3-0A92-4C24-9389-EBDC12E4AED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406166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51DE-4F8A-4788-B701-8080C82C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A3D2C-0FB8-4A87-A08B-B10AFF58D3A3}"/>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4" name="Footer Placeholder 3">
            <a:extLst>
              <a:ext uri="{FF2B5EF4-FFF2-40B4-BE49-F238E27FC236}">
                <a16:creationId xmlns:a16="http://schemas.microsoft.com/office/drawing/2014/main" id="{68C49C51-ECF6-4E6D-A0F1-7E30541AB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5472FE-7F25-4E39-A44B-E98669812048}"/>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153029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0FCFD-3385-456B-9262-C5DCA1276D51}"/>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3" name="Footer Placeholder 2">
            <a:extLst>
              <a:ext uri="{FF2B5EF4-FFF2-40B4-BE49-F238E27FC236}">
                <a16:creationId xmlns:a16="http://schemas.microsoft.com/office/drawing/2014/main" id="{80483A35-198B-4B86-881F-9C4742248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66999D-CEF8-4493-9648-9CF4E27F3930}"/>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1889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CC04-4103-441E-A9FF-8FB35C0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B1D1C7-4FC6-49AB-9D37-2F9BB205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7C238-2CB1-4818-A290-1C7928AC5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8DB2A-725A-46F5-B4CF-58104A321E74}"/>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6" name="Footer Placeholder 5">
            <a:extLst>
              <a:ext uri="{FF2B5EF4-FFF2-40B4-BE49-F238E27FC236}">
                <a16:creationId xmlns:a16="http://schemas.microsoft.com/office/drawing/2014/main" id="{E19E3836-02C9-4D18-BA18-AFDD37836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82B2D-F7DB-4E4A-BBA8-88E365408E6A}"/>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56732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D94-C205-4058-B7C0-8E91CBBC0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930D1D-B833-45F2-BF20-823683649A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53846-C6BD-416E-97B6-12B4C3E65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121ED9-8633-4AC3-9A98-0BA5BB67ECC1}"/>
              </a:ext>
            </a:extLst>
          </p:cNvPr>
          <p:cNvSpPr>
            <a:spLocks noGrp="1"/>
          </p:cNvSpPr>
          <p:nvPr>
            <p:ph type="dt" sz="half" idx="10"/>
          </p:nvPr>
        </p:nvSpPr>
        <p:spPr/>
        <p:txBody>
          <a:bodyPr/>
          <a:lstStyle/>
          <a:p>
            <a:fld id="{15A40CFD-EA99-47BE-B976-F91F900C8871}" type="datetimeFigureOut">
              <a:rPr lang="en-US" smtClean="0"/>
              <a:t>6/9/2020</a:t>
            </a:fld>
            <a:endParaRPr lang="en-US"/>
          </a:p>
        </p:txBody>
      </p:sp>
      <p:sp>
        <p:nvSpPr>
          <p:cNvPr id="6" name="Footer Placeholder 5">
            <a:extLst>
              <a:ext uri="{FF2B5EF4-FFF2-40B4-BE49-F238E27FC236}">
                <a16:creationId xmlns:a16="http://schemas.microsoft.com/office/drawing/2014/main" id="{F57F11B6-41DC-4C5A-B255-E599353C8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53CC6-60C2-4B11-8724-6E2ABF307BA3}"/>
              </a:ext>
            </a:extLst>
          </p:cNvPr>
          <p:cNvSpPr>
            <a:spLocks noGrp="1"/>
          </p:cNvSpPr>
          <p:nvPr>
            <p:ph type="sldNum" sz="quarter" idx="12"/>
          </p:nvPr>
        </p:nvSpPr>
        <p:spPr/>
        <p:txBody>
          <a:bodyPr/>
          <a:lstStyle/>
          <a:p>
            <a:fld id="{648AE295-003A-491F-9559-3D82C028DD9B}" type="slidenum">
              <a:rPr lang="en-US" smtClean="0"/>
              <a:t>‹#›</a:t>
            </a:fld>
            <a:endParaRPr lang="en-US"/>
          </a:p>
        </p:txBody>
      </p:sp>
    </p:spTree>
    <p:extLst>
      <p:ext uri="{BB962C8B-B14F-4D97-AF65-F5344CB8AC3E}">
        <p14:creationId xmlns:p14="http://schemas.microsoft.com/office/powerpoint/2010/main" val="384193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844893-C232-4A75-B2BE-D41C8A4B4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1BD88-8A6E-44CE-9DE8-9CE56CA11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CC450-5AFB-4678-87FF-3FAACB21C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40CFD-EA99-47BE-B976-F91F900C8871}" type="datetimeFigureOut">
              <a:rPr lang="en-US" smtClean="0"/>
              <a:t>6/9/2020</a:t>
            </a:fld>
            <a:endParaRPr lang="en-US"/>
          </a:p>
        </p:txBody>
      </p:sp>
      <p:sp>
        <p:nvSpPr>
          <p:cNvPr id="5" name="Footer Placeholder 4">
            <a:extLst>
              <a:ext uri="{FF2B5EF4-FFF2-40B4-BE49-F238E27FC236}">
                <a16:creationId xmlns:a16="http://schemas.microsoft.com/office/drawing/2014/main" id="{3070A03E-6E0F-484C-8BD7-E293005C0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15E0C-406B-4E0E-8C59-9D552E686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E295-003A-491F-9559-3D82C028DD9B}" type="slidenum">
              <a:rPr lang="en-US" smtClean="0"/>
              <a:t>‹#›</a:t>
            </a:fld>
            <a:endParaRPr lang="en-US"/>
          </a:p>
        </p:txBody>
      </p:sp>
    </p:spTree>
    <p:extLst>
      <p:ext uri="{BB962C8B-B14F-4D97-AF65-F5344CB8AC3E}">
        <p14:creationId xmlns:p14="http://schemas.microsoft.com/office/powerpoint/2010/main" val="2832328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dpater@microsoft.com" TargetMode="External"/><Relationship Id="rId2" Type="http://schemas.openxmlformats.org/officeDocument/2006/relationships/hyperlink" Target="https://nam06.safelinks.protection.outlook.com/?url=https%3A%2F%2Fgithub.com%2Fliprec%2Fvsts-publish-adf&amp;data=02%7C01%7CFlorian.Eiden%40microsoft.com%7C5bd078e817ba42b294b808d80326bf3c%7C72f988bf86f141af91ab2d7cd011db47%7C1%7C0%7C637262812239089161&amp;sdata=Fmc6ZqPIGOio2kIwP9z2X2lvpZUSZp6E4UAydltPUzU%3D&amp;reserved=0" TargetMode="External"/><Relationship Id="rId1" Type="http://schemas.openxmlformats.org/officeDocument/2006/relationships/slideLayout" Target="../slideLayouts/slideLayout2.xml"/><Relationship Id="rId6" Type="http://schemas.openxmlformats.org/officeDocument/2006/relationships/hyperlink" Target="https://github.com/AdamPaternostro/Azure-Data-Factory-CI-CD-Source-Control" TargetMode="External"/><Relationship Id="rId5" Type="http://schemas.openxmlformats.org/officeDocument/2006/relationships/hyperlink" Target="mailto:Florian.Eiden@microsoft.com" TargetMode="External"/><Relationship Id="rId4" Type="http://schemas.openxmlformats.org/officeDocument/2006/relationships/hyperlink" Target="https://nam06.safelinks.protection.outlook.com/?url=https%3A%2F%2Fdocs.microsoft.com%2Fen-us%2Fazure%2Fdata-factory%2Fsource-control%23configure-publishing-settings&amp;data=02%7C01%7CFlorian.Eiden%40microsoft.com%7C45a44f53cd964aa8f37508d8035e9459%7C72f988bf86f141af91ab2d7cd011db47%7C1%7C0%7C637263052289450640&amp;sdata=l0xHYgHninUY1n5WZBVF6FZJYq%2FRrtyWkUpyvanBaxk%3D&amp;reserved=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52280056/only-download-changes-to-git-repo-in-vsts-release-pipeline" TargetMode="External"/><Relationship Id="rId2" Type="http://schemas.openxmlformats.org/officeDocument/2006/relationships/hyperlink" Target="https://oshamrai.wordpress.com/2020/01/31/create-the-delta-package-with-azure-devops-pipeline-and-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13F9-A94F-48A1-925F-6FCC501840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987D4D8-FB04-407B-9B52-A823EF1A40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638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A6B18D-ECFD-490A-B5D6-906FEB6FDE34}"/>
              </a:ext>
            </a:extLst>
          </p:cNvPr>
          <p:cNvSpPr txBox="1"/>
          <p:nvPr/>
        </p:nvSpPr>
        <p:spPr>
          <a:xfrm>
            <a:off x="1854762" y="5709618"/>
            <a:ext cx="2733441" cy="276999"/>
          </a:xfrm>
          <a:prstGeom prst="rect">
            <a:avLst/>
          </a:prstGeom>
          <a:noFill/>
        </p:spPr>
        <p:txBody>
          <a:bodyPr wrap="none" rtlCol="0">
            <a:spAutoFit/>
          </a:bodyPr>
          <a:lstStyle/>
          <a:p>
            <a:r>
              <a:rPr lang="en-US" sz="1200" dirty="0">
                <a:latin typeface="Consolas" panose="020B0609020204030204" pitchFamily="49" charset="0"/>
              </a:rPr>
              <a:t>Always 1 single Git repository</a:t>
            </a:r>
          </a:p>
        </p:txBody>
      </p:sp>
      <p:sp>
        <p:nvSpPr>
          <p:cNvPr id="6" name="TextBox 5">
            <a:extLst>
              <a:ext uri="{FF2B5EF4-FFF2-40B4-BE49-F238E27FC236}">
                <a16:creationId xmlns:a16="http://schemas.microsoft.com/office/drawing/2014/main" id="{CAB3F80D-8BEB-42FA-B036-A7FCB743B355}"/>
              </a:ext>
            </a:extLst>
          </p:cNvPr>
          <p:cNvSpPr txBox="1"/>
          <p:nvPr/>
        </p:nvSpPr>
        <p:spPr>
          <a:xfrm>
            <a:off x="2249906" y="1897252"/>
            <a:ext cx="1708484" cy="461665"/>
          </a:xfrm>
          <a:prstGeom prst="rect">
            <a:avLst/>
          </a:prstGeom>
          <a:noFill/>
        </p:spPr>
        <p:txBody>
          <a:bodyPr wrap="square" rtlCol="0">
            <a:spAutoFit/>
          </a:bodyPr>
          <a:lstStyle/>
          <a:p>
            <a:r>
              <a:rPr lang="en-US" sz="1200" dirty="0">
                <a:latin typeface="Consolas" panose="020B0609020204030204" pitchFamily="49" charset="0"/>
              </a:rPr>
              <a:t>Deploy all or nothing</a:t>
            </a:r>
          </a:p>
        </p:txBody>
      </p:sp>
      <p:sp>
        <p:nvSpPr>
          <p:cNvPr id="8" name="TextBox 7">
            <a:extLst>
              <a:ext uri="{FF2B5EF4-FFF2-40B4-BE49-F238E27FC236}">
                <a16:creationId xmlns:a16="http://schemas.microsoft.com/office/drawing/2014/main" id="{6A6B46D8-9210-47BA-A2C1-CD5BF2B09979}"/>
              </a:ext>
            </a:extLst>
          </p:cNvPr>
          <p:cNvSpPr txBox="1"/>
          <p:nvPr/>
        </p:nvSpPr>
        <p:spPr>
          <a:xfrm>
            <a:off x="2249906" y="3991252"/>
            <a:ext cx="1503947" cy="461665"/>
          </a:xfrm>
          <a:prstGeom prst="rect">
            <a:avLst/>
          </a:prstGeom>
          <a:noFill/>
        </p:spPr>
        <p:txBody>
          <a:bodyPr wrap="square" rtlCol="0">
            <a:spAutoFit/>
          </a:bodyPr>
          <a:lstStyle/>
          <a:p>
            <a:r>
              <a:rPr lang="en-US" sz="1200" dirty="0">
                <a:latin typeface="Consolas" panose="020B0609020204030204" pitchFamily="49" charset="0"/>
              </a:rPr>
              <a:t>Selective deployments</a:t>
            </a:r>
          </a:p>
        </p:txBody>
      </p:sp>
      <p:sp>
        <p:nvSpPr>
          <p:cNvPr id="20" name="Rectangle: Rounded Corners 19">
            <a:extLst>
              <a:ext uri="{FF2B5EF4-FFF2-40B4-BE49-F238E27FC236}">
                <a16:creationId xmlns:a16="http://schemas.microsoft.com/office/drawing/2014/main" id="{2F737E93-1BDF-40F6-A5A3-4D0EA057245A}"/>
              </a:ext>
            </a:extLst>
          </p:cNvPr>
          <p:cNvSpPr/>
          <p:nvPr/>
        </p:nvSpPr>
        <p:spPr>
          <a:xfrm>
            <a:off x="410276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2" name="Rectangle: Rounded Corners 21">
            <a:extLst>
              <a:ext uri="{FF2B5EF4-FFF2-40B4-BE49-F238E27FC236}">
                <a16:creationId xmlns:a16="http://schemas.microsoft.com/office/drawing/2014/main" id="{F0C5C2E3-F333-4A61-8D3F-1CACC007210C}"/>
              </a:ext>
            </a:extLst>
          </p:cNvPr>
          <p:cNvSpPr/>
          <p:nvPr/>
        </p:nvSpPr>
        <p:spPr>
          <a:xfrm>
            <a:off x="4100403" y="3334752"/>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4" name="Rectangle: Rounded Corners 23">
            <a:extLst>
              <a:ext uri="{FF2B5EF4-FFF2-40B4-BE49-F238E27FC236}">
                <a16:creationId xmlns:a16="http://schemas.microsoft.com/office/drawing/2014/main" id="{E167955C-04F6-4480-8041-F0CE95596138}"/>
              </a:ext>
            </a:extLst>
          </p:cNvPr>
          <p:cNvSpPr/>
          <p:nvPr/>
        </p:nvSpPr>
        <p:spPr>
          <a:xfrm>
            <a:off x="7459579" y="333475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6" name="Rectangle: Rounded Corners 25">
            <a:extLst>
              <a:ext uri="{FF2B5EF4-FFF2-40B4-BE49-F238E27FC236}">
                <a16:creationId xmlns:a16="http://schemas.microsoft.com/office/drawing/2014/main" id="{7C8A6EB3-2BC6-4E8B-9FF5-733835D7D599}"/>
              </a:ext>
            </a:extLst>
          </p:cNvPr>
          <p:cNvSpPr/>
          <p:nvPr/>
        </p:nvSpPr>
        <p:spPr>
          <a:xfrm>
            <a:off x="7459578" y="1341521"/>
            <a:ext cx="3230479" cy="1830805"/>
          </a:xfrm>
          <a:custGeom>
            <a:avLst/>
            <a:gdLst>
              <a:gd name="connsiteX0" fmla="*/ 0 w 3230479"/>
              <a:gd name="connsiteY0" fmla="*/ 63016 h 1830805"/>
              <a:gd name="connsiteX1" fmla="*/ 63016 w 3230479"/>
              <a:gd name="connsiteY1" fmla="*/ 0 h 1830805"/>
              <a:gd name="connsiteX2" fmla="*/ 745994 w 3230479"/>
              <a:gd name="connsiteY2" fmla="*/ 0 h 1830805"/>
              <a:gd name="connsiteX3" fmla="*/ 1335839 w 3230479"/>
              <a:gd name="connsiteY3" fmla="*/ 0 h 1830805"/>
              <a:gd name="connsiteX4" fmla="*/ 1956729 w 3230479"/>
              <a:gd name="connsiteY4" fmla="*/ 0 h 1830805"/>
              <a:gd name="connsiteX5" fmla="*/ 3167463 w 3230479"/>
              <a:gd name="connsiteY5" fmla="*/ 0 h 1830805"/>
              <a:gd name="connsiteX6" fmla="*/ 3230479 w 3230479"/>
              <a:gd name="connsiteY6" fmla="*/ 63016 h 1830805"/>
              <a:gd name="connsiteX7" fmla="*/ 3230479 w 3230479"/>
              <a:gd name="connsiteY7" fmla="*/ 631274 h 1830805"/>
              <a:gd name="connsiteX8" fmla="*/ 3230479 w 3230479"/>
              <a:gd name="connsiteY8" fmla="*/ 1182484 h 1830805"/>
              <a:gd name="connsiteX9" fmla="*/ 3230479 w 3230479"/>
              <a:gd name="connsiteY9" fmla="*/ 1767789 h 1830805"/>
              <a:gd name="connsiteX10" fmla="*/ 3167463 w 3230479"/>
              <a:gd name="connsiteY10" fmla="*/ 1830805 h 1830805"/>
              <a:gd name="connsiteX11" fmla="*/ 2577618 w 3230479"/>
              <a:gd name="connsiteY11" fmla="*/ 1830805 h 1830805"/>
              <a:gd name="connsiteX12" fmla="*/ 1894640 w 3230479"/>
              <a:gd name="connsiteY12" fmla="*/ 1830805 h 1830805"/>
              <a:gd name="connsiteX13" fmla="*/ 1335839 w 3230479"/>
              <a:gd name="connsiteY13" fmla="*/ 1830805 h 1830805"/>
              <a:gd name="connsiteX14" fmla="*/ 683905 w 3230479"/>
              <a:gd name="connsiteY14" fmla="*/ 1830805 h 1830805"/>
              <a:gd name="connsiteX15" fmla="*/ 63016 w 3230479"/>
              <a:gd name="connsiteY15" fmla="*/ 1830805 h 1830805"/>
              <a:gd name="connsiteX16" fmla="*/ 0 w 3230479"/>
              <a:gd name="connsiteY16" fmla="*/ 1767789 h 1830805"/>
              <a:gd name="connsiteX17" fmla="*/ 0 w 3230479"/>
              <a:gd name="connsiteY17" fmla="*/ 1199531 h 1830805"/>
              <a:gd name="connsiteX18" fmla="*/ 0 w 3230479"/>
              <a:gd name="connsiteY18" fmla="*/ 631274 h 1830805"/>
              <a:gd name="connsiteX19" fmla="*/ 0 w 3230479"/>
              <a:gd name="connsiteY19" fmla="*/ 63016 h 183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30479" h="1830805" extrusionOk="0">
                <a:moveTo>
                  <a:pt x="0" y="63016"/>
                </a:moveTo>
                <a:cubicBezTo>
                  <a:pt x="-2170" y="35012"/>
                  <a:pt x="27486" y="-2192"/>
                  <a:pt x="63016" y="0"/>
                </a:cubicBezTo>
                <a:cubicBezTo>
                  <a:pt x="222997" y="23128"/>
                  <a:pt x="515081" y="22130"/>
                  <a:pt x="745994" y="0"/>
                </a:cubicBezTo>
                <a:cubicBezTo>
                  <a:pt x="976907" y="-22130"/>
                  <a:pt x="1092282" y="-21149"/>
                  <a:pt x="1335839" y="0"/>
                </a:cubicBezTo>
                <a:cubicBezTo>
                  <a:pt x="1579396" y="21149"/>
                  <a:pt x="1723699" y="25456"/>
                  <a:pt x="1956729" y="0"/>
                </a:cubicBezTo>
                <a:cubicBezTo>
                  <a:pt x="2189759" y="-25456"/>
                  <a:pt x="2917677" y="44980"/>
                  <a:pt x="3167463" y="0"/>
                </a:cubicBezTo>
                <a:cubicBezTo>
                  <a:pt x="3196486" y="6292"/>
                  <a:pt x="3233201" y="26677"/>
                  <a:pt x="3230479" y="63016"/>
                </a:cubicBezTo>
                <a:cubicBezTo>
                  <a:pt x="3247995" y="329948"/>
                  <a:pt x="3226395" y="500524"/>
                  <a:pt x="3230479" y="631274"/>
                </a:cubicBezTo>
                <a:cubicBezTo>
                  <a:pt x="3234563" y="762024"/>
                  <a:pt x="3239627" y="977495"/>
                  <a:pt x="3230479" y="1182484"/>
                </a:cubicBezTo>
                <a:cubicBezTo>
                  <a:pt x="3221332" y="1387473"/>
                  <a:pt x="3229660" y="1537294"/>
                  <a:pt x="3230479" y="1767789"/>
                </a:cubicBezTo>
                <a:cubicBezTo>
                  <a:pt x="3229971" y="1810935"/>
                  <a:pt x="3205303" y="1833055"/>
                  <a:pt x="3167463" y="1830805"/>
                </a:cubicBezTo>
                <a:cubicBezTo>
                  <a:pt x="2905685" y="1821009"/>
                  <a:pt x="2707462" y="1807802"/>
                  <a:pt x="2577618" y="1830805"/>
                </a:cubicBezTo>
                <a:cubicBezTo>
                  <a:pt x="2447775" y="1853808"/>
                  <a:pt x="2201179" y="1797413"/>
                  <a:pt x="1894640" y="1830805"/>
                </a:cubicBezTo>
                <a:cubicBezTo>
                  <a:pt x="1588101" y="1864197"/>
                  <a:pt x="1547957" y="1826795"/>
                  <a:pt x="1335839" y="1830805"/>
                </a:cubicBezTo>
                <a:cubicBezTo>
                  <a:pt x="1123721" y="1834815"/>
                  <a:pt x="845910" y="1853054"/>
                  <a:pt x="683905" y="1830805"/>
                </a:cubicBezTo>
                <a:cubicBezTo>
                  <a:pt x="521900" y="1808556"/>
                  <a:pt x="238308" y="1861287"/>
                  <a:pt x="63016" y="1830805"/>
                </a:cubicBezTo>
                <a:cubicBezTo>
                  <a:pt x="30590" y="1835829"/>
                  <a:pt x="4055" y="1805514"/>
                  <a:pt x="0" y="1767789"/>
                </a:cubicBezTo>
                <a:cubicBezTo>
                  <a:pt x="-19018" y="1604900"/>
                  <a:pt x="1389" y="1331272"/>
                  <a:pt x="0" y="1199531"/>
                </a:cubicBezTo>
                <a:cubicBezTo>
                  <a:pt x="-1389" y="1067790"/>
                  <a:pt x="-9176" y="821141"/>
                  <a:pt x="0" y="631274"/>
                </a:cubicBezTo>
                <a:cubicBezTo>
                  <a:pt x="9176" y="441407"/>
                  <a:pt x="8376" y="250890"/>
                  <a:pt x="0" y="63016"/>
                </a:cubicBezTo>
                <a:close/>
              </a:path>
            </a:pathLst>
          </a:custGeom>
          <a:noFill/>
          <a:ln w="9525"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849135825">
                  <a:prstGeom prst="roundRect">
                    <a:avLst>
                      <a:gd name="adj" fmla="val 3442"/>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200">
              <a:latin typeface="Consolas" panose="020B0609020204030204" pitchFamily="49" charset="0"/>
            </a:endParaRPr>
          </a:p>
        </p:txBody>
      </p:sp>
      <p:sp>
        <p:nvSpPr>
          <p:cNvPr id="28" name="TextBox 27">
            <a:extLst>
              <a:ext uri="{FF2B5EF4-FFF2-40B4-BE49-F238E27FC236}">
                <a16:creationId xmlns:a16="http://schemas.microsoft.com/office/drawing/2014/main" id="{3EA9FA17-CEEB-4CF1-8D81-5E524B485188}"/>
              </a:ext>
            </a:extLst>
          </p:cNvPr>
          <p:cNvSpPr txBox="1"/>
          <p:nvPr/>
        </p:nvSpPr>
        <p:spPr>
          <a:xfrm>
            <a:off x="4657170" y="532764"/>
            <a:ext cx="2116944" cy="461665"/>
          </a:xfrm>
          <a:prstGeom prst="rect">
            <a:avLst/>
          </a:prstGeom>
          <a:noFill/>
        </p:spPr>
        <p:txBody>
          <a:bodyPr wrap="square" rtlCol="0">
            <a:spAutoFit/>
          </a:bodyPr>
          <a:lstStyle/>
          <a:p>
            <a:r>
              <a:rPr lang="en-US" sz="1200" dirty="0">
                <a:latin typeface="Consolas" panose="020B0609020204030204" pitchFamily="49" charset="0"/>
              </a:rPr>
              <a:t>Individual instances</a:t>
            </a:r>
          </a:p>
          <a:p>
            <a:r>
              <a:rPr lang="en-US" sz="1200" dirty="0">
                <a:latin typeface="Consolas" panose="020B0609020204030204" pitchFamily="49" charset="0"/>
              </a:rPr>
              <a:t>(triggers, identity)</a:t>
            </a:r>
          </a:p>
        </p:txBody>
      </p:sp>
      <p:sp>
        <p:nvSpPr>
          <p:cNvPr id="30" name="TextBox 29">
            <a:extLst>
              <a:ext uri="{FF2B5EF4-FFF2-40B4-BE49-F238E27FC236}">
                <a16:creationId xmlns:a16="http://schemas.microsoft.com/office/drawing/2014/main" id="{73FED02A-0A16-4858-8943-1B38E7FFFD3D}"/>
              </a:ext>
            </a:extLst>
          </p:cNvPr>
          <p:cNvSpPr txBox="1"/>
          <p:nvPr/>
        </p:nvSpPr>
        <p:spPr>
          <a:xfrm>
            <a:off x="8256617" y="859304"/>
            <a:ext cx="2116944" cy="276999"/>
          </a:xfrm>
          <a:prstGeom prst="rect">
            <a:avLst/>
          </a:prstGeom>
          <a:noFill/>
        </p:spPr>
        <p:txBody>
          <a:bodyPr wrap="square" rtlCol="0">
            <a:spAutoFit/>
          </a:bodyPr>
          <a:lstStyle/>
          <a:p>
            <a:r>
              <a:rPr lang="en-US" sz="1200" dirty="0">
                <a:latin typeface="Consolas" panose="020B0609020204030204" pitchFamily="49" charset="0"/>
              </a:rPr>
              <a:t>Team instances</a:t>
            </a:r>
          </a:p>
        </p:txBody>
      </p:sp>
      <p:sp>
        <p:nvSpPr>
          <p:cNvPr id="31" name="TextBox 30">
            <a:extLst>
              <a:ext uri="{FF2B5EF4-FFF2-40B4-BE49-F238E27FC236}">
                <a16:creationId xmlns:a16="http://schemas.microsoft.com/office/drawing/2014/main" id="{58113846-2E4A-4896-A82D-8E2D78F0B602}"/>
              </a:ext>
            </a:extLst>
          </p:cNvPr>
          <p:cNvSpPr txBox="1"/>
          <p:nvPr/>
        </p:nvSpPr>
        <p:spPr>
          <a:xfrm>
            <a:off x="4505826" y="1612232"/>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3" name="TextBox 32">
            <a:extLst>
              <a:ext uri="{FF2B5EF4-FFF2-40B4-BE49-F238E27FC236}">
                <a16:creationId xmlns:a16="http://schemas.microsoft.com/office/drawing/2014/main" id="{F5A47DF2-0417-4BB2-89D4-87DAEC78F917}"/>
              </a:ext>
            </a:extLst>
          </p:cNvPr>
          <p:cNvSpPr txBox="1"/>
          <p:nvPr/>
        </p:nvSpPr>
        <p:spPr>
          <a:xfrm>
            <a:off x="7804484" y="1649236"/>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ARM Templates</a:t>
            </a:r>
          </a:p>
        </p:txBody>
      </p:sp>
      <p:sp>
        <p:nvSpPr>
          <p:cNvPr id="35" name="TextBox 34">
            <a:extLst>
              <a:ext uri="{FF2B5EF4-FFF2-40B4-BE49-F238E27FC236}">
                <a16:creationId xmlns:a16="http://schemas.microsoft.com/office/drawing/2014/main" id="{78916EE2-3D52-4D95-9A10-C89016212944}"/>
              </a:ext>
            </a:extLst>
          </p:cNvPr>
          <p:cNvSpPr txBox="1"/>
          <p:nvPr/>
        </p:nvSpPr>
        <p:spPr>
          <a:xfrm>
            <a:off x="4508942" y="3722678"/>
            <a:ext cx="2138727" cy="646331"/>
          </a:xfrm>
          <a:prstGeom prst="rect">
            <a:avLst/>
          </a:prstGeom>
          <a:noFill/>
        </p:spPr>
        <p:txBody>
          <a:bodyPr wrap="none" rtlCol="0">
            <a:spAutoFit/>
          </a:bodyPr>
          <a:lstStyle/>
          <a:p>
            <a:r>
              <a:rPr lang="en-US" sz="1200" dirty="0">
                <a:latin typeface="Consolas" panose="020B0609020204030204" pitchFamily="49" charset="0"/>
              </a:rPr>
              <a:t>1 Factory per Developer</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7" name="TextBox 36">
            <a:extLst>
              <a:ext uri="{FF2B5EF4-FFF2-40B4-BE49-F238E27FC236}">
                <a16:creationId xmlns:a16="http://schemas.microsoft.com/office/drawing/2014/main" id="{46E244DE-77A4-4534-AF19-EA5E792C4873}"/>
              </a:ext>
            </a:extLst>
          </p:cNvPr>
          <p:cNvSpPr txBox="1"/>
          <p:nvPr/>
        </p:nvSpPr>
        <p:spPr>
          <a:xfrm>
            <a:off x="7739421" y="3730511"/>
            <a:ext cx="2053767" cy="646331"/>
          </a:xfrm>
          <a:prstGeom prst="rect">
            <a:avLst/>
          </a:prstGeom>
          <a:noFill/>
        </p:spPr>
        <p:txBody>
          <a:bodyPr wrap="none" rtlCol="0">
            <a:spAutoFit/>
          </a:bodyPr>
          <a:lstStyle/>
          <a:p>
            <a:r>
              <a:rPr lang="en-US" sz="1200" dirty="0">
                <a:latin typeface="Consolas" panose="020B0609020204030204" pitchFamily="49" charset="0"/>
              </a:rPr>
              <a:t>1 Factory for the team</a:t>
            </a:r>
          </a:p>
          <a:p>
            <a:r>
              <a:rPr lang="en-US" sz="1200" dirty="0">
                <a:latin typeface="Consolas" panose="020B0609020204030204" pitchFamily="49" charset="0"/>
              </a:rPr>
              <a:t>+</a:t>
            </a:r>
          </a:p>
          <a:p>
            <a:r>
              <a:rPr lang="en-US" sz="1200" dirty="0">
                <a:latin typeface="Consolas" panose="020B0609020204030204" pitchFamily="49" charset="0"/>
              </a:rPr>
              <a:t>JSON Deployments</a:t>
            </a:r>
          </a:p>
        </p:txBody>
      </p:sp>
      <p:sp>
        <p:nvSpPr>
          <p:cNvPr id="38" name="Rectangle 37">
            <a:extLst>
              <a:ext uri="{FF2B5EF4-FFF2-40B4-BE49-F238E27FC236}">
                <a16:creationId xmlns:a16="http://schemas.microsoft.com/office/drawing/2014/main" id="{EFE6A55B-5FC4-4520-8BE1-74BD96C05196}"/>
              </a:ext>
            </a:extLst>
          </p:cNvPr>
          <p:cNvSpPr/>
          <p:nvPr/>
        </p:nvSpPr>
        <p:spPr>
          <a:xfrm>
            <a:off x="5387139" y="4528935"/>
            <a:ext cx="5564604" cy="28153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Thanks Christian. This 3</a:t>
            </a:r>
            <a:r>
              <a:rPr lang="en-US" sz="900" baseline="300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rd</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party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devops</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extension gave the flexibility to move only the changed artifacts across environments and build releases accordingly.</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2"/>
              </a:rPr>
              <a:t>https://github.com/liprec/vsts-publish-adf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have been working with a customer using this to automate their process.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DEV data factory will be synced to GIT and </a:t>
            </a:r>
            <a:r>
              <a:rPr lang="en-US" sz="9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collab_brach</a:t>
            </a: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 is set to DEV_MASTER. All the developers merge their changes to DEV_MASTER.</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Based on the latest commit to this branch a release pipeline is triggered and only the recent changed files are fetched and used for moving them to other environment.</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Pipeline steps usually would be update json values to reflect stage environment naming convention, stop triggers, deploy updated datasets or pipelines, enable triggers.</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testing is successful they create a pull request to merge the changes to PROD_MASTER. </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Same pipeline will be used to pull recent changes from PROD_MASTER and push the changes to prod ADF.</a:t>
            </a:r>
            <a:endPar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9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This approach was flexible for the customer and gave control as they can move only the changed json files and not the entire arm templates.</a:t>
            </a:r>
          </a:p>
        </p:txBody>
      </p:sp>
      <p:sp>
        <p:nvSpPr>
          <p:cNvPr id="39" name="Rectangle 38">
            <a:extLst>
              <a:ext uri="{FF2B5EF4-FFF2-40B4-BE49-F238E27FC236}">
                <a16:creationId xmlns:a16="http://schemas.microsoft.com/office/drawing/2014/main" id="{243C9861-1984-425A-8031-FF89F62956E7}"/>
              </a:ext>
            </a:extLst>
          </p:cNvPr>
          <p:cNvSpPr/>
          <p:nvPr/>
        </p:nvSpPr>
        <p:spPr>
          <a:xfrm>
            <a:off x="5284353" y="-2104142"/>
            <a:ext cx="9017669" cy="484180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3"/>
              </a:rPr>
              <a:t>@Adam Paternostro</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are you saying you want multiple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branches per ADF, or for different ADFs? We anyway drop ARM templates for different ADFs in different folders.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Also you can configure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adf_publish</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to be different for different factories. Here is the documentation for the same</a:t>
            </a:r>
            <a:b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br>
            <a:r>
              <a:rPr lang="en-US" sz="700" u="sng"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4"/>
              </a:rPr>
              <a:t>https://docs.microsoft.com/en-us/azure/data-factory/source-control#configure-publishing-settings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Using single factory or multiple, that actually depends on your teams. Usually one repo – one factory is best, but ADF is also designed to support one folder per factory where as multiple factories are can be in same repo.</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Multiple teams working on the a code base is general practice (as long as code is related), which I am assuming in customer’s case is true.</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 will again start with comparing regular software with ADF</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Regular software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landed in master, release process catches it by means of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the current release and fix the changes, it can be removing changes or making more changes.</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 build is created, and release process starts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For ADF development</a:t>
            </a: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Multiple teams land their changes after testing in master. Means of testing [Debug pipeline, export arm template to deploy to individuals own instance]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if user needs to test something end 2 end which can’t be tested by Debug pipelines then developer can “export arm template”, deploy to his own ADF. Similar to a private build being tested on user’s machine or web app. In case of ADF application is ADF itself.</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Still there could be some bad changes which are caught during release process by testing.</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Once bug is detected, developer prepares hotfix for current release and fix the changes, by changing by ADF resource (add/remove).</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Sometime build is too bad or fix already checked in master, then new release process starts from master.</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Times New Roman" panose="02020603050405020304" pitchFamily="18" charset="0"/>
              </a:rPr>
              <a:t>From hotfix branch an ARM template (equivalent to build) is created by clicking “Export ARM template”, and then release process start again.</a:t>
            </a:r>
            <a:endPar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endParaRP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In every software development testing phase is before/after </a:t>
            </a:r>
            <a:r>
              <a:rPr lang="en-US" sz="700"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checkin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ADF you can test before using Debug pipeline or by exporting ARM template and deploying to different factories.</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ADF is not a git tool, git tools are like Visual Studio, VS Code, Git Bash, users need to use these tools to do cherry picking and create hot fix branches etc.</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To stop frequent hot fixing, testing needs to be done before pushing to master.</a:t>
            </a:r>
          </a:p>
          <a:p>
            <a:pPr marL="0" marR="0">
              <a:spcBef>
                <a:spcPts val="0"/>
              </a:spcBef>
              <a:spcAft>
                <a:spcPts val="0"/>
              </a:spcAft>
            </a:pP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a:t>
            </a:r>
          </a:p>
          <a:p>
            <a:pPr marL="0" marR="0">
              <a:spcBef>
                <a:spcPts val="0"/>
              </a:spcBef>
              <a:spcAft>
                <a:spcPts val="0"/>
              </a:spcAft>
            </a:pPr>
            <a:r>
              <a:rPr lang="en-US" sz="700" u="none" strike="noStrike"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hlinkClick r:id="rId5"/>
              </a:rPr>
              <a:t>@Florian Eiden</a:t>
            </a:r>
            <a:r>
              <a:rPr lang="en-US" sz="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rPr>
              <a:t> in case of triggers need to be tested, developer needs to export ARM template and deploy in his own factory. Yes this requires developers to setup their own factory (or some other shared factory), which is true for other kind of software development as well. Like in case of web app development developers deploy their web app to test their changes. Then they push to master, then integration testing.</a:t>
            </a:r>
          </a:p>
        </p:txBody>
      </p:sp>
      <p:sp>
        <p:nvSpPr>
          <p:cNvPr id="40" name="TextBox 39">
            <a:extLst>
              <a:ext uri="{FF2B5EF4-FFF2-40B4-BE49-F238E27FC236}">
                <a16:creationId xmlns:a16="http://schemas.microsoft.com/office/drawing/2014/main" id="{BBBCF33B-E32E-48C0-8B4F-980E9E294829}"/>
              </a:ext>
            </a:extLst>
          </p:cNvPr>
          <p:cNvSpPr txBox="1"/>
          <p:nvPr/>
        </p:nvSpPr>
        <p:spPr>
          <a:xfrm>
            <a:off x="751974" y="316758"/>
            <a:ext cx="7645619" cy="646331"/>
          </a:xfrm>
          <a:prstGeom prst="rect">
            <a:avLst/>
          </a:prstGeom>
          <a:noFill/>
        </p:spPr>
        <p:txBody>
          <a:bodyPr wrap="none" rtlCol="0">
            <a:spAutoFit/>
          </a:bodyPr>
          <a:lstStyle/>
          <a:p>
            <a:r>
              <a:rPr lang="en-US" dirty="0"/>
              <a:t>Alternative</a:t>
            </a:r>
          </a:p>
          <a:p>
            <a:r>
              <a:rPr lang="en-US" dirty="0">
                <a:hlinkClick r:id="rId6"/>
              </a:rPr>
              <a:t>https://github.com/AdamPaternostro/Azure-Data-Factory-CI-CD-Source-Control</a:t>
            </a:r>
            <a:endParaRPr lang="en-US" dirty="0"/>
          </a:p>
        </p:txBody>
      </p:sp>
    </p:spTree>
    <p:extLst>
      <p:ext uri="{BB962C8B-B14F-4D97-AF65-F5344CB8AC3E}">
        <p14:creationId xmlns:p14="http://schemas.microsoft.com/office/powerpoint/2010/main" val="162206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E3F2-352B-4C73-937E-AA15216D843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7D5E4E1-3D23-4736-B9B0-9D33F074206F}"/>
              </a:ext>
            </a:extLst>
          </p:cNvPr>
          <p:cNvSpPr>
            <a:spLocks noGrp="1"/>
          </p:cNvSpPr>
          <p:nvPr>
            <p:ph idx="1"/>
          </p:nvPr>
        </p:nvSpPr>
        <p:spPr/>
        <p:txBody>
          <a:bodyPr>
            <a:normAutofit fontScale="92500" lnSpcReduction="20000"/>
          </a:bodyPr>
          <a:lstStyle/>
          <a:p>
            <a:r>
              <a:rPr lang="en-US" dirty="0">
                <a:hlinkClick r:id="rId2"/>
              </a:rPr>
              <a:t>https://oshamrai.wordpress.com/2020/01/31/create-the-delta-package-with-azure-devops-pipeline-and-git/</a:t>
            </a:r>
            <a:endParaRPr lang="en-US" dirty="0"/>
          </a:p>
          <a:p>
            <a:endParaRPr lang="en-US" dirty="0"/>
          </a:p>
          <a:p>
            <a:r>
              <a:rPr lang="en-US" sz="1800" dirty="0">
                <a:solidFill>
                  <a:srgbClr val="16C60C"/>
                </a:solidFill>
                <a:effectLst/>
                <a:latin typeface="Cascadia Mono" panose="020B0609020000020004" pitchFamily="49" charset="0"/>
              </a:rPr>
              <a:t>$a</a:t>
            </a:r>
            <a:r>
              <a:rPr lang="en-US" sz="1800" dirty="0">
                <a:solidFill>
                  <a:srgbClr val="F2F2F2"/>
                </a:solidFill>
                <a:effectLst/>
                <a:latin typeface="Cascadia Mono" panose="020B0609020000020004" pitchFamily="49" charset="0"/>
              </a:rPr>
              <a:t> </a:t>
            </a:r>
            <a:r>
              <a:rPr lang="en-US" sz="1800" dirty="0">
                <a:solidFill>
                  <a:srgbClr val="767676"/>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git </a:t>
            </a:r>
            <a:r>
              <a:rPr lang="en-US" sz="1800" dirty="0">
                <a:solidFill>
                  <a:srgbClr val="F2F2F2"/>
                </a:solidFill>
                <a:effectLst/>
                <a:latin typeface="Cascadia Mono" panose="020B0609020000020004" pitchFamily="49" charset="0"/>
              </a:rPr>
              <a:t>diff </a:t>
            </a:r>
            <a:r>
              <a:rPr lang="en-US" sz="1800" dirty="0" err="1">
                <a:solidFill>
                  <a:srgbClr val="F2F2F2"/>
                </a:solidFill>
                <a:effectLst/>
                <a:latin typeface="Cascadia Mono" panose="020B0609020000020004" pitchFamily="49" charset="0"/>
              </a:rPr>
              <a:t>adf_release_shared</a:t>
            </a:r>
            <a:r>
              <a:rPr lang="en-US" sz="1800" dirty="0">
                <a:solidFill>
                  <a:srgbClr val="F2F2F2"/>
                </a:solidFill>
                <a:effectLst/>
                <a:latin typeface="Cascadia Mono" panose="020B0609020000020004" pitchFamily="49" charset="0"/>
              </a:rPr>
              <a:t> master </a:t>
            </a:r>
            <a:r>
              <a:rPr lang="en-US" sz="1800" dirty="0">
                <a:solidFill>
                  <a:srgbClr val="767676"/>
                </a:solidFill>
                <a:effectLst/>
                <a:latin typeface="Cascadia Mono" panose="020B0609020000020004" pitchFamily="49" charset="0"/>
              </a:rPr>
              <a:t>--name-status</a:t>
            </a:r>
          </a:p>
          <a:p>
            <a:r>
              <a:rPr lang="en-US" sz="1800" dirty="0">
                <a:solidFill>
                  <a:srgbClr val="16C60C"/>
                </a:solidFill>
                <a:effectLst/>
                <a:latin typeface="Cascadia Mono" panose="020B0609020000020004" pitchFamily="49" charset="0"/>
              </a:rPr>
              <a:t>foreach</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 in $a</a:t>
            </a:r>
            <a:r>
              <a:rPr lang="en-US" sz="1800" dirty="0">
                <a:solidFill>
                  <a:srgbClr val="F2F2F2"/>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$dd </a:t>
            </a:r>
            <a:r>
              <a:rPr lang="en-US" sz="1800" dirty="0">
                <a:solidFill>
                  <a:srgbClr val="767676"/>
                </a:solidFill>
                <a:effectLst/>
                <a:latin typeface="Cascadia Mono" panose="020B0609020000020004" pitchFamily="49" charset="0"/>
              </a:rPr>
              <a:t>= </a:t>
            </a:r>
            <a:r>
              <a:rPr lang="en-US" sz="1800" dirty="0">
                <a:solidFill>
                  <a:srgbClr val="16C60C"/>
                </a:solidFill>
                <a:effectLst/>
                <a:latin typeface="Cascadia Mono" panose="020B0609020000020004" pitchFamily="49" charset="0"/>
              </a:rPr>
              <a:t>$</a:t>
            </a:r>
            <a:r>
              <a:rPr lang="en-US" sz="1800" dirty="0" err="1">
                <a:solidFill>
                  <a:srgbClr val="16C60C"/>
                </a:solidFill>
                <a:effectLst/>
                <a:latin typeface="Cascadia Mono" panose="020B0609020000020004" pitchFamily="49" charset="0"/>
              </a:rPr>
              <a:t>d</a:t>
            </a:r>
            <a:r>
              <a:rPr lang="en-US" sz="1800" dirty="0" err="1">
                <a:solidFill>
                  <a:srgbClr val="F2F2F2"/>
                </a:solidFill>
                <a:effectLst/>
                <a:latin typeface="Cascadia Mono" panose="020B0609020000020004" pitchFamily="49" charset="0"/>
              </a:rPr>
              <a:t>.Split</a:t>
            </a:r>
            <a:r>
              <a:rPr lang="en-US" sz="1800" dirty="0">
                <a:solidFill>
                  <a:srgbClr val="F2F2F2"/>
                </a:solidFill>
                <a:effectLst/>
                <a:latin typeface="Cascadia Mono" panose="020B0609020000020004" pitchFamily="49" charset="0"/>
              </a:rPr>
              <a:t>(</a:t>
            </a:r>
            <a:r>
              <a:rPr lang="en-US" sz="1800" dirty="0">
                <a:solidFill>
                  <a:srgbClr val="3A96DD"/>
                </a:solidFill>
                <a:effectLst/>
                <a:latin typeface="Cascadia Mono" panose="020B0609020000020004" pitchFamily="49" charset="0"/>
              </a:rPr>
              <a:t>"`t"</a:t>
            </a:r>
            <a:r>
              <a:rPr lang="en-US" sz="1800" dirty="0">
                <a:solidFill>
                  <a:srgbClr val="F2F2F2"/>
                </a:solidFill>
                <a:effectLst/>
                <a:latin typeface="Cascadia Mono" panose="020B0609020000020004" pitchFamily="49" charset="0"/>
              </a:rPr>
              <a:t>); </a:t>
            </a:r>
            <a:r>
              <a:rPr lang="en-US" sz="1800" dirty="0">
                <a:solidFill>
                  <a:srgbClr val="F9F1A5"/>
                </a:solidFill>
                <a:effectLst/>
                <a:latin typeface="Cascadia Mono" panose="020B0609020000020004" pitchFamily="49" charset="0"/>
              </a:rPr>
              <a:t>write-host </a:t>
            </a:r>
            <a:r>
              <a:rPr lang="en-US" sz="1800" dirty="0">
                <a:solidFill>
                  <a:srgbClr val="3A96DD"/>
                </a:solidFill>
                <a:effectLst/>
                <a:latin typeface="Cascadia Mono" panose="020B0609020000020004" pitchFamily="49" charset="0"/>
              </a:rPr>
              <a:t>"NL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[1]) </a:t>
            </a:r>
            <a:r>
              <a:rPr lang="en-US" sz="1800" dirty="0">
                <a:solidFill>
                  <a:srgbClr val="3A96DD"/>
                </a:solidFill>
                <a:effectLst/>
                <a:latin typeface="Cascadia Mono" panose="020B0609020000020004" pitchFamily="49" charset="0"/>
              </a:rPr>
              <a:t>was </a:t>
            </a:r>
            <a:r>
              <a:rPr lang="en-US" sz="1800" dirty="0">
                <a:solidFill>
                  <a:srgbClr val="F2F2F2"/>
                </a:solidFill>
                <a:effectLst/>
                <a:latin typeface="Cascadia Mono" panose="020B0609020000020004" pitchFamily="49" charset="0"/>
              </a:rPr>
              <a:t>$(</a:t>
            </a:r>
            <a:r>
              <a:rPr lang="en-US" sz="1800" dirty="0">
                <a:solidFill>
                  <a:srgbClr val="16C60C"/>
                </a:solidFill>
                <a:effectLst/>
                <a:latin typeface="Cascadia Mono" panose="020B0609020000020004" pitchFamily="49" charset="0"/>
              </a:rPr>
              <a:t>$dd</a:t>
            </a:r>
            <a:r>
              <a:rPr lang="en-US" sz="1800" dirty="0">
                <a:solidFill>
                  <a:srgbClr val="F2F2F2"/>
                </a:solidFill>
                <a:effectLst/>
                <a:latin typeface="Cascadia Mono" panose="020B0609020000020004" pitchFamily="49" charset="0"/>
              </a:rPr>
              <a:t>[0])</a:t>
            </a:r>
            <a:r>
              <a:rPr lang="en-US" sz="1800" dirty="0">
                <a:solidFill>
                  <a:srgbClr val="3A96DD"/>
                </a:solidFill>
                <a:effectLst/>
                <a:latin typeface="Cascadia Mono" panose="020B0609020000020004" pitchFamily="49" charset="0"/>
              </a:rPr>
              <a:t>"</a:t>
            </a:r>
            <a:r>
              <a:rPr lang="en-US" sz="1800" dirty="0">
                <a:solidFill>
                  <a:srgbClr val="F2F2F2"/>
                </a:solidFill>
                <a:effectLst/>
                <a:latin typeface="Cascadia Mono" panose="020B0609020000020004" pitchFamily="49" charset="0"/>
              </a:rPr>
              <a:t>}</a:t>
            </a:r>
            <a:endParaRPr lang="en-US" sz="1800" dirty="0">
              <a:effectLst/>
              <a:latin typeface="Cascadia Mono" panose="020B0609020000020004" pitchFamily="49" charset="0"/>
            </a:endParaRPr>
          </a:p>
          <a:p>
            <a:endParaRPr lang="en-US" sz="1800" dirty="0">
              <a:effectLst/>
              <a:latin typeface="Cascadia Mono" panose="020B0609020000020004" pitchFamily="49" charset="0"/>
            </a:endParaRPr>
          </a:p>
          <a:p>
            <a:r>
              <a:rPr lang="en-US" dirty="0">
                <a:hlinkClick r:id="rId3"/>
              </a:rPr>
              <a:t>https://stackoverflow.com/questions/52280056/only-download-changes-to-git-repo-in-vsts-release-pipeline</a:t>
            </a:r>
            <a:endParaRPr lang="en-US" dirty="0"/>
          </a:p>
          <a:p>
            <a:pPr lvl="1"/>
            <a:r>
              <a:rPr lang="en-US" dirty="0"/>
              <a:t>Command above, or shallow depth = branching discipline</a:t>
            </a:r>
          </a:p>
          <a:p>
            <a:r>
              <a:rPr lang="en-US" dirty="0"/>
              <a:t>Dans tous les </a:t>
            </a:r>
            <a:r>
              <a:rPr lang="en-US" dirty="0" err="1"/>
              <a:t>cas</a:t>
            </a:r>
            <a:endParaRPr lang="en-US" dirty="0"/>
          </a:p>
          <a:p>
            <a:pPr lvl="1"/>
            <a:r>
              <a:rPr lang="en-US" dirty="0"/>
              <a:t>1 process pour create/update</a:t>
            </a:r>
          </a:p>
          <a:p>
            <a:pPr lvl="1"/>
            <a:r>
              <a:rPr lang="en-US" dirty="0"/>
              <a:t>1 process pour delete (compare a prod)</a:t>
            </a:r>
          </a:p>
          <a:p>
            <a:pPr lvl="1"/>
            <a:endParaRPr lang="en-US" dirty="0"/>
          </a:p>
        </p:txBody>
      </p:sp>
    </p:spTree>
    <p:extLst>
      <p:ext uri="{BB962C8B-B14F-4D97-AF65-F5344CB8AC3E}">
        <p14:creationId xmlns:p14="http://schemas.microsoft.com/office/powerpoint/2010/main" val="190118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aphic 4">
            <a:extLst>
              <a:ext uri="{FF2B5EF4-FFF2-40B4-BE49-F238E27FC236}">
                <a16:creationId xmlns:a16="http://schemas.microsoft.com/office/drawing/2014/main" id="{806FAA25-0997-4371-8EA8-1E4E86D33795}"/>
              </a:ext>
            </a:extLst>
          </p:cNvPr>
          <p:cNvGrpSpPr/>
          <p:nvPr/>
        </p:nvGrpSpPr>
        <p:grpSpPr>
          <a:xfrm>
            <a:off x="1054748" y="2997198"/>
            <a:ext cx="863608" cy="457200"/>
            <a:chOff x="5096556" y="3203918"/>
            <a:chExt cx="863608" cy="863604"/>
          </a:xfrm>
        </p:grpSpPr>
        <p:sp>
          <p:nvSpPr>
            <p:cNvPr id="16" name="Freeform: Shape 15">
              <a:extLst>
                <a:ext uri="{FF2B5EF4-FFF2-40B4-BE49-F238E27FC236}">
                  <a16:creationId xmlns:a16="http://schemas.microsoft.com/office/drawing/2014/main" id="{436F93BE-15E7-44F3-A587-C39BBBB446B1}"/>
                </a:ext>
              </a:extLst>
            </p:cNvPr>
            <p:cNvSpPr/>
            <p:nvPr/>
          </p:nvSpPr>
          <p:spPr>
            <a:xfrm>
              <a:off x="5317540" y="3505058"/>
              <a:ext cx="642623" cy="562464"/>
            </a:xfrm>
            <a:custGeom>
              <a:avLst/>
              <a:gdLst>
                <a:gd name="connsiteX0" fmla="*/ 426720 w 642623"/>
                <a:gd name="connsiteY0" fmla="*/ 205843 h 562464"/>
                <a:gd name="connsiteX1" fmla="*/ 426720 w 642623"/>
                <a:gd name="connsiteY1" fmla="*/ 7215 h 562464"/>
                <a:gd name="connsiteX2" fmla="*/ 419715 w 642623"/>
                <a:gd name="connsiteY2" fmla="*/ 1 h 562464"/>
                <a:gd name="connsiteX3" fmla="*/ 414528 w 642623"/>
                <a:gd name="connsiteY3" fmla="*/ 2135 h 562464"/>
                <a:gd name="connsiteX4" fmla="*/ 211328 w 642623"/>
                <a:gd name="connsiteY4" fmla="*/ 205335 h 562464"/>
                <a:gd name="connsiteX5" fmla="*/ 0 w 642623"/>
                <a:gd name="connsiteY5" fmla="*/ 416663 h 562464"/>
                <a:gd name="connsiteX6" fmla="*/ 0 w 642623"/>
                <a:gd name="connsiteY6" fmla="*/ 562459 h 562464"/>
                <a:gd name="connsiteX7" fmla="*/ 613664 w 642623"/>
                <a:gd name="connsiteY7" fmla="*/ 562459 h 562464"/>
                <a:gd name="connsiteX8" fmla="*/ 642620 w 642623"/>
                <a:gd name="connsiteY8" fmla="*/ 534530 h 562464"/>
                <a:gd name="connsiteX9" fmla="*/ 642620 w 642623"/>
                <a:gd name="connsiteY9" fmla="*/ 533503 h 562464"/>
                <a:gd name="connsiteX10" fmla="*/ 642620 w 642623"/>
                <a:gd name="connsiteY10" fmla="*/ 7215 h 562464"/>
                <a:gd name="connsiteX11" fmla="*/ 635615 w 642623"/>
                <a:gd name="connsiteY11" fmla="*/ 1 h 562464"/>
                <a:gd name="connsiteX12" fmla="*/ 630428 w 642623"/>
                <a:gd name="connsiteY12" fmla="*/ 2135 h 56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2623" h="562464">
                  <a:moveTo>
                    <a:pt x="426720" y="205843"/>
                  </a:moveTo>
                  <a:lnTo>
                    <a:pt x="426720" y="7215"/>
                  </a:lnTo>
                  <a:cubicBezTo>
                    <a:pt x="426776" y="3288"/>
                    <a:pt x="423642" y="58"/>
                    <a:pt x="419715" y="1"/>
                  </a:cubicBezTo>
                  <a:cubicBezTo>
                    <a:pt x="417764" y="-28"/>
                    <a:pt x="415889" y="744"/>
                    <a:pt x="414528" y="2135"/>
                  </a:cubicBezTo>
                  <a:lnTo>
                    <a:pt x="211328" y="205335"/>
                  </a:lnTo>
                  <a:lnTo>
                    <a:pt x="0" y="416663"/>
                  </a:lnTo>
                  <a:lnTo>
                    <a:pt x="0" y="562459"/>
                  </a:lnTo>
                  <a:lnTo>
                    <a:pt x="613664" y="562459"/>
                  </a:lnTo>
                  <a:cubicBezTo>
                    <a:pt x="629371" y="562744"/>
                    <a:pt x="642336" y="550237"/>
                    <a:pt x="642620" y="534530"/>
                  </a:cubicBezTo>
                  <a:cubicBezTo>
                    <a:pt x="642625" y="534189"/>
                    <a:pt x="642625" y="533844"/>
                    <a:pt x="642620" y="533503"/>
                  </a:cubicBezTo>
                  <a:lnTo>
                    <a:pt x="642620" y="7215"/>
                  </a:lnTo>
                  <a:cubicBezTo>
                    <a:pt x="642676" y="3288"/>
                    <a:pt x="639542" y="58"/>
                    <a:pt x="635615" y="1"/>
                  </a:cubicBezTo>
                  <a:cubicBezTo>
                    <a:pt x="633664" y="-28"/>
                    <a:pt x="631789" y="744"/>
                    <a:pt x="630428" y="2135"/>
                  </a:cubicBezTo>
                  <a:close/>
                </a:path>
              </a:pathLst>
            </a:custGeom>
            <a:solidFill>
              <a:srgbClr val="005BA1"/>
            </a:solidFill>
            <a:ln w="5080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EFD61C-4DB6-4BAA-B6E6-8C926DDE4C08}"/>
                </a:ext>
              </a:extLst>
            </p:cNvPr>
            <p:cNvSpPr/>
            <p:nvPr/>
          </p:nvSpPr>
          <p:spPr>
            <a:xfrm>
              <a:off x="5096556" y="3280118"/>
              <a:ext cx="431804" cy="787403"/>
            </a:xfrm>
            <a:custGeom>
              <a:avLst/>
              <a:gdLst>
                <a:gd name="connsiteX0" fmla="*/ 215905 w 431804"/>
                <a:gd name="connsiteY0" fmla="*/ 80264 h 787403"/>
                <a:gd name="connsiteX1" fmla="*/ 5 w 431804"/>
                <a:gd name="connsiteY1" fmla="*/ 0 h 787403"/>
                <a:gd name="connsiteX2" fmla="*/ 5 w 431804"/>
                <a:gd name="connsiteY2" fmla="*/ 288036 h 787403"/>
                <a:gd name="connsiteX3" fmla="*/ 5 w 431804"/>
                <a:gd name="connsiteY3" fmla="*/ 288036 h 787403"/>
                <a:gd name="connsiteX4" fmla="*/ 5 w 431804"/>
                <a:gd name="connsiteY4" fmla="*/ 758444 h 787403"/>
                <a:gd name="connsiteX5" fmla="*/ 27936 w 431804"/>
                <a:gd name="connsiteY5" fmla="*/ 787400 h 787403"/>
                <a:gd name="connsiteX6" fmla="*/ 28961 w 431804"/>
                <a:gd name="connsiteY6" fmla="*/ 787400 h 787403"/>
                <a:gd name="connsiteX7" fmla="*/ 431805 w 431804"/>
                <a:gd name="connsiteY7" fmla="*/ 787400 h 787403"/>
                <a:gd name="connsiteX8" fmla="*/ 431805 w 431804"/>
                <a:gd name="connsiteY8" fmla="*/ 0 h 787403"/>
                <a:gd name="connsiteX9" fmla="*/ 215905 w 431804"/>
                <a:gd name="connsiteY9" fmla="*/ 80264 h 787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804" h="787403">
                  <a:moveTo>
                    <a:pt x="215905" y="80264"/>
                  </a:moveTo>
                  <a:cubicBezTo>
                    <a:pt x="96525" y="80264"/>
                    <a:pt x="5" y="45212"/>
                    <a:pt x="5" y="0"/>
                  </a:cubicBezTo>
                  <a:lnTo>
                    <a:pt x="5" y="288036"/>
                  </a:lnTo>
                  <a:lnTo>
                    <a:pt x="5" y="288036"/>
                  </a:lnTo>
                  <a:lnTo>
                    <a:pt x="5" y="758444"/>
                  </a:lnTo>
                  <a:cubicBezTo>
                    <a:pt x="-278" y="774151"/>
                    <a:pt x="12227" y="787116"/>
                    <a:pt x="27936" y="787400"/>
                  </a:cubicBezTo>
                  <a:cubicBezTo>
                    <a:pt x="28277" y="787405"/>
                    <a:pt x="28619" y="787405"/>
                    <a:pt x="28961" y="787400"/>
                  </a:cubicBezTo>
                  <a:lnTo>
                    <a:pt x="431805" y="787400"/>
                  </a:lnTo>
                  <a:lnTo>
                    <a:pt x="431805" y="0"/>
                  </a:lnTo>
                  <a:cubicBezTo>
                    <a:pt x="431805" y="45212"/>
                    <a:pt x="335285" y="80264"/>
                    <a:pt x="215905" y="80264"/>
                  </a:cubicBezTo>
                  <a:close/>
                </a:path>
              </a:pathLst>
            </a:custGeom>
            <a:solidFill>
              <a:srgbClr val="005BA1"/>
            </a:solidFill>
            <a:ln w="5080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84842C0-4B5F-4191-ADA2-E8C66EE26525}"/>
                </a:ext>
              </a:extLst>
            </p:cNvPr>
            <p:cNvSpPr/>
            <p:nvPr/>
          </p:nvSpPr>
          <p:spPr>
            <a:xfrm>
              <a:off x="5726989"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C2998AC-3961-4B9B-9610-27D5B28E995B}"/>
                </a:ext>
              </a:extLst>
            </p:cNvPr>
            <p:cNvSpPr/>
            <p:nvPr/>
          </p:nvSpPr>
          <p:spPr>
            <a:xfrm>
              <a:off x="5526837" y="3837394"/>
              <a:ext cx="115315" cy="115315"/>
            </a:xfrm>
            <a:custGeom>
              <a:avLst/>
              <a:gdLst>
                <a:gd name="connsiteX0" fmla="*/ 101092 w 115315"/>
                <a:gd name="connsiteY0" fmla="*/ 0 h 115315"/>
                <a:gd name="connsiteX1" fmla="*/ 115316 w 115315"/>
                <a:gd name="connsiteY1" fmla="*/ 0 h 115315"/>
                <a:gd name="connsiteX2" fmla="*/ 115316 w 115315"/>
                <a:gd name="connsiteY2" fmla="*/ 115316 h 115315"/>
                <a:gd name="connsiteX3" fmla="*/ 101092 w 115315"/>
                <a:gd name="connsiteY3" fmla="*/ 115316 h 115315"/>
                <a:gd name="connsiteX4" fmla="*/ 14224 w 115315"/>
                <a:gd name="connsiteY4" fmla="*/ 115316 h 115315"/>
                <a:gd name="connsiteX5" fmla="*/ 14224 w 115315"/>
                <a:gd name="connsiteY5" fmla="*/ 0 h 115315"/>
                <a:gd name="connsiteX6" fmla="*/ 0 w 115315"/>
                <a:gd name="connsiteY6" fmla="*/ 0 h 115315"/>
                <a:gd name="connsiteX7" fmla="*/ 14224 w 115315"/>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5"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4F74DD-38F2-41CF-AF2C-5BCEBB26120E}"/>
                </a:ext>
              </a:extLst>
            </p:cNvPr>
            <p:cNvSpPr/>
            <p:nvPr/>
          </p:nvSpPr>
          <p:spPr>
            <a:xfrm>
              <a:off x="5326685" y="3837394"/>
              <a:ext cx="115316" cy="115315"/>
            </a:xfrm>
            <a:custGeom>
              <a:avLst/>
              <a:gdLst>
                <a:gd name="connsiteX0" fmla="*/ 101092 w 115316"/>
                <a:gd name="connsiteY0" fmla="*/ 0 h 115315"/>
                <a:gd name="connsiteX1" fmla="*/ 115316 w 115316"/>
                <a:gd name="connsiteY1" fmla="*/ 0 h 115315"/>
                <a:gd name="connsiteX2" fmla="*/ 115316 w 115316"/>
                <a:gd name="connsiteY2" fmla="*/ 115316 h 115315"/>
                <a:gd name="connsiteX3" fmla="*/ 101092 w 115316"/>
                <a:gd name="connsiteY3" fmla="*/ 115316 h 115315"/>
                <a:gd name="connsiteX4" fmla="*/ 14224 w 115316"/>
                <a:gd name="connsiteY4" fmla="*/ 115316 h 115315"/>
                <a:gd name="connsiteX5" fmla="*/ 14224 w 115316"/>
                <a:gd name="connsiteY5" fmla="*/ 0 h 115315"/>
                <a:gd name="connsiteX6" fmla="*/ 0 w 115316"/>
                <a:gd name="connsiteY6" fmla="*/ 0 h 115315"/>
                <a:gd name="connsiteX7" fmla="*/ 14224 w 115316"/>
                <a:gd name="connsiteY7" fmla="*/ 0 h 1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316" h="115315">
                  <a:moveTo>
                    <a:pt x="101092" y="0"/>
                  </a:moveTo>
                  <a:cubicBezTo>
                    <a:pt x="108948" y="0"/>
                    <a:pt x="115316" y="0"/>
                    <a:pt x="115316" y="0"/>
                  </a:cubicBezTo>
                  <a:lnTo>
                    <a:pt x="115316" y="115316"/>
                  </a:lnTo>
                  <a:cubicBezTo>
                    <a:pt x="115316" y="115316"/>
                    <a:pt x="108948" y="115316"/>
                    <a:pt x="101092" y="115316"/>
                  </a:cubicBezTo>
                  <a:lnTo>
                    <a:pt x="14224" y="115316"/>
                  </a:lnTo>
                  <a:lnTo>
                    <a:pt x="14224" y="0"/>
                  </a:lnTo>
                  <a:cubicBezTo>
                    <a:pt x="6368" y="0"/>
                    <a:pt x="0" y="0"/>
                    <a:pt x="0" y="0"/>
                  </a:cubicBezTo>
                  <a:cubicBezTo>
                    <a:pt x="0" y="0"/>
                    <a:pt x="6368" y="0"/>
                    <a:pt x="14224" y="0"/>
                  </a:cubicBezTo>
                  <a:close/>
                </a:path>
              </a:pathLst>
            </a:custGeom>
            <a:solidFill>
              <a:srgbClr val="FFFFFF"/>
            </a:solidFill>
            <a:ln w="5080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ED483E3-7C7B-480D-9290-D5C766C6CDA8}"/>
                </a:ext>
              </a:extLst>
            </p:cNvPr>
            <p:cNvSpPr/>
            <p:nvPr/>
          </p:nvSpPr>
          <p:spPr>
            <a:xfrm>
              <a:off x="5096561" y="3203918"/>
              <a:ext cx="431800" cy="154431"/>
            </a:xfrm>
            <a:custGeom>
              <a:avLst/>
              <a:gdLst>
                <a:gd name="connsiteX0" fmla="*/ 431800 w 431800"/>
                <a:gd name="connsiteY0" fmla="*/ 76200 h 154431"/>
                <a:gd name="connsiteX1" fmla="*/ 215900 w 431800"/>
                <a:gd name="connsiteY1" fmla="*/ 154432 h 154431"/>
                <a:gd name="connsiteX2" fmla="*/ 0 w 431800"/>
                <a:gd name="connsiteY2" fmla="*/ 76200 h 154431"/>
                <a:gd name="connsiteX3" fmla="*/ 215900 w 431800"/>
                <a:gd name="connsiteY3" fmla="*/ 0 h 154431"/>
                <a:gd name="connsiteX4" fmla="*/ 431800 w 431800"/>
                <a:gd name="connsiteY4" fmla="*/ 76200 h 154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800" h="154431">
                  <a:moveTo>
                    <a:pt x="431800" y="76200"/>
                  </a:moveTo>
                  <a:cubicBezTo>
                    <a:pt x="431800" y="119380"/>
                    <a:pt x="335280" y="154432"/>
                    <a:pt x="215900" y="154432"/>
                  </a:cubicBezTo>
                  <a:cubicBezTo>
                    <a:pt x="96520" y="154432"/>
                    <a:pt x="0" y="121412"/>
                    <a:pt x="0" y="76200"/>
                  </a:cubicBezTo>
                  <a:cubicBezTo>
                    <a:pt x="0" y="30988"/>
                    <a:pt x="96520" y="0"/>
                    <a:pt x="215900" y="0"/>
                  </a:cubicBezTo>
                  <a:cubicBezTo>
                    <a:pt x="335280" y="0"/>
                    <a:pt x="431800" y="35052"/>
                    <a:pt x="431800" y="76200"/>
                  </a:cubicBezTo>
                </a:path>
              </a:pathLst>
            </a:custGeom>
            <a:solidFill>
              <a:srgbClr val="EAEAEA"/>
            </a:solidFill>
            <a:ln w="5080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2578F51-A299-4289-9356-3AD71E8ACD39}"/>
                </a:ext>
              </a:extLst>
            </p:cNvPr>
            <p:cNvSpPr/>
            <p:nvPr/>
          </p:nvSpPr>
          <p:spPr>
            <a:xfrm>
              <a:off x="5146345" y="3226269"/>
              <a:ext cx="331215" cy="100076"/>
            </a:xfrm>
            <a:custGeom>
              <a:avLst/>
              <a:gdLst>
                <a:gd name="connsiteX0" fmla="*/ 331216 w 331215"/>
                <a:gd name="connsiteY0" fmla="*/ 49276 h 100076"/>
                <a:gd name="connsiteX1" fmla="*/ 165608 w 331215"/>
                <a:gd name="connsiteY1" fmla="*/ 100076 h 100076"/>
                <a:gd name="connsiteX2" fmla="*/ 0 w 331215"/>
                <a:gd name="connsiteY2" fmla="*/ 49276 h 100076"/>
                <a:gd name="connsiteX3" fmla="*/ 166116 w 331215"/>
                <a:gd name="connsiteY3" fmla="*/ 0 h 100076"/>
                <a:gd name="connsiteX4" fmla="*/ 331216 w 331215"/>
                <a:gd name="connsiteY4" fmla="*/ 49276 h 1000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15" h="100076">
                  <a:moveTo>
                    <a:pt x="331216" y="49276"/>
                  </a:moveTo>
                  <a:cubicBezTo>
                    <a:pt x="331216" y="77216"/>
                    <a:pt x="257048" y="100076"/>
                    <a:pt x="165608" y="100076"/>
                  </a:cubicBezTo>
                  <a:cubicBezTo>
                    <a:pt x="74168" y="100076"/>
                    <a:pt x="0" y="78232"/>
                    <a:pt x="0" y="49276"/>
                  </a:cubicBezTo>
                  <a:cubicBezTo>
                    <a:pt x="0" y="20320"/>
                    <a:pt x="77216" y="0"/>
                    <a:pt x="166116" y="0"/>
                  </a:cubicBezTo>
                  <a:cubicBezTo>
                    <a:pt x="255016" y="0"/>
                    <a:pt x="331216" y="21844"/>
                    <a:pt x="331216" y="49276"/>
                  </a:cubicBezTo>
                </a:path>
              </a:pathLst>
            </a:custGeom>
            <a:solidFill>
              <a:srgbClr val="50E6FF"/>
            </a:solidFill>
            <a:ln w="5080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87BB579-12EB-4933-BB3C-3F0300942E20}"/>
                </a:ext>
              </a:extLst>
            </p:cNvPr>
            <p:cNvSpPr/>
            <p:nvPr/>
          </p:nvSpPr>
          <p:spPr>
            <a:xfrm>
              <a:off x="5181397" y="3287149"/>
              <a:ext cx="262127" cy="38303"/>
            </a:xfrm>
            <a:custGeom>
              <a:avLst/>
              <a:gdLst>
                <a:gd name="connsiteX0" fmla="*/ 131064 w 262127"/>
                <a:gd name="connsiteY0" fmla="*/ 80 h 38303"/>
                <a:gd name="connsiteX1" fmla="*/ 0 w 262127"/>
                <a:gd name="connsiteY1" fmla="*/ 18876 h 38303"/>
                <a:gd name="connsiteX2" fmla="*/ 131064 w 262127"/>
                <a:gd name="connsiteY2" fmla="*/ 38180 h 38303"/>
                <a:gd name="connsiteX3" fmla="*/ 262128 w 262127"/>
                <a:gd name="connsiteY3" fmla="*/ 18876 h 38303"/>
                <a:gd name="connsiteX4" fmla="*/ 131064 w 262127"/>
                <a:gd name="connsiteY4" fmla="*/ 80 h 38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127" h="38303">
                  <a:moveTo>
                    <a:pt x="131064" y="80"/>
                  </a:moveTo>
                  <a:cubicBezTo>
                    <a:pt x="86646" y="-798"/>
                    <a:pt x="42381" y="5551"/>
                    <a:pt x="0" y="18876"/>
                  </a:cubicBezTo>
                  <a:cubicBezTo>
                    <a:pt x="42259" y="32774"/>
                    <a:pt x="86593" y="39304"/>
                    <a:pt x="131064" y="38180"/>
                  </a:cubicBezTo>
                  <a:cubicBezTo>
                    <a:pt x="175535" y="39304"/>
                    <a:pt x="219869" y="32774"/>
                    <a:pt x="262128" y="18876"/>
                  </a:cubicBezTo>
                  <a:cubicBezTo>
                    <a:pt x="219747" y="5551"/>
                    <a:pt x="175482" y="-798"/>
                    <a:pt x="131064" y="80"/>
                  </a:cubicBezTo>
                  <a:close/>
                </a:path>
              </a:pathLst>
            </a:custGeom>
            <a:solidFill>
              <a:srgbClr val="198AB3"/>
            </a:solidFill>
            <a:ln w="50800" cap="flat">
              <a:noFill/>
              <a:prstDash val="solid"/>
              <a:miter/>
            </a:ln>
          </p:spPr>
          <p:txBody>
            <a:bodyPr rtlCol="0" anchor="ctr"/>
            <a:lstStyle/>
            <a:p>
              <a:endParaRPr lang="en-US"/>
            </a:p>
          </p:txBody>
        </p:sp>
      </p:grpSp>
      <p:sp>
        <p:nvSpPr>
          <p:cNvPr id="24" name="TextBox 23">
            <a:extLst>
              <a:ext uri="{FF2B5EF4-FFF2-40B4-BE49-F238E27FC236}">
                <a16:creationId xmlns:a16="http://schemas.microsoft.com/office/drawing/2014/main" id="{15C4FA72-9412-4BDF-9979-22B37A6BE8D2}"/>
              </a:ext>
            </a:extLst>
          </p:cNvPr>
          <p:cNvSpPr txBox="1"/>
          <p:nvPr/>
        </p:nvSpPr>
        <p:spPr>
          <a:xfrm>
            <a:off x="1103870" y="1235382"/>
            <a:ext cx="1628972" cy="830997"/>
          </a:xfrm>
          <a:prstGeom prst="rect">
            <a:avLst/>
          </a:prstGeom>
          <a:noFill/>
        </p:spPr>
        <p:txBody>
          <a:bodyPr wrap="none" rtlCol="0">
            <a:spAutoFit/>
          </a:bodyPr>
          <a:lstStyle/>
          <a:p>
            <a:r>
              <a:rPr lang="en-US" sz="1200" b="1" dirty="0">
                <a:latin typeface="Consolas" panose="020B0609020204030204" pitchFamily="49" charset="0"/>
              </a:rPr>
              <a:t>Repo</a:t>
            </a:r>
            <a:r>
              <a:rPr lang="en-US" sz="1200" dirty="0">
                <a:latin typeface="Consolas" panose="020B0609020204030204" pitchFamily="49" charset="0"/>
              </a:rPr>
              <a:t> : Project 1</a:t>
            </a:r>
          </a:p>
          <a:p>
            <a:r>
              <a:rPr lang="en-US" sz="1200" b="1" dirty="0">
                <a:latin typeface="Consolas" panose="020B0609020204030204" pitchFamily="49" charset="0"/>
              </a:rPr>
              <a:t>Team</a:t>
            </a:r>
            <a:r>
              <a:rPr lang="en-US" sz="1200" dirty="0">
                <a:latin typeface="Consolas" panose="020B0609020204030204" pitchFamily="49" charset="0"/>
              </a:rPr>
              <a:t> : Alpha</a:t>
            </a:r>
          </a:p>
          <a:p>
            <a:r>
              <a:rPr lang="en-US" sz="1200" b="1" dirty="0">
                <a:latin typeface="Consolas" panose="020B0609020204030204" pitchFamily="49" charset="0"/>
              </a:rPr>
              <a:t>Auth</a:t>
            </a:r>
            <a:r>
              <a:rPr lang="en-US" sz="1200" dirty="0">
                <a:latin typeface="Consolas" panose="020B0609020204030204" pitchFamily="49" charset="0"/>
              </a:rPr>
              <a:t> : Shared</a:t>
            </a:r>
          </a:p>
          <a:p>
            <a:r>
              <a:rPr lang="en-US" sz="1200" b="1" dirty="0">
                <a:latin typeface="Consolas" panose="020B0609020204030204" pitchFamily="49" charset="0"/>
              </a:rPr>
              <a:t>Dev </a:t>
            </a:r>
            <a:r>
              <a:rPr lang="en-US" sz="1200" dirty="0">
                <a:latin typeface="Consolas" panose="020B0609020204030204" pitchFamily="49" charset="0"/>
              </a:rPr>
              <a:t> : Debug only</a:t>
            </a:r>
          </a:p>
        </p:txBody>
      </p:sp>
    </p:spTree>
    <p:extLst>
      <p:ext uri="{BB962C8B-B14F-4D97-AF65-F5344CB8AC3E}">
        <p14:creationId xmlns:p14="http://schemas.microsoft.com/office/powerpoint/2010/main" val="2038232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985</Words>
  <Application>Microsoft Office PowerPoint</Application>
  <PresentationFormat>Widescreen</PresentationFormat>
  <Paragraphs>79</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Calibri</vt:lpstr>
      <vt:lpstr>Calibri Light</vt:lpstr>
      <vt:lpstr>Cascadia Mono</vt:lpstr>
      <vt:lpstr>Consolas</vt:lpstr>
      <vt:lpstr>Courier New</vt:lpstr>
      <vt:lpstr>Symbol</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Florian Eiden</dc:creator>
  <cp:lastModifiedBy>Florian Eiden</cp:lastModifiedBy>
  <cp:revision>4</cp:revision>
  <dcterms:created xsi:type="dcterms:W3CDTF">2020-06-01T20:53:48Z</dcterms:created>
  <dcterms:modified xsi:type="dcterms:W3CDTF">2020-06-09T21:01:08Z</dcterms:modified>
</cp:coreProperties>
</file>