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A5A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8" y="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B1EB-3860-4FC6-B00C-B39FCAB92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9A84D-5F61-4FC2-948A-70E87B206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2F2ED-6A59-4EA5-A1CE-D277CA2E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C0DE-9AA0-46E7-AD1A-BCDF39B6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80213-1054-4939-AA79-333F109B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2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9DED-B408-4157-B81F-1ED1EEAC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BCD31-B19C-46D7-86EA-636CD745E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CF784-3500-4B63-8292-92AA292D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21CE7-6B2B-4F85-89D1-865E8E94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2D4F3-2496-42F1-B2A1-7B904109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2A985-1F43-445E-B714-89BD84850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4E4B2-9F92-475D-8F3C-6DDE4C050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7CE81-91EC-4DC0-9A83-BF02743F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B30C6-13CC-4E03-975C-1CDDCFE3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D87CC-A728-42E8-B823-FCA6B988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41DF-F18B-4D2A-BC2E-D95C478F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E60E-357B-4237-8B27-B0383CF47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28CD5-CBB4-4C54-AF9C-8FC070200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D2658-9535-4308-ADEF-BF710221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C8D60-B413-4304-9F92-698E9335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4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FAB7-B130-4D1A-AF7A-8F1659AB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BBD1E-DF66-4F6D-9F2A-886935F08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BC697-9EB7-4940-A244-A8D58D49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8CEEC-2EB0-4464-95F6-2E78486AD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38F91-081A-444F-A7FA-1DE43A74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9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58B3-587E-450A-8606-275B6EE0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A185-6C2D-4049-9339-FC4514DAA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923B-775A-4388-AD6F-00745B017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97030-827D-4BBD-8123-6F2EB2E9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44752-C9E3-4F86-A88F-5DCDD49C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1BD93-2DA2-4164-A526-DABEB645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60F6-FE6E-48EE-8516-6131F0A27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E139D-3548-4200-A121-C4AFE8143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0BCF5-8667-49BC-AD20-9631597DA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41E63-65AA-44AD-9294-0ED897BC3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5FE34-FE78-4B64-A5FF-768A414DF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6A98D0-5861-47CE-8B79-3980BC5D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75146-3A99-4292-8772-C05D0D20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7A5CA0-CA2F-4B31-9B9A-82A49DE5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3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E8E4-0F33-4002-9A41-D123872D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6AE43-7F9A-45C5-839A-B627DC4C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CFC38-D642-408B-9240-355244E1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C600B-2FC5-4560-BC98-45294920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5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7F2F2-5A8C-4284-812C-9657FE7B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EACC7-477C-453D-B55E-316AB212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FF77-C2CA-4E4C-9F95-03D57D2A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0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0875-5E38-4103-865F-5BB12A439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EC0D5-0CD3-4959-A11A-091069B5F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2D5B3-63B0-405A-9AF9-427D83450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7A69D-42D6-455E-9085-EFAC53D2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7C5EB-4A3B-49CA-B285-AE146A29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1BB1A-5FED-41BA-8A80-22D1DF04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2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2860-1D4E-4801-B0E8-47FE5511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ABB73-B392-473C-A56F-BEBF4AEDF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FBDA8-7F5D-49F6-8DE0-5C704EA45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E69DA-763C-404D-AB5C-CA0AECE3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28D89-17E0-424F-A56E-2310C50D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9C318-F337-4F53-85EF-DB1A7D75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7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497D05-6F4A-4E02-9738-94ADD09B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F14B8-B1AC-436E-915B-22795A36E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25CEF-1C23-4DEA-9B4F-9150654F8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3DC24-D59A-4959-A2E7-76F4E9EDD6B7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08842-E161-41FD-B66B-1CA28E88E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3094C-7980-45FD-A34D-79C2BF8FC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5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19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hyperlink" Target="https://azure-samples.github.io/raspberry-pi-web-simulato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hyperlink" Target="https://azure-samples.github.io/raspberry-pi-web-simulator/" TargetMode="External"/><Relationship Id="rId3" Type="http://schemas.openxmlformats.org/officeDocument/2006/relationships/image" Target="../media/image2.svg"/><Relationship Id="rId21" Type="http://schemas.openxmlformats.org/officeDocument/2006/relationships/image" Target="../media/image23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5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4.sv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20.svg"/><Relationship Id="rId4" Type="http://schemas.openxmlformats.org/officeDocument/2006/relationships/image" Target="../media/image9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9551-440B-42C0-89A6-8B56388DF6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EF1FE-2E39-4FAF-AECF-81F359573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8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261D9C09-7547-4254-9DE5-49657F7C2476}"/>
              </a:ext>
            </a:extLst>
          </p:cNvPr>
          <p:cNvSpPr/>
          <p:nvPr/>
        </p:nvSpPr>
        <p:spPr>
          <a:xfrm>
            <a:off x="4335913" y="247442"/>
            <a:ext cx="7537981" cy="25047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22522E0-0C48-4CBA-81D9-9050C9866F5F}"/>
              </a:ext>
            </a:extLst>
          </p:cNvPr>
          <p:cNvSpPr/>
          <p:nvPr/>
        </p:nvSpPr>
        <p:spPr>
          <a:xfrm>
            <a:off x="5582956" y="5549520"/>
            <a:ext cx="6266146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6EC0EE3-6799-4A5A-90E1-9CF42D31787B}"/>
              </a:ext>
            </a:extLst>
          </p:cNvPr>
          <p:cNvSpPr/>
          <p:nvPr/>
        </p:nvSpPr>
        <p:spPr>
          <a:xfrm>
            <a:off x="5582957" y="3777029"/>
            <a:ext cx="6266145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ADC570-1C85-46B4-A46C-932AB4AAED13}"/>
              </a:ext>
            </a:extLst>
          </p:cNvPr>
          <p:cNvSpPr txBox="1"/>
          <p:nvPr/>
        </p:nvSpPr>
        <p:spPr>
          <a:xfrm>
            <a:off x="1109032" y="2627936"/>
            <a:ext cx="2973326" cy="20313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myASAsolution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provisioning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provision.azcli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provision.ps1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provision.JobTemplate.json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myASAproject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Deploy</a:t>
            </a:r>
          </a:p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- my.JobTemplate.json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  - my.JobTemplate.parameters.json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LocalRunOutputs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6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gitignored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sz="900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Inputs/Outputs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asaproj.json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JobConfig.json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myASAproject.asaql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5720C4D-B02A-4162-83C8-C6333AE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5088" y="4134249"/>
            <a:ext cx="380847" cy="38084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4D0E7C8-5404-4270-B8E3-DE3D4D7A5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3779" y="988263"/>
            <a:ext cx="274320" cy="27432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4E0E12F-0D1A-42B2-A03C-3F1DF6209E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4511" y="5307082"/>
            <a:ext cx="457200" cy="4572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29FDBEC3-E9A4-4703-A482-635CAFC7C6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1125" y="5870572"/>
            <a:ext cx="457200" cy="457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D33B880-EFA4-4A07-8C5B-F182EA7455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59" y="2657480"/>
            <a:ext cx="274320" cy="27432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EE8253A-7143-4719-AC13-48F5262663B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0041" t="24030" r="18471" b="22320"/>
          <a:stretch/>
        </p:blipFill>
        <p:spPr>
          <a:xfrm>
            <a:off x="1086599" y="2130283"/>
            <a:ext cx="678116" cy="4572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1C4D4B9-6118-4B26-A824-94E8EA21DA93}"/>
              </a:ext>
            </a:extLst>
          </p:cNvPr>
          <p:cNvSpPr txBox="1"/>
          <p:nvPr/>
        </p:nvSpPr>
        <p:spPr>
          <a:xfrm>
            <a:off x="261885" y="3707895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700" b="1"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ASA</a:t>
            </a:r>
          </a:p>
          <a:p>
            <a:r>
              <a:rPr lang="en-US" b="0" dirty="0"/>
              <a:t>Compile Script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0DC8F3E-F904-470F-B372-D31889E355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2069" y="2888925"/>
            <a:ext cx="182880" cy="18288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1C2D848-41FE-4A22-9D00-1DA96CC2D4DC}"/>
              </a:ext>
            </a:extLst>
          </p:cNvPr>
          <p:cNvSpPr txBox="1"/>
          <p:nvPr/>
        </p:nvSpPr>
        <p:spPr>
          <a:xfrm>
            <a:off x="4725965" y="976748"/>
            <a:ext cx="2682641" cy="161582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Repo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&gt; provisioning</a:t>
            </a:r>
          </a:p>
          <a:p>
            <a:r>
              <a:rPr lang="en-US" dirty="0">
                <a:solidFill>
                  <a:schemeClr val="tx1"/>
                </a:solidFill>
              </a:rPr>
              <a:t>&gt; myASAproject</a:t>
            </a:r>
          </a:p>
          <a:p>
            <a:r>
              <a:rPr lang="en-US" dirty="0">
                <a:solidFill>
                  <a:schemeClr val="tx1"/>
                </a:solidFill>
              </a:rPr>
              <a:t>  &gt; Deploy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    - my.JobTemplate.json</a:t>
            </a:r>
          </a:p>
          <a:p>
            <a:r>
              <a:rPr lang="en-US" b="0" dirty="0">
                <a:solidFill>
                  <a:schemeClr val="tx1"/>
                </a:solidFill>
              </a:rPr>
              <a:t>    - my.JobTemplate.parameters.json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&gt; Inputs/Outputs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asaproj.json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JobConfig.json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myASAproject.asaql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6F372B1-0279-45A3-AD56-0AB57C8EA86F}"/>
              </a:ext>
            </a:extLst>
          </p:cNvPr>
          <p:cNvCxnSpPr>
            <a:cxnSpLocks/>
            <a:stCxn id="36" idx="0"/>
            <a:endCxn id="47" idx="1"/>
          </p:cNvCxnSpPr>
          <p:nvPr/>
        </p:nvCxnSpPr>
        <p:spPr>
          <a:xfrm rot="5400000" flipH="1" flipV="1">
            <a:off x="3239193" y="1141164"/>
            <a:ext cx="843274" cy="2130270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DA9B1D7-5B5A-435B-832E-2131B3599354}"/>
              </a:ext>
            </a:extLst>
          </p:cNvPr>
          <p:cNvSpPr txBox="1"/>
          <p:nvPr/>
        </p:nvSpPr>
        <p:spPr>
          <a:xfrm>
            <a:off x="2670047" y="1557134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push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2634E1-2E4B-41C5-BD44-39DF37CA2E1E}"/>
              </a:ext>
            </a:extLst>
          </p:cNvPr>
          <p:cNvSpPr txBox="1"/>
          <p:nvPr/>
        </p:nvSpPr>
        <p:spPr>
          <a:xfrm>
            <a:off x="208785" y="4015673"/>
            <a:ext cx="9300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00">
                <a:latin typeface="Consolas" panose="020B0609020204030204" pitchFamily="49" charset="0"/>
              </a:defRPr>
            </a:lvl1pPr>
          </a:lstStyle>
          <a:p>
            <a:pPr algn="r"/>
            <a:r>
              <a:rPr lang="en-US" sz="700" b="1" dirty="0">
                <a:solidFill>
                  <a:schemeClr val="accent6">
                    <a:lumMod val="50000"/>
                  </a:schemeClr>
                </a:solidFill>
              </a:rPr>
              <a:t>ASA</a:t>
            </a:r>
          </a:p>
          <a:p>
            <a:pPr algn="r"/>
            <a:r>
              <a:rPr lang="en-US" sz="700" dirty="0"/>
              <a:t>Start Local Run</a:t>
            </a:r>
          </a:p>
          <a:p>
            <a:pPr algn="r"/>
            <a:r>
              <a:rPr lang="en-US" sz="700" dirty="0"/>
              <a:t>(Unit Tests)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23A327B-98B3-4B0B-B867-3A4911AB4398}"/>
              </a:ext>
            </a:extLst>
          </p:cNvPr>
          <p:cNvSpPr/>
          <p:nvPr/>
        </p:nvSpPr>
        <p:spPr>
          <a:xfrm>
            <a:off x="1284241" y="4057092"/>
            <a:ext cx="2727682" cy="561716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EF15218-5DFA-4D32-A633-64F20FB25B3D}"/>
              </a:ext>
            </a:extLst>
          </p:cNvPr>
          <p:cNvSpPr/>
          <p:nvPr/>
        </p:nvSpPr>
        <p:spPr>
          <a:xfrm>
            <a:off x="1284241" y="3646830"/>
            <a:ext cx="2727682" cy="263818"/>
          </a:xfrm>
          <a:prstGeom prst="roundRect">
            <a:avLst>
              <a:gd name="adj" fmla="val 5253"/>
            </a:avLst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511E88B-48B1-46EB-8EA9-39EA0C421106}"/>
              </a:ext>
            </a:extLst>
          </p:cNvPr>
          <p:cNvSpPr/>
          <p:nvPr/>
        </p:nvSpPr>
        <p:spPr>
          <a:xfrm>
            <a:off x="1284241" y="3927687"/>
            <a:ext cx="2727682" cy="142039"/>
          </a:xfrm>
          <a:prstGeom prst="roundRect">
            <a:avLst>
              <a:gd name="adj" fmla="val 5253"/>
            </a:avLst>
          </a:prstGeom>
          <a:solidFill>
            <a:srgbClr val="92D05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CEA3068-A40D-4D0B-AC84-9F40373DD7D1}"/>
              </a:ext>
            </a:extLst>
          </p:cNvPr>
          <p:cNvCxnSpPr>
            <a:cxnSpLocks/>
            <a:stCxn id="65" idx="1"/>
            <a:endCxn id="67" idx="1"/>
          </p:cNvCxnSpPr>
          <p:nvPr/>
        </p:nvCxnSpPr>
        <p:spPr>
          <a:xfrm rot="10800000">
            <a:off x="1284241" y="3778740"/>
            <a:ext cx="12700" cy="559211"/>
          </a:xfrm>
          <a:prstGeom prst="bentConnector3">
            <a:avLst>
              <a:gd name="adj1" fmla="val 15763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7F80A28-6E37-497E-B300-C22D97384BBB}"/>
              </a:ext>
            </a:extLst>
          </p:cNvPr>
          <p:cNvCxnSpPr>
            <a:cxnSpLocks/>
            <a:stCxn id="65" idx="1"/>
            <a:endCxn id="68" idx="1"/>
          </p:cNvCxnSpPr>
          <p:nvPr/>
        </p:nvCxnSpPr>
        <p:spPr>
          <a:xfrm rot="10800000">
            <a:off x="1284241" y="3998708"/>
            <a:ext cx="12700" cy="339243"/>
          </a:xfrm>
          <a:prstGeom prst="bentConnector3">
            <a:avLst>
              <a:gd name="adj1" fmla="val 180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Graphic 92">
            <a:extLst>
              <a:ext uri="{FF2B5EF4-FFF2-40B4-BE49-F238E27FC236}">
                <a16:creationId xmlns:a16="http://schemas.microsoft.com/office/drawing/2014/main" id="{0CC628BA-51C3-45A9-AF24-691A187E17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4511" y="3534591"/>
            <a:ext cx="457200" cy="4572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2346FECD-D7AE-4416-AE65-03C4D19290C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64374" y="3972970"/>
            <a:ext cx="669818" cy="669818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5A84B649-6301-46D3-BBB6-DBDB9427971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424172" y="5750654"/>
            <a:ext cx="498764" cy="45720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383F4F11-D852-489E-925F-11D37B5A235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64470" y="5948456"/>
            <a:ext cx="854276" cy="669831"/>
          </a:xfrm>
          <a:prstGeom prst="rect">
            <a:avLst/>
          </a:prstGeom>
        </p:spPr>
      </p:pic>
      <p:sp>
        <p:nvSpPr>
          <p:cNvPr id="100" name="Arrow: Right 99">
            <a:extLst>
              <a:ext uri="{FF2B5EF4-FFF2-40B4-BE49-F238E27FC236}">
                <a16:creationId xmlns:a16="http://schemas.microsoft.com/office/drawing/2014/main" id="{05759EDC-DB59-4877-8400-52E905B77CE0}"/>
              </a:ext>
            </a:extLst>
          </p:cNvPr>
          <p:cNvSpPr/>
          <p:nvPr/>
        </p:nvSpPr>
        <p:spPr>
          <a:xfrm>
            <a:off x="3858132" y="5881252"/>
            <a:ext cx="2682641" cy="435841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row: Bent 100">
            <a:extLst>
              <a:ext uri="{FF2B5EF4-FFF2-40B4-BE49-F238E27FC236}">
                <a16:creationId xmlns:a16="http://schemas.microsoft.com/office/drawing/2014/main" id="{F559F781-736F-4E88-8D9A-37800E290057}"/>
              </a:ext>
            </a:extLst>
          </p:cNvPr>
          <p:cNvSpPr/>
          <p:nvPr/>
        </p:nvSpPr>
        <p:spPr>
          <a:xfrm>
            <a:off x="6800968" y="4134249"/>
            <a:ext cx="1048852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A434F1C9-4CB4-4C66-AED0-ABE79EAA0EB7}"/>
              </a:ext>
            </a:extLst>
          </p:cNvPr>
          <p:cNvSpPr/>
          <p:nvPr/>
        </p:nvSpPr>
        <p:spPr>
          <a:xfrm>
            <a:off x="8766584" y="4117337"/>
            <a:ext cx="860935" cy="435841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row: Bent 102">
            <a:extLst>
              <a:ext uri="{FF2B5EF4-FFF2-40B4-BE49-F238E27FC236}">
                <a16:creationId xmlns:a16="http://schemas.microsoft.com/office/drawing/2014/main" id="{1AC46F0F-0F04-4B5E-B8EA-6061A84DCE84}"/>
              </a:ext>
            </a:extLst>
          </p:cNvPr>
          <p:cNvSpPr/>
          <p:nvPr/>
        </p:nvSpPr>
        <p:spPr>
          <a:xfrm rot="10800000" flipH="1">
            <a:off x="8246260" y="4700095"/>
            <a:ext cx="1030854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7B75FF8D-D381-4782-A054-CD74F88BACE1}"/>
              </a:ext>
            </a:extLst>
          </p:cNvPr>
          <p:cNvSpPr/>
          <p:nvPr/>
        </p:nvSpPr>
        <p:spPr>
          <a:xfrm>
            <a:off x="5023893" y="1556184"/>
            <a:ext cx="2268980" cy="303277"/>
          </a:xfrm>
          <a:prstGeom prst="roundRect">
            <a:avLst>
              <a:gd name="adj" fmla="val 5253"/>
            </a:avLst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259798C-8536-4C3F-BF61-186EAF8A6D53}"/>
              </a:ext>
            </a:extLst>
          </p:cNvPr>
          <p:cNvSpPr txBox="1"/>
          <p:nvPr/>
        </p:nvSpPr>
        <p:spPr>
          <a:xfrm>
            <a:off x="8634192" y="926117"/>
            <a:ext cx="2682641" cy="5078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Build</a:t>
            </a:r>
          </a:p>
          <a:p>
            <a:r>
              <a:rPr lang="en-US" b="0" dirty="0">
                <a:solidFill>
                  <a:schemeClr val="tx1"/>
                </a:solidFill>
              </a:rPr>
              <a:t>&gt; ARM template deployment (</a:t>
            </a:r>
            <a:r>
              <a:rPr lang="en-US" dirty="0">
                <a:solidFill>
                  <a:schemeClr val="tx1"/>
                </a:solidFill>
              </a:rPr>
              <a:t>validation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  <a:p>
            <a:r>
              <a:rPr lang="en-US" b="0" dirty="0">
                <a:solidFill>
                  <a:schemeClr val="tx1"/>
                </a:solidFill>
              </a:rPr>
              <a:t>&gt; Publish Artifact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CDEE22A-6A03-4BB9-A4AF-0B8894FF04D8}"/>
              </a:ext>
            </a:extLst>
          </p:cNvPr>
          <p:cNvSpPr txBox="1"/>
          <p:nvPr/>
        </p:nvSpPr>
        <p:spPr>
          <a:xfrm>
            <a:off x="8634193" y="1636869"/>
            <a:ext cx="2682641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Release</a:t>
            </a:r>
          </a:p>
          <a:p>
            <a:r>
              <a:rPr lang="en-US" b="0" dirty="0">
                <a:solidFill>
                  <a:schemeClr val="tx1"/>
                </a:solidFill>
              </a:rPr>
              <a:t>&gt; ARM template deployment (</a:t>
            </a:r>
            <a:r>
              <a:rPr lang="en-US" dirty="0">
                <a:solidFill>
                  <a:schemeClr val="tx1"/>
                </a:solidFill>
              </a:rPr>
              <a:t>incremental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F98282AC-E656-41DE-85A3-FCD76ED094C8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7292872" y="1180033"/>
            <a:ext cx="1341320" cy="534304"/>
          </a:xfrm>
          <a:prstGeom prst="bentConnector3">
            <a:avLst>
              <a:gd name="adj1" fmla="val 212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8CE644F-6A7C-4131-A362-A3665262AC1D}"/>
              </a:ext>
            </a:extLst>
          </p:cNvPr>
          <p:cNvCxnSpPr>
            <a:stCxn id="110" idx="2"/>
            <a:endCxn id="111" idx="0"/>
          </p:cNvCxnSpPr>
          <p:nvPr/>
        </p:nvCxnSpPr>
        <p:spPr>
          <a:xfrm rot="16200000" flipH="1">
            <a:off x="9874053" y="1535407"/>
            <a:ext cx="202921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388D6383-A322-43C3-9EFE-F7E78FDE5578}"/>
              </a:ext>
            </a:extLst>
          </p:cNvPr>
          <p:cNvCxnSpPr>
            <a:cxnSpLocks/>
            <a:stCxn id="111" idx="2"/>
            <a:endCxn id="95" idx="0"/>
          </p:cNvCxnSpPr>
          <p:nvPr/>
        </p:nvCxnSpPr>
        <p:spPr>
          <a:xfrm rot="5400000">
            <a:off x="8154015" y="2151470"/>
            <a:ext cx="1966769" cy="167623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1B601CF-BE3E-40A4-B6B8-64890AB1A0DC}"/>
              </a:ext>
            </a:extLst>
          </p:cNvPr>
          <p:cNvSpPr txBox="1"/>
          <p:nvPr/>
        </p:nvSpPr>
        <p:spPr>
          <a:xfrm>
            <a:off x="1636334" y="5963509"/>
            <a:ext cx="1178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Consolas" panose="020B0609020204030204" pitchFamily="49" charset="0"/>
              </a:rPr>
              <a:t>Raspberry Pi</a:t>
            </a:r>
          </a:p>
          <a:p>
            <a:pPr algn="r"/>
            <a:r>
              <a:rPr lang="en-US" sz="700" dirty="0">
                <a:latin typeface="Consolas" panose="020B0609020204030204" pitchFamily="49" charset="0"/>
              </a:rPr>
              <a:t>Azure IoT Simulator</a:t>
            </a:r>
          </a:p>
          <a:p>
            <a:pPr algn="r"/>
            <a:r>
              <a:rPr lang="en-US" sz="700" dirty="0">
                <a:latin typeface="Consolas" panose="020B0609020204030204" pitchFamily="49" charset="0"/>
              </a:rPr>
              <a:t> (</a:t>
            </a:r>
            <a:r>
              <a:rPr lang="en-US" sz="700" dirty="0" err="1">
                <a:latin typeface="Consolas" panose="020B0609020204030204" pitchFamily="49" charset="0"/>
                <a:hlinkClick r:id="rId20"/>
              </a:rPr>
              <a:t>url</a:t>
            </a:r>
            <a:r>
              <a:rPr lang="en-US" sz="700" dirty="0">
                <a:latin typeface="Consolas" panose="020B0609020204030204" pitchFamily="49" charset="0"/>
              </a:rPr>
              <a:t>)</a:t>
            </a:r>
          </a:p>
          <a:p>
            <a:pPr algn="r"/>
            <a:r>
              <a:rPr lang="en-US" sz="700" b="1" dirty="0">
                <a:latin typeface="Consolas" panose="020B0609020204030204" pitchFamily="49" charset="0"/>
              </a:rPr>
              <a:t>Start/Stop necessary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DF66615-6709-47AF-9F18-7D3751B418CA}"/>
              </a:ext>
            </a:extLst>
          </p:cNvPr>
          <p:cNvSpPr txBox="1"/>
          <p:nvPr/>
        </p:nvSpPr>
        <p:spPr>
          <a:xfrm>
            <a:off x="10951847" y="3974855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rg-staging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6246AF6-C2BA-4CC3-9BCF-D1DF519801CF}"/>
              </a:ext>
            </a:extLst>
          </p:cNvPr>
          <p:cNvSpPr txBox="1"/>
          <p:nvPr/>
        </p:nvSpPr>
        <p:spPr>
          <a:xfrm>
            <a:off x="11000793" y="576261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rg-shared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69E7732-0F3B-4215-8755-16ACBCB9EE17}"/>
              </a:ext>
            </a:extLst>
          </p:cNvPr>
          <p:cNvSpPr txBox="1"/>
          <p:nvPr/>
        </p:nvSpPr>
        <p:spPr>
          <a:xfrm>
            <a:off x="8685868" y="6202789"/>
            <a:ext cx="15856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Debug output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Cosmos DB – TTL 12h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1EF5332-E24B-4BD0-8F67-1E75F50122C9}"/>
              </a:ext>
            </a:extLst>
          </p:cNvPr>
          <p:cNvSpPr txBox="1"/>
          <p:nvPr/>
        </p:nvSpPr>
        <p:spPr>
          <a:xfrm>
            <a:off x="6282344" y="6356642"/>
            <a:ext cx="13644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IoT Hub - Device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B87FFB4-19CF-4D60-A617-2F839DCA3641}"/>
              </a:ext>
            </a:extLst>
          </p:cNvPr>
          <p:cNvSpPr txBox="1"/>
          <p:nvPr/>
        </p:nvSpPr>
        <p:spPr>
          <a:xfrm>
            <a:off x="9521262" y="4541700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Real output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ABAE611-303D-4318-B9F6-775A48AB358E}"/>
              </a:ext>
            </a:extLst>
          </p:cNvPr>
          <p:cNvSpPr txBox="1"/>
          <p:nvPr/>
        </p:nvSpPr>
        <p:spPr>
          <a:xfrm>
            <a:off x="8299283" y="3360557"/>
            <a:ext cx="11432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Restart on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every release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C1D4D4A3-6F93-49CF-88E5-8708A48BAAAB}"/>
              </a:ext>
            </a:extLst>
          </p:cNvPr>
          <p:cNvSpPr/>
          <p:nvPr/>
        </p:nvSpPr>
        <p:spPr>
          <a:xfrm>
            <a:off x="1300589" y="2959668"/>
            <a:ext cx="2727682" cy="424368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2353C339-AB42-4CF9-A4D3-68B6C60F825D}"/>
              </a:ext>
            </a:extLst>
          </p:cNvPr>
          <p:cNvCxnSpPr>
            <a:stCxn id="134" idx="3"/>
            <a:endCxn id="92" idx="1"/>
          </p:cNvCxnSpPr>
          <p:nvPr/>
        </p:nvCxnSpPr>
        <p:spPr>
          <a:xfrm>
            <a:off x="4028271" y="3171852"/>
            <a:ext cx="1554686" cy="1135209"/>
          </a:xfrm>
          <a:prstGeom prst="bentConnector3">
            <a:avLst>
              <a:gd name="adj1" fmla="val 24428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1120B316-0D74-4FB7-A9A9-6C2FF172AA3A}"/>
              </a:ext>
            </a:extLst>
          </p:cNvPr>
          <p:cNvSpPr txBox="1"/>
          <p:nvPr/>
        </p:nvSpPr>
        <p:spPr>
          <a:xfrm>
            <a:off x="4369809" y="4081341"/>
            <a:ext cx="9521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Done once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3916FC6-EF5C-400F-8E80-A692DF58917D}"/>
              </a:ext>
            </a:extLst>
          </p:cNvPr>
          <p:cNvSpPr txBox="1"/>
          <p:nvPr/>
        </p:nvSpPr>
        <p:spPr>
          <a:xfrm>
            <a:off x="7551504" y="1171330"/>
            <a:ext cx="10695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Every commit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on Master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144D3529-C185-4C93-B9F4-C000B007B91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93779" y="299472"/>
            <a:ext cx="274320" cy="274320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0F78E85F-AAB1-4181-B96B-5781DFE7085C}"/>
              </a:ext>
            </a:extLst>
          </p:cNvPr>
          <p:cNvSpPr txBox="1"/>
          <p:nvPr/>
        </p:nvSpPr>
        <p:spPr>
          <a:xfrm>
            <a:off x="9359821" y="357387"/>
            <a:ext cx="1957012" cy="369332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Variable group</a:t>
            </a:r>
          </a:p>
          <a:p>
            <a:r>
              <a:rPr lang="en-US" b="0" dirty="0">
                <a:solidFill>
                  <a:schemeClr val="tx1"/>
                </a:solidFill>
              </a:rPr>
              <a:t>- keys / connection strings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A5B8BB20-0F6D-4DDB-A4B8-215B074847C3}"/>
              </a:ext>
            </a:extLst>
          </p:cNvPr>
          <p:cNvCxnSpPr>
            <a:stCxn id="148" idx="3"/>
            <a:endCxn id="110" idx="3"/>
          </p:cNvCxnSpPr>
          <p:nvPr/>
        </p:nvCxnSpPr>
        <p:spPr>
          <a:xfrm>
            <a:off x="11316833" y="542053"/>
            <a:ext cx="12700" cy="637980"/>
          </a:xfrm>
          <a:prstGeom prst="bentConnector3">
            <a:avLst>
              <a:gd name="adj1" fmla="val 1800000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8C20EE1A-1592-4B72-9404-C10AA0CFF6EB}"/>
              </a:ext>
            </a:extLst>
          </p:cNvPr>
          <p:cNvCxnSpPr>
            <a:stCxn id="148" idx="3"/>
            <a:endCxn id="111" idx="3"/>
          </p:cNvCxnSpPr>
          <p:nvPr/>
        </p:nvCxnSpPr>
        <p:spPr>
          <a:xfrm>
            <a:off x="11316833" y="542053"/>
            <a:ext cx="1" cy="1279482"/>
          </a:xfrm>
          <a:prstGeom prst="bentConnector3">
            <a:avLst>
              <a:gd name="adj1" fmla="val 22860100000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Graphic 160">
            <a:extLst>
              <a:ext uri="{FF2B5EF4-FFF2-40B4-BE49-F238E27FC236}">
                <a16:creationId xmlns:a16="http://schemas.microsoft.com/office/drawing/2014/main" id="{9252DB17-8A3F-4506-92E5-6E810AACAF3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639854" y="610338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6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261D9C09-7547-4254-9DE5-49657F7C2476}"/>
              </a:ext>
            </a:extLst>
          </p:cNvPr>
          <p:cNvSpPr/>
          <p:nvPr/>
        </p:nvSpPr>
        <p:spPr>
          <a:xfrm>
            <a:off x="4335913" y="247442"/>
            <a:ext cx="7537981" cy="25047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22522E0-0C48-4CBA-81D9-9050C9866F5F}"/>
              </a:ext>
            </a:extLst>
          </p:cNvPr>
          <p:cNvSpPr/>
          <p:nvPr/>
        </p:nvSpPr>
        <p:spPr>
          <a:xfrm>
            <a:off x="5582956" y="5549520"/>
            <a:ext cx="6266146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6EC0EE3-6799-4A5A-90E1-9CF42D31787B}"/>
              </a:ext>
            </a:extLst>
          </p:cNvPr>
          <p:cNvSpPr/>
          <p:nvPr/>
        </p:nvSpPr>
        <p:spPr>
          <a:xfrm>
            <a:off x="5582957" y="3777029"/>
            <a:ext cx="6266145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ADC570-1C85-46B4-A46C-932AB4AAED13}"/>
              </a:ext>
            </a:extLst>
          </p:cNvPr>
          <p:cNvSpPr txBox="1"/>
          <p:nvPr/>
        </p:nvSpPr>
        <p:spPr>
          <a:xfrm>
            <a:off x="1333380" y="2627936"/>
            <a:ext cx="2575546" cy="161582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myASAsolution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provisioning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provision.azcli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provision.ps1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provision.JobTemplate.json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myASAproject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LocalRunOutputs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6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gitignored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sz="900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Inputs/Outputs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asaproj.json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JobConfig.json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myASAproject.asaql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5720C4D-B02A-4162-83C8-C6333AE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5088" y="4134249"/>
            <a:ext cx="380847" cy="38084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4D0E7C8-5404-4270-B8E3-DE3D4D7A5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3779" y="988263"/>
            <a:ext cx="274320" cy="27432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4E0E12F-0D1A-42B2-A03C-3F1DF6209E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4511" y="5307082"/>
            <a:ext cx="457200" cy="4572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29FDBEC3-E9A4-4703-A482-635CAFC7C6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1125" y="5870572"/>
            <a:ext cx="457200" cy="457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D33B880-EFA4-4A07-8C5B-F182EA7455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07" y="2657480"/>
            <a:ext cx="274320" cy="27432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EE8253A-7143-4719-AC13-48F5262663B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0041" t="24030" r="18471" b="22320"/>
          <a:stretch/>
        </p:blipFill>
        <p:spPr>
          <a:xfrm>
            <a:off x="1310947" y="2130283"/>
            <a:ext cx="678116" cy="4572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0DC8F3E-F904-470F-B372-D31889E355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6417" y="2888925"/>
            <a:ext cx="182880" cy="18288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1C2D848-41FE-4A22-9D00-1DA96CC2D4DC}"/>
              </a:ext>
            </a:extLst>
          </p:cNvPr>
          <p:cNvSpPr txBox="1"/>
          <p:nvPr/>
        </p:nvSpPr>
        <p:spPr>
          <a:xfrm>
            <a:off x="4725965" y="976748"/>
            <a:ext cx="2682641" cy="120032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Repo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&gt; provisioning</a:t>
            </a:r>
          </a:p>
          <a:p>
            <a:r>
              <a:rPr lang="en-US" dirty="0">
                <a:solidFill>
                  <a:schemeClr val="tx1"/>
                </a:solidFill>
              </a:rPr>
              <a:t>&gt; myASAproject</a:t>
            </a:r>
          </a:p>
          <a:p>
            <a:r>
              <a:rPr lang="en-US" dirty="0">
                <a:solidFill>
                  <a:schemeClr val="tx1"/>
                </a:solidFill>
              </a:rPr>
              <a:t>  &gt; Inputs/Outputs </a:t>
            </a:r>
          </a:p>
          <a:p>
            <a:r>
              <a:rPr lang="en-US" b="0" dirty="0">
                <a:solidFill>
                  <a:schemeClr val="tx1"/>
                </a:solidFill>
              </a:rPr>
              <a:t>  - asaproj.json</a:t>
            </a:r>
          </a:p>
          <a:p>
            <a:r>
              <a:rPr lang="en-US" b="0" dirty="0">
                <a:solidFill>
                  <a:schemeClr val="tx1"/>
                </a:solidFill>
              </a:rPr>
              <a:t>  - JobConfig.json</a:t>
            </a:r>
          </a:p>
          <a:p>
            <a:r>
              <a:rPr lang="en-US" b="0" dirty="0">
                <a:solidFill>
                  <a:schemeClr val="tx1"/>
                </a:solidFill>
              </a:rPr>
              <a:t>  - myASAproject.asaql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6F372B1-0279-45A3-AD56-0AB57C8EA86F}"/>
              </a:ext>
            </a:extLst>
          </p:cNvPr>
          <p:cNvCxnSpPr>
            <a:cxnSpLocks/>
            <a:stCxn id="36" idx="0"/>
            <a:endCxn id="47" idx="1"/>
          </p:cNvCxnSpPr>
          <p:nvPr/>
        </p:nvCxnSpPr>
        <p:spPr>
          <a:xfrm rot="5400000" flipH="1" flipV="1">
            <a:off x="3148048" y="1050019"/>
            <a:ext cx="1051023" cy="2104812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DA9B1D7-5B5A-435B-832E-2131B3599354}"/>
              </a:ext>
            </a:extLst>
          </p:cNvPr>
          <p:cNvSpPr txBox="1"/>
          <p:nvPr/>
        </p:nvSpPr>
        <p:spPr>
          <a:xfrm>
            <a:off x="2670047" y="1557134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push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2634E1-2E4B-41C5-BD44-39DF37CA2E1E}"/>
              </a:ext>
            </a:extLst>
          </p:cNvPr>
          <p:cNvSpPr txBox="1"/>
          <p:nvPr/>
        </p:nvSpPr>
        <p:spPr>
          <a:xfrm>
            <a:off x="39031" y="3571386"/>
            <a:ext cx="12779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00">
                <a:latin typeface="Consolas" panose="020B0609020204030204" pitchFamily="49" charset="0"/>
              </a:defRPr>
            </a:lvl1pPr>
          </a:lstStyle>
          <a:p>
            <a:pPr algn="r"/>
            <a:r>
              <a:rPr lang="en-US" sz="700" b="1" dirty="0">
                <a:solidFill>
                  <a:schemeClr val="accent6">
                    <a:lumMod val="50000"/>
                  </a:schemeClr>
                </a:solidFill>
              </a:rPr>
              <a:t>ASA</a:t>
            </a:r>
          </a:p>
          <a:p>
            <a:pPr algn="r"/>
            <a:r>
              <a:rPr lang="en-US" sz="700" dirty="0"/>
              <a:t>Start Local Run</a:t>
            </a:r>
          </a:p>
          <a:p>
            <a:pPr algn="r"/>
            <a:r>
              <a:rPr lang="en-US" sz="700" dirty="0"/>
              <a:t>(</a:t>
            </a:r>
            <a:r>
              <a:rPr lang="en-US" sz="700" b="1" dirty="0"/>
              <a:t>Automated</a:t>
            </a:r>
            <a:r>
              <a:rPr lang="en-US" sz="700" dirty="0"/>
              <a:t> Unit Tests)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23A327B-98B3-4B0B-B867-3A4911AB4398}"/>
              </a:ext>
            </a:extLst>
          </p:cNvPr>
          <p:cNvSpPr/>
          <p:nvPr/>
        </p:nvSpPr>
        <p:spPr>
          <a:xfrm>
            <a:off x="1502827" y="3661706"/>
            <a:ext cx="2300687" cy="561716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511E88B-48B1-46EB-8EA9-39EA0C421106}"/>
              </a:ext>
            </a:extLst>
          </p:cNvPr>
          <p:cNvSpPr/>
          <p:nvPr/>
        </p:nvSpPr>
        <p:spPr>
          <a:xfrm>
            <a:off x="1508589" y="3526677"/>
            <a:ext cx="2300687" cy="142039"/>
          </a:xfrm>
          <a:prstGeom prst="roundRect">
            <a:avLst>
              <a:gd name="adj" fmla="val 5253"/>
            </a:avLst>
          </a:prstGeom>
          <a:solidFill>
            <a:srgbClr val="92D05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0CC628BA-51C3-45A9-AF24-691A187E17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4511" y="3534591"/>
            <a:ext cx="457200" cy="4572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2346FECD-D7AE-4416-AE65-03C4D19290C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64374" y="3972970"/>
            <a:ext cx="669818" cy="669818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5A84B649-6301-46D3-BBB6-DBDB9427971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424172" y="5750654"/>
            <a:ext cx="498764" cy="457200"/>
          </a:xfrm>
          <a:prstGeom prst="rect">
            <a:avLst/>
          </a:prstGeom>
        </p:spPr>
      </p:pic>
      <p:sp>
        <p:nvSpPr>
          <p:cNvPr id="100" name="Arrow: Right 99">
            <a:extLst>
              <a:ext uri="{FF2B5EF4-FFF2-40B4-BE49-F238E27FC236}">
                <a16:creationId xmlns:a16="http://schemas.microsoft.com/office/drawing/2014/main" id="{05759EDC-DB59-4877-8400-52E905B77CE0}"/>
              </a:ext>
            </a:extLst>
          </p:cNvPr>
          <p:cNvSpPr/>
          <p:nvPr/>
        </p:nvSpPr>
        <p:spPr>
          <a:xfrm>
            <a:off x="3858132" y="5881252"/>
            <a:ext cx="2682641" cy="435841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row: Bent 100">
            <a:extLst>
              <a:ext uri="{FF2B5EF4-FFF2-40B4-BE49-F238E27FC236}">
                <a16:creationId xmlns:a16="http://schemas.microsoft.com/office/drawing/2014/main" id="{F559F781-736F-4E88-8D9A-37800E290057}"/>
              </a:ext>
            </a:extLst>
          </p:cNvPr>
          <p:cNvSpPr/>
          <p:nvPr/>
        </p:nvSpPr>
        <p:spPr>
          <a:xfrm>
            <a:off x="6800968" y="4134249"/>
            <a:ext cx="1048852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A434F1C9-4CB4-4C66-AED0-ABE79EAA0EB7}"/>
              </a:ext>
            </a:extLst>
          </p:cNvPr>
          <p:cNvSpPr/>
          <p:nvPr/>
        </p:nvSpPr>
        <p:spPr>
          <a:xfrm>
            <a:off x="8766584" y="4117337"/>
            <a:ext cx="860935" cy="435841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row: Bent 102">
            <a:extLst>
              <a:ext uri="{FF2B5EF4-FFF2-40B4-BE49-F238E27FC236}">
                <a16:creationId xmlns:a16="http://schemas.microsoft.com/office/drawing/2014/main" id="{1AC46F0F-0F04-4B5E-B8EA-6061A84DCE84}"/>
              </a:ext>
            </a:extLst>
          </p:cNvPr>
          <p:cNvSpPr/>
          <p:nvPr/>
        </p:nvSpPr>
        <p:spPr>
          <a:xfrm rot="10800000" flipH="1">
            <a:off x="8246260" y="4700095"/>
            <a:ext cx="1030854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7B75FF8D-D381-4782-A054-CD74F88BACE1}"/>
              </a:ext>
            </a:extLst>
          </p:cNvPr>
          <p:cNvSpPr/>
          <p:nvPr/>
        </p:nvSpPr>
        <p:spPr>
          <a:xfrm>
            <a:off x="5023893" y="1433947"/>
            <a:ext cx="2268980" cy="572253"/>
          </a:xfrm>
          <a:prstGeom prst="roundRect">
            <a:avLst>
              <a:gd name="adj" fmla="val 5253"/>
            </a:avLst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259798C-8536-4C3F-BF61-186EAF8A6D53}"/>
              </a:ext>
            </a:extLst>
          </p:cNvPr>
          <p:cNvSpPr txBox="1"/>
          <p:nvPr/>
        </p:nvSpPr>
        <p:spPr>
          <a:xfrm>
            <a:off x="8634192" y="926117"/>
            <a:ext cx="2682641" cy="6463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Build</a:t>
            </a:r>
          </a:p>
          <a:p>
            <a:r>
              <a:rPr lang="en-US" b="0" dirty="0">
                <a:solidFill>
                  <a:schemeClr val="tx1"/>
                </a:solidFill>
              </a:rPr>
              <a:t>&gt; Compile script to ARM</a:t>
            </a:r>
          </a:p>
          <a:p>
            <a:r>
              <a:rPr lang="en-US" b="0" dirty="0">
                <a:solidFill>
                  <a:schemeClr val="tx1"/>
                </a:solidFill>
              </a:rPr>
              <a:t>&gt; ARM template deployment (</a:t>
            </a:r>
            <a:r>
              <a:rPr lang="en-US" dirty="0">
                <a:solidFill>
                  <a:schemeClr val="tx1"/>
                </a:solidFill>
              </a:rPr>
              <a:t>validation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  <a:p>
            <a:r>
              <a:rPr lang="en-US" b="0" dirty="0">
                <a:solidFill>
                  <a:schemeClr val="tx1"/>
                </a:solidFill>
              </a:rPr>
              <a:t>&gt; Publish Artifact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F98282AC-E656-41DE-85A3-FCD76ED094C8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7292872" y="1249283"/>
            <a:ext cx="1341320" cy="465055"/>
          </a:xfrm>
          <a:prstGeom prst="bentConnector3">
            <a:avLst>
              <a:gd name="adj1" fmla="val 1527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8CE644F-6A7C-4131-A362-A3665262AC1D}"/>
              </a:ext>
            </a:extLst>
          </p:cNvPr>
          <p:cNvCxnSpPr>
            <a:cxnSpLocks/>
            <a:stCxn id="110" idx="2"/>
            <a:endCxn id="77" idx="0"/>
          </p:cNvCxnSpPr>
          <p:nvPr/>
        </p:nvCxnSpPr>
        <p:spPr>
          <a:xfrm rot="16200000" flipH="1">
            <a:off x="9891997" y="1655963"/>
            <a:ext cx="167032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388D6383-A322-43C3-9EFE-F7E78FDE5578}"/>
              </a:ext>
            </a:extLst>
          </p:cNvPr>
          <p:cNvCxnSpPr>
            <a:cxnSpLocks/>
            <a:stCxn id="77" idx="2"/>
            <a:endCxn id="95" idx="0"/>
          </p:cNvCxnSpPr>
          <p:nvPr/>
        </p:nvCxnSpPr>
        <p:spPr>
          <a:xfrm rot="5400000">
            <a:off x="8343820" y="2341275"/>
            <a:ext cx="1587159" cy="167623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0DF66615-6709-47AF-9F18-7D3751B418CA}"/>
              </a:ext>
            </a:extLst>
          </p:cNvPr>
          <p:cNvSpPr txBox="1"/>
          <p:nvPr/>
        </p:nvSpPr>
        <p:spPr>
          <a:xfrm>
            <a:off x="10951847" y="3974855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rg-staging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6246AF6-C2BA-4CC3-9BCF-D1DF519801CF}"/>
              </a:ext>
            </a:extLst>
          </p:cNvPr>
          <p:cNvSpPr txBox="1"/>
          <p:nvPr/>
        </p:nvSpPr>
        <p:spPr>
          <a:xfrm>
            <a:off x="11000793" y="576261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rg-shared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69E7732-0F3B-4215-8755-16ACBCB9EE17}"/>
              </a:ext>
            </a:extLst>
          </p:cNvPr>
          <p:cNvSpPr txBox="1"/>
          <p:nvPr/>
        </p:nvSpPr>
        <p:spPr>
          <a:xfrm>
            <a:off x="8685868" y="6202789"/>
            <a:ext cx="15856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Debug output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Cosmos DB – TTL 12h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1EF5332-E24B-4BD0-8F67-1E75F50122C9}"/>
              </a:ext>
            </a:extLst>
          </p:cNvPr>
          <p:cNvSpPr txBox="1"/>
          <p:nvPr/>
        </p:nvSpPr>
        <p:spPr>
          <a:xfrm>
            <a:off x="6282344" y="6356642"/>
            <a:ext cx="13644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IoT Hub - Device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B87FFB4-19CF-4D60-A617-2F839DCA3641}"/>
              </a:ext>
            </a:extLst>
          </p:cNvPr>
          <p:cNvSpPr txBox="1"/>
          <p:nvPr/>
        </p:nvSpPr>
        <p:spPr>
          <a:xfrm>
            <a:off x="9521262" y="4541700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Real output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ABAE611-303D-4318-B9F6-775A48AB358E}"/>
              </a:ext>
            </a:extLst>
          </p:cNvPr>
          <p:cNvSpPr txBox="1"/>
          <p:nvPr/>
        </p:nvSpPr>
        <p:spPr>
          <a:xfrm>
            <a:off x="8299283" y="3360557"/>
            <a:ext cx="11432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Restart on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every release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C1D4D4A3-6F93-49CF-88E5-8708A48BAAAB}"/>
              </a:ext>
            </a:extLst>
          </p:cNvPr>
          <p:cNvSpPr/>
          <p:nvPr/>
        </p:nvSpPr>
        <p:spPr>
          <a:xfrm>
            <a:off x="1524937" y="2959668"/>
            <a:ext cx="2300687" cy="424368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2353C339-AB42-4CF9-A4D3-68B6C60F825D}"/>
              </a:ext>
            </a:extLst>
          </p:cNvPr>
          <p:cNvCxnSpPr>
            <a:cxnSpLocks/>
            <a:stCxn id="134" idx="3"/>
            <a:endCxn id="92" idx="1"/>
          </p:cNvCxnSpPr>
          <p:nvPr/>
        </p:nvCxnSpPr>
        <p:spPr>
          <a:xfrm>
            <a:off x="3825624" y="3171852"/>
            <a:ext cx="1757333" cy="1135209"/>
          </a:xfrm>
          <a:prstGeom prst="bentConnector3">
            <a:avLst>
              <a:gd name="adj1" fmla="val 30285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1120B316-0D74-4FB7-A9A9-6C2FF172AA3A}"/>
              </a:ext>
            </a:extLst>
          </p:cNvPr>
          <p:cNvSpPr txBox="1"/>
          <p:nvPr/>
        </p:nvSpPr>
        <p:spPr>
          <a:xfrm>
            <a:off x="4369809" y="4081341"/>
            <a:ext cx="9521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Done once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3916FC6-EF5C-400F-8E80-A692DF58917D}"/>
              </a:ext>
            </a:extLst>
          </p:cNvPr>
          <p:cNvSpPr txBox="1"/>
          <p:nvPr/>
        </p:nvSpPr>
        <p:spPr>
          <a:xfrm>
            <a:off x="7484866" y="1274061"/>
            <a:ext cx="10695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Every commit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on Master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144D3529-C185-4C93-B9F4-C000B007B91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393779" y="299472"/>
            <a:ext cx="274320" cy="274320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0F78E85F-AAB1-4181-B96B-5781DFE7085C}"/>
              </a:ext>
            </a:extLst>
          </p:cNvPr>
          <p:cNvSpPr txBox="1"/>
          <p:nvPr/>
        </p:nvSpPr>
        <p:spPr>
          <a:xfrm>
            <a:off x="9359821" y="357387"/>
            <a:ext cx="1957012" cy="369332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Variable group</a:t>
            </a:r>
          </a:p>
          <a:p>
            <a:r>
              <a:rPr lang="en-US" b="0" dirty="0">
                <a:solidFill>
                  <a:schemeClr val="tx1"/>
                </a:solidFill>
              </a:rPr>
              <a:t>- keys / connection strings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A5B8BB20-0F6D-4DDB-A4B8-215B074847C3}"/>
              </a:ext>
            </a:extLst>
          </p:cNvPr>
          <p:cNvCxnSpPr>
            <a:stCxn id="148" idx="3"/>
            <a:endCxn id="110" idx="3"/>
          </p:cNvCxnSpPr>
          <p:nvPr/>
        </p:nvCxnSpPr>
        <p:spPr>
          <a:xfrm>
            <a:off x="11316833" y="542053"/>
            <a:ext cx="12700" cy="707230"/>
          </a:xfrm>
          <a:prstGeom prst="bentConnector3">
            <a:avLst>
              <a:gd name="adj1" fmla="val 1800000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8C20EE1A-1592-4B72-9404-C10AA0CFF6EB}"/>
              </a:ext>
            </a:extLst>
          </p:cNvPr>
          <p:cNvCxnSpPr>
            <a:cxnSpLocks/>
            <a:stCxn id="148" idx="3"/>
            <a:endCxn id="77" idx="3"/>
          </p:cNvCxnSpPr>
          <p:nvPr/>
        </p:nvCxnSpPr>
        <p:spPr>
          <a:xfrm>
            <a:off x="11316833" y="542053"/>
            <a:ext cx="1" cy="1520593"/>
          </a:xfrm>
          <a:prstGeom prst="bentConnector3">
            <a:avLst>
              <a:gd name="adj1" fmla="val 22860100000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itle 1">
            <a:extLst>
              <a:ext uri="{FF2B5EF4-FFF2-40B4-BE49-F238E27FC236}">
                <a16:creationId xmlns:a16="http://schemas.microsoft.com/office/drawing/2014/main" id="{A98BDACB-A876-470A-983C-8276A2BB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2" y="0"/>
            <a:ext cx="3090997" cy="908291"/>
          </a:xfrm>
        </p:spPr>
        <p:txBody>
          <a:bodyPr>
            <a:normAutofit fontScale="90000"/>
          </a:bodyPr>
          <a:lstStyle/>
          <a:p>
            <a:r>
              <a:rPr lang="en-US" dirty="0"/>
              <a:t>Sprint 2 - plan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65FB788-751E-4424-9500-33BFC57FA5E8}"/>
              </a:ext>
            </a:extLst>
          </p:cNvPr>
          <p:cNvCxnSpPr>
            <a:stCxn id="65" idx="1"/>
            <a:endCxn id="68" idx="1"/>
          </p:cNvCxnSpPr>
          <p:nvPr/>
        </p:nvCxnSpPr>
        <p:spPr>
          <a:xfrm rot="10800000" flipH="1">
            <a:off x="1502827" y="3597698"/>
            <a:ext cx="5762" cy="344867"/>
          </a:xfrm>
          <a:prstGeom prst="bentConnector3">
            <a:avLst>
              <a:gd name="adj1" fmla="val -3967372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0" name="Graphic 19">
            <a:extLst>
              <a:ext uri="{FF2B5EF4-FFF2-40B4-BE49-F238E27FC236}">
                <a16:creationId xmlns:a16="http://schemas.microsoft.com/office/drawing/2014/main" id="{6B109B15-85EF-43B2-92EF-35B66B9028F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268763" y="6159763"/>
            <a:ext cx="312367" cy="312367"/>
          </a:xfrm>
          <a:prstGeom prst="rect">
            <a:avLst/>
          </a:prstGeom>
        </p:spPr>
      </p:pic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5978192F-4764-48D7-B7C2-E11740316C08}"/>
              </a:ext>
            </a:extLst>
          </p:cNvPr>
          <p:cNvCxnSpPr>
            <a:cxnSpLocks/>
            <a:stCxn id="20" idx="3"/>
            <a:endCxn id="148" idx="0"/>
          </p:cNvCxnSpPr>
          <p:nvPr/>
        </p:nvCxnSpPr>
        <p:spPr>
          <a:xfrm flipH="1" flipV="1">
            <a:off x="10338327" y="357387"/>
            <a:ext cx="1242803" cy="5958560"/>
          </a:xfrm>
          <a:prstGeom prst="bentConnector4">
            <a:avLst>
              <a:gd name="adj1" fmla="val -32104"/>
              <a:gd name="adj2" fmla="val 103836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75">
            <a:extLst>
              <a:ext uri="{FF2B5EF4-FFF2-40B4-BE49-F238E27FC236}">
                <a16:creationId xmlns:a16="http://schemas.microsoft.com/office/drawing/2014/main" id="{404BA0DF-2CB8-42AB-8B34-581D1E49987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639854" y="610338"/>
            <a:ext cx="274320" cy="27432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761440BB-9E9B-4493-81C0-913C9B2330D1}"/>
              </a:ext>
            </a:extLst>
          </p:cNvPr>
          <p:cNvSpPr txBox="1"/>
          <p:nvPr/>
        </p:nvSpPr>
        <p:spPr>
          <a:xfrm>
            <a:off x="8634193" y="1739480"/>
            <a:ext cx="2682641" cy="6463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Release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&gt; Check artifact vs target</a:t>
            </a:r>
          </a:p>
          <a:p>
            <a:r>
              <a:rPr lang="en-US" b="0" dirty="0">
                <a:solidFill>
                  <a:schemeClr val="tx1"/>
                </a:solidFill>
              </a:rPr>
              <a:t>  - Continue only if different</a:t>
            </a:r>
          </a:p>
          <a:p>
            <a:r>
              <a:rPr lang="en-US" b="0" dirty="0">
                <a:solidFill>
                  <a:schemeClr val="tx1"/>
                </a:solidFill>
              </a:rPr>
              <a:t>&gt; ARM template deployment (</a:t>
            </a:r>
            <a:r>
              <a:rPr lang="en-US" dirty="0">
                <a:solidFill>
                  <a:schemeClr val="tx1"/>
                </a:solidFill>
              </a:rPr>
              <a:t>incremental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AE48BC0-2FF4-437B-9A34-07B416885F47}"/>
              </a:ext>
            </a:extLst>
          </p:cNvPr>
          <p:cNvSpPr/>
          <p:nvPr/>
        </p:nvSpPr>
        <p:spPr>
          <a:xfrm>
            <a:off x="124504" y="4369717"/>
            <a:ext cx="3729118" cy="84380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lt1"/>
                </a:solidFill>
              </a:rPr>
              <a:t>No more local compiling (folder added to </a:t>
            </a:r>
            <a:r>
              <a:rPr lang="en-US" sz="1200" dirty="0" err="1">
                <a:solidFill>
                  <a:schemeClr val="lt1"/>
                </a:solidFill>
              </a:rPr>
              <a:t>gitignore</a:t>
            </a:r>
            <a:r>
              <a:rPr lang="en-US" sz="1200" dirty="0">
                <a:solidFill>
                  <a:schemeClr val="lt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Unit Test results simplification (0/1 instead of set, </a:t>
            </a:r>
            <a:r>
              <a:rPr lang="en-US" sz="1200" dirty="0" err="1"/>
              <a:t>scriptability</a:t>
            </a:r>
            <a:r>
              <a:rPr lang="en-US" sz="1200" dirty="0"/>
              <a:t> outside of </a:t>
            </a:r>
            <a:r>
              <a:rPr lang="en-US" sz="1200" dirty="0" err="1"/>
              <a:t>VSCode</a:t>
            </a:r>
            <a:r>
              <a:rPr lang="en-US" sz="1200" dirty="0"/>
              <a:t>: asa.exe input output ok/ko)</a:t>
            </a:r>
            <a:endParaRPr lang="en-US" sz="1200" dirty="0">
              <a:solidFill>
                <a:schemeClr val="lt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D0F4E09B-1137-4A3F-9B7E-164B24295288}"/>
              </a:ext>
            </a:extLst>
          </p:cNvPr>
          <p:cNvSpPr/>
          <p:nvPr/>
        </p:nvSpPr>
        <p:spPr>
          <a:xfrm>
            <a:off x="5589985" y="29036"/>
            <a:ext cx="2968381" cy="79439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Compile in build instead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 release, prevent unnecessary restart by checking for  actual changes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14DF843-1B9F-4EA0-ABBA-8FE2512121B8}"/>
              </a:ext>
            </a:extLst>
          </p:cNvPr>
          <p:cNvSpPr/>
          <p:nvPr/>
        </p:nvSpPr>
        <p:spPr>
          <a:xfrm>
            <a:off x="7936162" y="6638739"/>
            <a:ext cx="4078697" cy="258685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K/V secrets storage – or better managed accounts?</a:t>
            </a: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BABFBC3E-024B-42FF-B130-A768ED5BC8B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764470" y="5948456"/>
            <a:ext cx="854276" cy="669831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542DB703-4166-420E-8C00-3D76AEE3B29F}"/>
              </a:ext>
            </a:extLst>
          </p:cNvPr>
          <p:cNvSpPr txBox="1"/>
          <p:nvPr/>
        </p:nvSpPr>
        <p:spPr>
          <a:xfrm>
            <a:off x="1636334" y="5963509"/>
            <a:ext cx="1178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Consolas" panose="020B0609020204030204" pitchFamily="49" charset="0"/>
              </a:rPr>
              <a:t>Raspberry Pi</a:t>
            </a:r>
          </a:p>
          <a:p>
            <a:pPr algn="r"/>
            <a:r>
              <a:rPr lang="en-US" sz="700" dirty="0">
                <a:latin typeface="Consolas" panose="020B0609020204030204" pitchFamily="49" charset="0"/>
              </a:rPr>
              <a:t>Azure IoT Simulator</a:t>
            </a:r>
          </a:p>
          <a:p>
            <a:pPr algn="r"/>
            <a:r>
              <a:rPr lang="en-US" sz="700" dirty="0">
                <a:latin typeface="Consolas" panose="020B0609020204030204" pitchFamily="49" charset="0"/>
              </a:rPr>
              <a:t> (</a:t>
            </a:r>
            <a:r>
              <a:rPr lang="en-US" sz="700" dirty="0" err="1">
                <a:latin typeface="Consolas" panose="020B0609020204030204" pitchFamily="49" charset="0"/>
                <a:hlinkClick r:id="rId26"/>
              </a:rPr>
              <a:t>url</a:t>
            </a:r>
            <a:r>
              <a:rPr lang="en-US" sz="700" dirty="0">
                <a:latin typeface="Consolas" panose="020B0609020204030204" pitchFamily="49" charset="0"/>
              </a:rPr>
              <a:t>)</a:t>
            </a:r>
          </a:p>
          <a:p>
            <a:pPr algn="r"/>
            <a:r>
              <a:rPr lang="en-US" sz="700" b="1" dirty="0">
                <a:latin typeface="Consolas" panose="020B0609020204030204" pitchFamily="49" charset="0"/>
              </a:rPr>
              <a:t>Start/Stop necessary</a:t>
            </a:r>
          </a:p>
        </p:txBody>
      </p:sp>
    </p:spTree>
    <p:extLst>
      <p:ext uri="{BB962C8B-B14F-4D97-AF65-F5344CB8AC3E}">
        <p14:creationId xmlns:p14="http://schemas.microsoft.com/office/powerpoint/2010/main" val="154966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232700-D946-4DF0-8F6D-DDA09FE02129}"/>
              </a:ext>
            </a:extLst>
          </p:cNvPr>
          <p:cNvSpPr/>
          <p:nvPr/>
        </p:nvSpPr>
        <p:spPr>
          <a:xfrm>
            <a:off x="176118" y="4070392"/>
            <a:ext cx="3221594" cy="18651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Local Development Environment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Project files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Provisioning scripts</a:t>
            </a:r>
          </a:p>
          <a:p>
            <a:pPr marL="285750" indent="-285750">
              <a:buFontTx/>
              <a:buChar char="-"/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GIT integration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IDE + local run / testing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27AB8-706C-4979-BEC7-10F7DE4B8A57}"/>
              </a:ext>
            </a:extLst>
          </p:cNvPr>
          <p:cNvSpPr/>
          <p:nvPr/>
        </p:nvSpPr>
        <p:spPr>
          <a:xfrm>
            <a:off x="3737838" y="2205763"/>
            <a:ext cx="1615844" cy="186513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Code Repo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3839B4-4BA4-4875-B68B-3D2813622A44}"/>
              </a:ext>
            </a:extLst>
          </p:cNvPr>
          <p:cNvSpPr/>
          <p:nvPr/>
        </p:nvSpPr>
        <p:spPr>
          <a:xfrm>
            <a:off x="172585" y="2205762"/>
            <a:ext cx="3221594" cy="131255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Build / Release pipeline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C468-1ADB-431E-940A-D5DA7C7492A8}"/>
              </a:ext>
            </a:extLst>
          </p:cNvPr>
          <p:cNvSpPr/>
          <p:nvPr/>
        </p:nvSpPr>
        <p:spPr>
          <a:xfrm>
            <a:off x="4888407" y="3138330"/>
            <a:ext cx="4717336" cy="12212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Project assets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3A43A-5DAE-44E9-B7AC-A543E6E1344C}"/>
              </a:ext>
            </a:extLst>
          </p:cNvPr>
          <p:cNvSpPr/>
          <p:nvPr/>
        </p:nvSpPr>
        <p:spPr>
          <a:xfrm>
            <a:off x="4888407" y="5048377"/>
            <a:ext cx="4717336" cy="12212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Shared assets</a:t>
            </a:r>
          </a:p>
        </p:txBody>
      </p:sp>
    </p:spTree>
    <p:extLst>
      <p:ext uri="{BB962C8B-B14F-4D97-AF65-F5344CB8AC3E}">
        <p14:creationId xmlns:p14="http://schemas.microsoft.com/office/powerpoint/2010/main" val="345638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BD911E-36F0-41A2-AF86-BF9E2A854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0300"/>
            <a:ext cx="12192000" cy="53773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F44F4B-F972-4E23-A2A1-294007258940}"/>
              </a:ext>
            </a:extLst>
          </p:cNvPr>
          <p:cNvSpPr/>
          <p:nvPr/>
        </p:nvSpPr>
        <p:spPr>
          <a:xfrm>
            <a:off x="272503" y="740300"/>
            <a:ext cx="12192000" cy="53773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03CAA-40C3-476D-B5E7-5F9CDA5CC133}"/>
              </a:ext>
            </a:extLst>
          </p:cNvPr>
          <p:cNvSpPr/>
          <p:nvPr/>
        </p:nvSpPr>
        <p:spPr>
          <a:xfrm>
            <a:off x="5298675" y="3659569"/>
            <a:ext cx="3015704" cy="1712530"/>
          </a:xfrm>
          <a:prstGeom prst="rect">
            <a:avLst/>
          </a:prstGeom>
          <a:solidFill>
            <a:srgbClr val="A5A5A5">
              <a:alpha val="6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Local Development Environment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Project files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Provisioning script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IDE + local run / testing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EB35D0-B6BE-4AB8-A2FB-30E08DEA5B61}"/>
              </a:ext>
            </a:extLst>
          </p:cNvPr>
          <p:cNvSpPr/>
          <p:nvPr/>
        </p:nvSpPr>
        <p:spPr>
          <a:xfrm>
            <a:off x="5298675" y="3133788"/>
            <a:ext cx="3015704" cy="390588"/>
          </a:xfrm>
          <a:prstGeom prst="rect">
            <a:avLst/>
          </a:prstGeom>
          <a:solidFill>
            <a:schemeClr val="accent2">
              <a:lumMod val="75000"/>
              <a:alpha val="6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Code Repo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93FC8719-7647-4D7F-AA09-633F60787938}"/>
              </a:ext>
            </a:extLst>
          </p:cNvPr>
          <p:cNvSpPr/>
          <p:nvPr/>
        </p:nvSpPr>
        <p:spPr>
          <a:xfrm>
            <a:off x="4938365" y="2234527"/>
            <a:ext cx="3736323" cy="872009"/>
          </a:xfrm>
          <a:prstGeom prst="upArrow">
            <a:avLst>
              <a:gd name="adj1" fmla="val 80759"/>
              <a:gd name="adj2" fmla="val 61743"/>
            </a:avLst>
          </a:prstGeom>
          <a:solidFill>
            <a:srgbClr val="0070C0">
              <a:alpha val="6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Build / Release pipeline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954A1D-F989-4C64-9776-0871DDB5A29A}"/>
              </a:ext>
            </a:extLst>
          </p:cNvPr>
          <p:cNvSpPr/>
          <p:nvPr/>
        </p:nvSpPr>
        <p:spPr>
          <a:xfrm>
            <a:off x="4632557" y="1722828"/>
            <a:ext cx="6770193" cy="70548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Project assets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2988E4-373A-4A59-BC06-E40636CF8DF4}"/>
              </a:ext>
            </a:extLst>
          </p:cNvPr>
          <p:cNvSpPr/>
          <p:nvPr/>
        </p:nvSpPr>
        <p:spPr>
          <a:xfrm>
            <a:off x="789250" y="1713871"/>
            <a:ext cx="3324543" cy="714437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Shared assets</a:t>
            </a:r>
          </a:p>
        </p:txBody>
      </p:sp>
      <p:sp>
        <p:nvSpPr>
          <p:cNvPr id="17" name="Flowchart: Off-page Connector 16">
            <a:extLst>
              <a:ext uri="{FF2B5EF4-FFF2-40B4-BE49-F238E27FC236}">
                <a16:creationId xmlns:a16="http://schemas.microsoft.com/office/drawing/2014/main" id="{8CDD990B-C445-45AE-BC9F-240C69205AB0}"/>
              </a:ext>
            </a:extLst>
          </p:cNvPr>
          <p:cNvSpPr/>
          <p:nvPr/>
        </p:nvSpPr>
        <p:spPr>
          <a:xfrm rot="16200000">
            <a:off x="2644671" y="1071183"/>
            <a:ext cx="917682" cy="1955971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DBE4EF-A63B-4B08-A4A3-71FD8E6BEFA4}"/>
              </a:ext>
            </a:extLst>
          </p:cNvPr>
          <p:cNvSpPr/>
          <p:nvPr/>
        </p:nvSpPr>
        <p:spPr>
          <a:xfrm>
            <a:off x="2501983" y="1853874"/>
            <a:ext cx="1082950" cy="390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7F543CF2-F7E9-4EBC-8EE8-9BD5BC5079D6}"/>
              </a:ext>
            </a:extLst>
          </p:cNvPr>
          <p:cNvSpPr/>
          <p:nvPr/>
        </p:nvSpPr>
        <p:spPr>
          <a:xfrm rot="16200000">
            <a:off x="9822604" y="1071183"/>
            <a:ext cx="917682" cy="1955971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341AC7-A567-4E30-A542-CAD46230E835}"/>
              </a:ext>
            </a:extLst>
          </p:cNvPr>
          <p:cNvSpPr/>
          <p:nvPr/>
        </p:nvSpPr>
        <p:spPr>
          <a:xfrm>
            <a:off x="9656204" y="1853874"/>
            <a:ext cx="1082950" cy="390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Output</a:t>
            </a:r>
          </a:p>
        </p:txBody>
      </p:sp>
      <p:sp>
        <p:nvSpPr>
          <p:cNvPr id="20" name="Flowchart: Off-page Connector 19">
            <a:extLst>
              <a:ext uri="{FF2B5EF4-FFF2-40B4-BE49-F238E27FC236}">
                <a16:creationId xmlns:a16="http://schemas.microsoft.com/office/drawing/2014/main" id="{90ABC07F-6DA0-42FA-A274-897E09117068}"/>
              </a:ext>
            </a:extLst>
          </p:cNvPr>
          <p:cNvSpPr/>
          <p:nvPr/>
        </p:nvSpPr>
        <p:spPr>
          <a:xfrm rot="16200000">
            <a:off x="6509167" y="1071183"/>
            <a:ext cx="917682" cy="1955971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974CE6-F3FC-4E0F-9222-06AF93001C47}"/>
              </a:ext>
            </a:extLst>
          </p:cNvPr>
          <p:cNvSpPr/>
          <p:nvPr/>
        </p:nvSpPr>
        <p:spPr>
          <a:xfrm>
            <a:off x="6308451" y="1853874"/>
            <a:ext cx="1082950" cy="390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ASA Job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45B188-B5A0-4117-BA85-B7B7105107C7}"/>
              </a:ext>
            </a:extLst>
          </p:cNvPr>
          <p:cNvCxnSpPr/>
          <p:nvPr/>
        </p:nvCxnSpPr>
        <p:spPr>
          <a:xfrm>
            <a:off x="635841" y="1150570"/>
            <a:ext cx="10960689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B37CF39-E862-4836-AB85-85E6A2AFFD62}"/>
              </a:ext>
            </a:extLst>
          </p:cNvPr>
          <p:cNvSpPr/>
          <p:nvPr/>
        </p:nvSpPr>
        <p:spPr>
          <a:xfrm>
            <a:off x="586891" y="722795"/>
            <a:ext cx="2210810" cy="3905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Data Pipeline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A89FA-71BE-4057-8103-D38EA069F058}"/>
              </a:ext>
            </a:extLst>
          </p:cNvPr>
          <p:cNvCxnSpPr>
            <a:cxnSpLocks/>
          </p:cNvCxnSpPr>
          <p:nvPr/>
        </p:nvCxnSpPr>
        <p:spPr>
          <a:xfrm flipV="1">
            <a:off x="4367117" y="2341510"/>
            <a:ext cx="0" cy="325389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58E289C-58D5-41E3-9F84-64A3D815A145}"/>
              </a:ext>
            </a:extLst>
          </p:cNvPr>
          <p:cNvSpPr/>
          <p:nvPr/>
        </p:nvSpPr>
        <p:spPr>
          <a:xfrm>
            <a:off x="2451521" y="4591842"/>
            <a:ext cx="1830313" cy="5522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Development 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Pipeline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A55635-1938-412C-B340-9EFEF09972EE}"/>
              </a:ext>
            </a:extLst>
          </p:cNvPr>
          <p:cNvSpPr/>
          <p:nvPr/>
        </p:nvSpPr>
        <p:spPr>
          <a:xfrm>
            <a:off x="9049122" y="3968455"/>
            <a:ext cx="1017261" cy="3905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Git Push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13C0E6D-720C-49D0-AAA2-92B38D41C9BA}"/>
              </a:ext>
            </a:extLst>
          </p:cNvPr>
          <p:cNvCxnSpPr>
            <a:stCxn id="11" idx="3"/>
            <a:endCxn id="12" idx="3"/>
          </p:cNvCxnSpPr>
          <p:nvPr/>
        </p:nvCxnSpPr>
        <p:spPr>
          <a:xfrm flipV="1">
            <a:off x="8314379" y="2772932"/>
            <a:ext cx="360309" cy="556150"/>
          </a:xfrm>
          <a:prstGeom prst="bentConnector3">
            <a:avLst>
              <a:gd name="adj1" fmla="val 200421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78AADFD-7868-4D1C-9493-3F95B25FCF20}"/>
              </a:ext>
            </a:extLst>
          </p:cNvPr>
          <p:cNvSpPr/>
          <p:nvPr/>
        </p:nvSpPr>
        <p:spPr>
          <a:xfrm>
            <a:off x="9042603" y="2855713"/>
            <a:ext cx="1790859" cy="3905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Build triggered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50F74E8C-9E06-475C-9DCC-1CA841B13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953" y="1570849"/>
            <a:ext cx="377550" cy="37755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CE3B4A8-E1E7-47FA-80B0-3281989E66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38365" y="2806329"/>
            <a:ext cx="274320" cy="27432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8B1492B5-B6FC-4360-A63E-B9A6D52CF1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30760" y="3179220"/>
            <a:ext cx="274320" cy="2743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905A917-B250-4125-B20E-581F865474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365" y="3659569"/>
            <a:ext cx="274320" cy="27432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4515E6-474F-435F-803D-78A5BBEDFE0B}"/>
              </a:ext>
            </a:extLst>
          </p:cNvPr>
          <p:cNvCxnSpPr/>
          <p:nvPr/>
        </p:nvCxnSpPr>
        <p:spPr>
          <a:xfrm>
            <a:off x="5080000" y="3587750"/>
            <a:ext cx="342265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1FCE05E-C085-4727-BD9B-3770130DBDC2}"/>
              </a:ext>
            </a:extLst>
          </p:cNvPr>
          <p:cNvCxnSpPr>
            <a:endCxn id="11" idx="3"/>
          </p:cNvCxnSpPr>
          <p:nvPr/>
        </p:nvCxnSpPr>
        <p:spPr>
          <a:xfrm rot="5400000" flipH="1" flipV="1">
            <a:off x="7747989" y="3895473"/>
            <a:ext cx="1132781" cy="12700"/>
          </a:xfrm>
          <a:prstGeom prst="bentConnector4">
            <a:avLst>
              <a:gd name="adj1" fmla="val 752"/>
              <a:gd name="adj2" fmla="val 569071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598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261D9C09-7547-4254-9DE5-49657F7C2476}"/>
              </a:ext>
            </a:extLst>
          </p:cNvPr>
          <p:cNvSpPr/>
          <p:nvPr/>
        </p:nvSpPr>
        <p:spPr>
          <a:xfrm>
            <a:off x="570290" y="762967"/>
            <a:ext cx="3538546" cy="367213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22522E0-0C48-4CBA-81D9-9050C9866F5F}"/>
              </a:ext>
            </a:extLst>
          </p:cNvPr>
          <p:cNvSpPr/>
          <p:nvPr/>
        </p:nvSpPr>
        <p:spPr>
          <a:xfrm>
            <a:off x="6254749" y="4543230"/>
            <a:ext cx="5263856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6EC0EE3-6799-4A5A-90E1-9CF42D31787B}"/>
              </a:ext>
            </a:extLst>
          </p:cNvPr>
          <p:cNvSpPr/>
          <p:nvPr/>
        </p:nvSpPr>
        <p:spPr>
          <a:xfrm>
            <a:off x="6254750" y="2770739"/>
            <a:ext cx="5263855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ADC570-1C85-46B4-A46C-932AB4AAED13}"/>
              </a:ext>
            </a:extLst>
          </p:cNvPr>
          <p:cNvSpPr txBox="1"/>
          <p:nvPr/>
        </p:nvSpPr>
        <p:spPr>
          <a:xfrm>
            <a:off x="987821" y="4746956"/>
            <a:ext cx="2973326" cy="20313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myASAsolution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provisioning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provision.azcli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provision.ps1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provision.JobTemplate.json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myASAproject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Deploy</a:t>
            </a:r>
          </a:p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- my.JobTemplate.json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  - my.JobTemplate.parameters.json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LocalRunOutputs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6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gitignored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sz="900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Inputs/Outputs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asaproj.json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JobConfig.json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myASAproject.asaql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5720C4D-B02A-4162-83C8-C6333AE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8415" y="3127959"/>
            <a:ext cx="380847" cy="38084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4D0E7C8-5404-4270-B8E3-DE3D4D7A5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3395" y="2668720"/>
            <a:ext cx="274320" cy="27432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4E0E12F-0D1A-42B2-A03C-3F1DF6209E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35378" y="4313656"/>
            <a:ext cx="457200" cy="4572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29FDBEC3-E9A4-4703-A482-635CAFC7C6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64452" y="4864282"/>
            <a:ext cx="457200" cy="457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D33B880-EFA4-4A07-8C5B-F182EA7455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95" y="5206143"/>
            <a:ext cx="230284" cy="230284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EE8253A-7143-4719-AC13-48F5262663B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0041" t="24030" r="18471" b="22320"/>
          <a:stretch/>
        </p:blipFill>
        <p:spPr>
          <a:xfrm>
            <a:off x="334616" y="4750461"/>
            <a:ext cx="678116" cy="4572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1C4D4B9-6118-4B26-A824-94E8EA21DA93}"/>
              </a:ext>
            </a:extLst>
          </p:cNvPr>
          <p:cNvSpPr txBox="1"/>
          <p:nvPr/>
        </p:nvSpPr>
        <p:spPr>
          <a:xfrm>
            <a:off x="140674" y="5826915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700" b="1"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ASA</a:t>
            </a:r>
          </a:p>
          <a:p>
            <a:r>
              <a:rPr lang="en-US" b="0" dirty="0"/>
              <a:t>Compile Script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0DC8F3E-F904-470F-B372-D31889E355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6661" y="5181364"/>
            <a:ext cx="274320" cy="27432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1C2D848-41FE-4A22-9D00-1DA96CC2D4DC}"/>
              </a:ext>
            </a:extLst>
          </p:cNvPr>
          <p:cNvSpPr txBox="1"/>
          <p:nvPr/>
        </p:nvSpPr>
        <p:spPr>
          <a:xfrm>
            <a:off x="987821" y="2657205"/>
            <a:ext cx="2973326" cy="161582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Repo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&gt; provisioning</a:t>
            </a:r>
          </a:p>
          <a:p>
            <a:r>
              <a:rPr lang="en-US" dirty="0">
                <a:solidFill>
                  <a:schemeClr val="tx1"/>
                </a:solidFill>
              </a:rPr>
              <a:t>&gt; myASAproject</a:t>
            </a:r>
          </a:p>
          <a:p>
            <a:r>
              <a:rPr lang="en-US" dirty="0">
                <a:solidFill>
                  <a:schemeClr val="tx1"/>
                </a:solidFill>
              </a:rPr>
              <a:t>  &gt; Deploy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    - my.JobTemplate.json</a:t>
            </a:r>
          </a:p>
          <a:p>
            <a:r>
              <a:rPr lang="en-US" b="0" dirty="0">
                <a:solidFill>
                  <a:schemeClr val="tx1"/>
                </a:solidFill>
              </a:rPr>
              <a:t>    - my.JobTemplate.parameters.json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&gt; Inputs/Outputs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asaproj.json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JobConfig.json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myASAproject.asaql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DA9B1D7-5B5A-435B-832E-2131B3599354}"/>
              </a:ext>
            </a:extLst>
          </p:cNvPr>
          <p:cNvSpPr txBox="1"/>
          <p:nvPr/>
        </p:nvSpPr>
        <p:spPr>
          <a:xfrm>
            <a:off x="2486872" y="4503529"/>
            <a:ext cx="12907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Git Commit/Push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2634E1-2E4B-41C5-BD44-39DF37CA2E1E}"/>
              </a:ext>
            </a:extLst>
          </p:cNvPr>
          <p:cNvSpPr txBox="1"/>
          <p:nvPr/>
        </p:nvSpPr>
        <p:spPr>
          <a:xfrm>
            <a:off x="87574" y="6134693"/>
            <a:ext cx="9300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00">
                <a:latin typeface="Consolas" panose="020B0609020204030204" pitchFamily="49" charset="0"/>
              </a:defRPr>
            </a:lvl1pPr>
          </a:lstStyle>
          <a:p>
            <a:pPr algn="r"/>
            <a:r>
              <a:rPr lang="en-US" sz="700" b="1" dirty="0">
                <a:solidFill>
                  <a:schemeClr val="accent6">
                    <a:lumMod val="50000"/>
                  </a:schemeClr>
                </a:solidFill>
              </a:rPr>
              <a:t>ASA</a:t>
            </a:r>
          </a:p>
          <a:p>
            <a:pPr algn="r"/>
            <a:r>
              <a:rPr lang="en-US" sz="700" dirty="0"/>
              <a:t>Start Local Run</a:t>
            </a:r>
          </a:p>
          <a:p>
            <a:pPr algn="r"/>
            <a:r>
              <a:rPr lang="en-US" sz="700" dirty="0"/>
              <a:t>(Unit Tests)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23A327B-98B3-4B0B-B867-3A4911AB4398}"/>
              </a:ext>
            </a:extLst>
          </p:cNvPr>
          <p:cNvSpPr/>
          <p:nvPr/>
        </p:nvSpPr>
        <p:spPr>
          <a:xfrm>
            <a:off x="1163030" y="6176112"/>
            <a:ext cx="2727682" cy="561716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EF15218-5DFA-4D32-A633-64F20FB25B3D}"/>
              </a:ext>
            </a:extLst>
          </p:cNvPr>
          <p:cNvSpPr/>
          <p:nvPr/>
        </p:nvSpPr>
        <p:spPr>
          <a:xfrm>
            <a:off x="1163030" y="5765850"/>
            <a:ext cx="2727682" cy="263818"/>
          </a:xfrm>
          <a:prstGeom prst="roundRect">
            <a:avLst>
              <a:gd name="adj" fmla="val 5253"/>
            </a:avLst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511E88B-48B1-46EB-8EA9-39EA0C421106}"/>
              </a:ext>
            </a:extLst>
          </p:cNvPr>
          <p:cNvSpPr/>
          <p:nvPr/>
        </p:nvSpPr>
        <p:spPr>
          <a:xfrm>
            <a:off x="1163030" y="6046707"/>
            <a:ext cx="2727682" cy="142039"/>
          </a:xfrm>
          <a:prstGeom prst="roundRect">
            <a:avLst>
              <a:gd name="adj" fmla="val 5253"/>
            </a:avLst>
          </a:prstGeom>
          <a:solidFill>
            <a:srgbClr val="92D05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CEA3068-A40D-4D0B-AC84-9F40373DD7D1}"/>
              </a:ext>
            </a:extLst>
          </p:cNvPr>
          <p:cNvCxnSpPr>
            <a:cxnSpLocks/>
            <a:stCxn id="65" idx="1"/>
            <a:endCxn id="67" idx="1"/>
          </p:cNvCxnSpPr>
          <p:nvPr/>
        </p:nvCxnSpPr>
        <p:spPr>
          <a:xfrm rot="10800000">
            <a:off x="1163030" y="5897760"/>
            <a:ext cx="12700" cy="559211"/>
          </a:xfrm>
          <a:prstGeom prst="bentConnector3">
            <a:avLst>
              <a:gd name="adj1" fmla="val 15763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7F80A28-6E37-497E-B300-C22D97384BBB}"/>
              </a:ext>
            </a:extLst>
          </p:cNvPr>
          <p:cNvCxnSpPr>
            <a:cxnSpLocks/>
            <a:stCxn id="65" idx="1"/>
            <a:endCxn id="68" idx="1"/>
          </p:cNvCxnSpPr>
          <p:nvPr/>
        </p:nvCxnSpPr>
        <p:spPr>
          <a:xfrm rot="10800000">
            <a:off x="1163030" y="6117728"/>
            <a:ext cx="12700" cy="339243"/>
          </a:xfrm>
          <a:prstGeom prst="bentConnector3">
            <a:avLst>
              <a:gd name="adj1" fmla="val 180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Graphic 92">
            <a:extLst>
              <a:ext uri="{FF2B5EF4-FFF2-40B4-BE49-F238E27FC236}">
                <a16:creationId xmlns:a16="http://schemas.microsoft.com/office/drawing/2014/main" id="{0CC628BA-51C3-45A9-AF24-691A187E17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35378" y="2541165"/>
            <a:ext cx="457200" cy="4572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2346FECD-D7AE-4416-AE65-03C4D19290C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77701" y="2966680"/>
            <a:ext cx="669818" cy="669818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5A84B649-6301-46D3-BBB6-DBDB9427971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537499" y="4744364"/>
            <a:ext cx="498764" cy="45720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383F4F11-D852-489E-925F-11D37B5A235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40145" y="6021927"/>
            <a:ext cx="854276" cy="669831"/>
          </a:xfrm>
          <a:prstGeom prst="rect">
            <a:avLst/>
          </a:prstGeom>
        </p:spPr>
      </p:pic>
      <p:sp>
        <p:nvSpPr>
          <p:cNvPr id="101" name="Arrow: Bent 100">
            <a:extLst>
              <a:ext uri="{FF2B5EF4-FFF2-40B4-BE49-F238E27FC236}">
                <a16:creationId xmlns:a16="http://schemas.microsoft.com/office/drawing/2014/main" id="{F559F781-736F-4E88-8D9A-37800E290057}"/>
              </a:ext>
            </a:extLst>
          </p:cNvPr>
          <p:cNvSpPr/>
          <p:nvPr/>
        </p:nvSpPr>
        <p:spPr>
          <a:xfrm>
            <a:off x="6907076" y="3127959"/>
            <a:ext cx="1048852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A434F1C9-4CB4-4C66-AED0-ABE79EAA0EB7}"/>
              </a:ext>
            </a:extLst>
          </p:cNvPr>
          <p:cNvSpPr/>
          <p:nvPr/>
        </p:nvSpPr>
        <p:spPr>
          <a:xfrm>
            <a:off x="8879911" y="3111047"/>
            <a:ext cx="860935" cy="435841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row: Bent 102">
            <a:extLst>
              <a:ext uri="{FF2B5EF4-FFF2-40B4-BE49-F238E27FC236}">
                <a16:creationId xmlns:a16="http://schemas.microsoft.com/office/drawing/2014/main" id="{1AC46F0F-0F04-4B5E-B8EA-6061A84DCE84}"/>
              </a:ext>
            </a:extLst>
          </p:cNvPr>
          <p:cNvSpPr/>
          <p:nvPr/>
        </p:nvSpPr>
        <p:spPr>
          <a:xfrm rot="10800000" flipH="1">
            <a:off x="8359587" y="3759722"/>
            <a:ext cx="1030854" cy="1514617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7B75FF8D-D381-4782-A054-CD74F88BACE1}"/>
              </a:ext>
            </a:extLst>
          </p:cNvPr>
          <p:cNvSpPr/>
          <p:nvPr/>
        </p:nvSpPr>
        <p:spPr>
          <a:xfrm>
            <a:off x="1339994" y="3239858"/>
            <a:ext cx="2268980" cy="303277"/>
          </a:xfrm>
          <a:prstGeom prst="roundRect">
            <a:avLst>
              <a:gd name="adj" fmla="val 5253"/>
            </a:avLst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259798C-8536-4C3F-BF61-186EAF8A6D53}"/>
              </a:ext>
            </a:extLst>
          </p:cNvPr>
          <p:cNvSpPr txBox="1"/>
          <p:nvPr/>
        </p:nvSpPr>
        <p:spPr>
          <a:xfrm>
            <a:off x="987821" y="1874222"/>
            <a:ext cx="2973326" cy="5078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Build</a:t>
            </a:r>
          </a:p>
          <a:p>
            <a:r>
              <a:rPr lang="en-US" b="0" dirty="0">
                <a:solidFill>
                  <a:schemeClr val="tx1"/>
                </a:solidFill>
              </a:rPr>
              <a:t>&gt; ARM template deployment (</a:t>
            </a:r>
            <a:r>
              <a:rPr lang="en-US" dirty="0">
                <a:solidFill>
                  <a:schemeClr val="tx1"/>
                </a:solidFill>
              </a:rPr>
              <a:t>validation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  <a:p>
            <a:r>
              <a:rPr lang="en-US" b="0" dirty="0">
                <a:solidFill>
                  <a:schemeClr val="tx1"/>
                </a:solidFill>
              </a:rPr>
              <a:t>&gt; Publish Artifact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CDEE22A-6A03-4BB9-A4AF-0B8894FF04D8}"/>
              </a:ext>
            </a:extLst>
          </p:cNvPr>
          <p:cNvSpPr txBox="1"/>
          <p:nvPr/>
        </p:nvSpPr>
        <p:spPr>
          <a:xfrm>
            <a:off x="987821" y="1371343"/>
            <a:ext cx="2973326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Release</a:t>
            </a:r>
          </a:p>
          <a:p>
            <a:r>
              <a:rPr lang="en-US" b="0" dirty="0">
                <a:solidFill>
                  <a:schemeClr val="tx1"/>
                </a:solidFill>
              </a:rPr>
              <a:t>&gt; ARM template deployment (</a:t>
            </a:r>
            <a:r>
              <a:rPr lang="en-US" dirty="0">
                <a:solidFill>
                  <a:schemeClr val="tx1"/>
                </a:solidFill>
              </a:rPr>
              <a:t>incremental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388D6383-A322-43C3-9EFE-F7E78FDE5578}"/>
              </a:ext>
            </a:extLst>
          </p:cNvPr>
          <p:cNvCxnSpPr>
            <a:cxnSpLocks/>
            <a:stCxn id="111" idx="3"/>
            <a:endCxn id="95" idx="0"/>
          </p:cNvCxnSpPr>
          <p:nvPr/>
        </p:nvCxnSpPr>
        <p:spPr>
          <a:xfrm>
            <a:off x="3961147" y="1556009"/>
            <a:ext cx="4451463" cy="141067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1B601CF-BE3E-40A4-B6B8-64890AB1A0DC}"/>
              </a:ext>
            </a:extLst>
          </p:cNvPr>
          <p:cNvSpPr txBox="1"/>
          <p:nvPr/>
        </p:nvSpPr>
        <p:spPr>
          <a:xfrm>
            <a:off x="4537839" y="5595595"/>
            <a:ext cx="12282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Consolas" panose="020B0609020204030204" pitchFamily="49" charset="0"/>
              </a:rPr>
              <a:t>Raspberry Pi</a:t>
            </a:r>
          </a:p>
          <a:p>
            <a:pPr algn="r"/>
            <a:r>
              <a:rPr lang="en-US" sz="700" dirty="0">
                <a:latin typeface="Consolas" panose="020B0609020204030204" pitchFamily="49" charset="0"/>
              </a:rPr>
              <a:t>Azure IoT Simulator</a:t>
            </a:r>
          </a:p>
          <a:p>
            <a:pPr algn="r"/>
            <a:r>
              <a:rPr lang="en-US" sz="700" dirty="0">
                <a:latin typeface="Consolas" panose="020B0609020204030204" pitchFamily="49" charset="0"/>
              </a:rPr>
              <a:t> </a:t>
            </a:r>
            <a:r>
              <a:rPr lang="en-US" sz="700" b="1" dirty="0">
                <a:latin typeface="Consolas" panose="020B0609020204030204" pitchFamily="49" charset="0"/>
              </a:rPr>
              <a:t>Start/Stop necessary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DF66615-6709-47AF-9F18-7D3751B418CA}"/>
              </a:ext>
            </a:extLst>
          </p:cNvPr>
          <p:cNvSpPr txBox="1"/>
          <p:nvPr/>
        </p:nvSpPr>
        <p:spPr>
          <a:xfrm>
            <a:off x="10622714" y="2981429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rg-staging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6246AF6-C2BA-4CC3-9BCF-D1DF519801CF}"/>
              </a:ext>
            </a:extLst>
          </p:cNvPr>
          <p:cNvSpPr txBox="1"/>
          <p:nvPr/>
        </p:nvSpPr>
        <p:spPr>
          <a:xfrm>
            <a:off x="10671660" y="4769193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rg-shared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69E7732-0F3B-4215-8755-16ACBCB9EE17}"/>
              </a:ext>
            </a:extLst>
          </p:cNvPr>
          <p:cNvSpPr txBox="1"/>
          <p:nvPr/>
        </p:nvSpPr>
        <p:spPr>
          <a:xfrm>
            <a:off x="8799195" y="5196499"/>
            <a:ext cx="15856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Debug output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Cosmos DB – TTL 12h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1EF5332-E24B-4BD0-8F67-1E75F50122C9}"/>
              </a:ext>
            </a:extLst>
          </p:cNvPr>
          <p:cNvSpPr txBox="1"/>
          <p:nvPr/>
        </p:nvSpPr>
        <p:spPr>
          <a:xfrm>
            <a:off x="6395671" y="5350352"/>
            <a:ext cx="13644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IoT Hub - Device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B87FFB4-19CF-4D60-A617-2F839DCA3641}"/>
              </a:ext>
            </a:extLst>
          </p:cNvPr>
          <p:cNvSpPr txBox="1"/>
          <p:nvPr/>
        </p:nvSpPr>
        <p:spPr>
          <a:xfrm>
            <a:off x="9634589" y="3535410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Real output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ABAE611-303D-4318-B9F6-775A48AB358E}"/>
              </a:ext>
            </a:extLst>
          </p:cNvPr>
          <p:cNvSpPr txBox="1"/>
          <p:nvPr/>
        </p:nvSpPr>
        <p:spPr>
          <a:xfrm>
            <a:off x="8391372" y="2441190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Restart on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every release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C1D4D4A3-6F93-49CF-88E5-8708A48BAAAB}"/>
              </a:ext>
            </a:extLst>
          </p:cNvPr>
          <p:cNvSpPr/>
          <p:nvPr/>
        </p:nvSpPr>
        <p:spPr>
          <a:xfrm>
            <a:off x="1179378" y="5078688"/>
            <a:ext cx="2727682" cy="424368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2353C339-AB42-4CF9-A4D3-68B6C60F825D}"/>
              </a:ext>
            </a:extLst>
          </p:cNvPr>
          <p:cNvCxnSpPr>
            <a:cxnSpLocks/>
            <a:stCxn id="134" idx="3"/>
            <a:endCxn id="92" idx="1"/>
          </p:cNvCxnSpPr>
          <p:nvPr/>
        </p:nvCxnSpPr>
        <p:spPr>
          <a:xfrm flipV="1">
            <a:off x="3907060" y="3300771"/>
            <a:ext cx="2347690" cy="1990101"/>
          </a:xfrm>
          <a:prstGeom prst="bentConnector3">
            <a:avLst>
              <a:gd name="adj1" fmla="val 18354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1120B316-0D74-4FB7-A9A9-6C2FF172AA3A}"/>
              </a:ext>
            </a:extLst>
          </p:cNvPr>
          <p:cNvSpPr txBox="1"/>
          <p:nvPr/>
        </p:nvSpPr>
        <p:spPr>
          <a:xfrm>
            <a:off x="4350348" y="3306519"/>
            <a:ext cx="9521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Not automated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3916FC6-EF5C-400F-8E80-A692DF58917D}"/>
              </a:ext>
            </a:extLst>
          </p:cNvPr>
          <p:cNvSpPr txBox="1"/>
          <p:nvPr/>
        </p:nvSpPr>
        <p:spPr>
          <a:xfrm>
            <a:off x="2482420" y="2387427"/>
            <a:ext cx="16758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On commit on Master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144D3529-C185-4C93-B9F4-C000B007B91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91319" y="450064"/>
            <a:ext cx="274320" cy="274320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0F78E85F-AAB1-4181-B96B-5781DFE7085C}"/>
              </a:ext>
            </a:extLst>
          </p:cNvPr>
          <p:cNvSpPr txBox="1"/>
          <p:nvPr/>
        </p:nvSpPr>
        <p:spPr>
          <a:xfrm>
            <a:off x="987821" y="877050"/>
            <a:ext cx="1957012" cy="369332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Variable group</a:t>
            </a:r>
          </a:p>
          <a:p>
            <a:r>
              <a:rPr lang="en-US" b="0" dirty="0">
                <a:solidFill>
                  <a:schemeClr val="tx1"/>
                </a:solidFill>
              </a:rPr>
              <a:t>- keys / connection strings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A5B8BB20-0F6D-4DDB-A4B8-215B074847C3}"/>
              </a:ext>
            </a:extLst>
          </p:cNvPr>
          <p:cNvCxnSpPr>
            <a:cxnSpLocks/>
            <a:stCxn id="148" idx="1"/>
            <a:endCxn id="110" idx="1"/>
          </p:cNvCxnSpPr>
          <p:nvPr/>
        </p:nvCxnSpPr>
        <p:spPr>
          <a:xfrm rot="10800000" flipV="1">
            <a:off x="987821" y="1061716"/>
            <a:ext cx="12700" cy="1066422"/>
          </a:xfrm>
          <a:prstGeom prst="bentConnector3">
            <a:avLst>
              <a:gd name="adj1" fmla="val 1800000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8C20EE1A-1592-4B72-9404-C10AA0CFF6EB}"/>
              </a:ext>
            </a:extLst>
          </p:cNvPr>
          <p:cNvCxnSpPr>
            <a:cxnSpLocks/>
            <a:stCxn id="148" idx="1"/>
            <a:endCxn id="111" idx="1"/>
          </p:cNvCxnSpPr>
          <p:nvPr/>
        </p:nvCxnSpPr>
        <p:spPr>
          <a:xfrm rot="10800000" flipV="1">
            <a:off x="987821" y="1061715"/>
            <a:ext cx="12700" cy="494293"/>
          </a:xfrm>
          <a:prstGeom prst="bentConnector3">
            <a:avLst>
              <a:gd name="adj1" fmla="val 1800000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Graphic 160">
            <a:extLst>
              <a:ext uri="{FF2B5EF4-FFF2-40B4-BE49-F238E27FC236}">
                <a16:creationId xmlns:a16="http://schemas.microsoft.com/office/drawing/2014/main" id="{9252DB17-8A3F-4506-92E5-6E810AACAF3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79313" y="1167540"/>
            <a:ext cx="274320" cy="274320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5CA6C95-1FD8-4515-AA9B-185181F1742E}"/>
              </a:ext>
            </a:extLst>
          </p:cNvPr>
          <p:cNvCxnSpPr>
            <a:stCxn id="36" idx="0"/>
            <a:endCxn id="47" idx="2"/>
          </p:cNvCxnSpPr>
          <p:nvPr/>
        </p:nvCxnSpPr>
        <p:spPr>
          <a:xfrm flipV="1">
            <a:off x="2474484" y="4273032"/>
            <a:ext cx="0" cy="47392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D1EC95-3F3D-4E49-82FE-B33F38B0BB38}"/>
              </a:ext>
            </a:extLst>
          </p:cNvPr>
          <p:cNvCxnSpPr>
            <a:stCxn id="47" idx="0"/>
            <a:endCxn id="110" idx="2"/>
          </p:cNvCxnSpPr>
          <p:nvPr/>
        </p:nvCxnSpPr>
        <p:spPr>
          <a:xfrm flipV="1">
            <a:off x="2474484" y="2382053"/>
            <a:ext cx="0" cy="2751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5D74CC4-16E6-4354-A3B6-20DB8FEF1C3C}"/>
              </a:ext>
            </a:extLst>
          </p:cNvPr>
          <p:cNvCxnSpPr>
            <a:cxnSpLocks/>
            <a:stCxn id="110" idx="0"/>
            <a:endCxn id="111" idx="2"/>
          </p:cNvCxnSpPr>
          <p:nvPr/>
        </p:nvCxnSpPr>
        <p:spPr>
          <a:xfrm flipV="1">
            <a:off x="2474484" y="1740675"/>
            <a:ext cx="0" cy="133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EB1D78C-F345-4F59-B5B5-AB5D7BCF0789}"/>
              </a:ext>
            </a:extLst>
          </p:cNvPr>
          <p:cNvSpPr txBox="1"/>
          <p:nvPr/>
        </p:nvSpPr>
        <p:spPr>
          <a:xfrm>
            <a:off x="828520" y="487507"/>
            <a:ext cx="1069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Azure DevOps</a:t>
            </a:r>
          </a:p>
        </p:txBody>
      </p:sp>
      <p:sp>
        <p:nvSpPr>
          <p:cNvPr id="118" name="Arrow: Bent 117">
            <a:extLst>
              <a:ext uri="{FF2B5EF4-FFF2-40B4-BE49-F238E27FC236}">
                <a16:creationId xmlns:a16="http://schemas.microsoft.com/office/drawing/2014/main" id="{8C2F22FC-5046-4E8A-AAD1-88F5D9E36A3F}"/>
              </a:ext>
            </a:extLst>
          </p:cNvPr>
          <p:cNvSpPr/>
          <p:nvPr/>
        </p:nvSpPr>
        <p:spPr>
          <a:xfrm rot="16200000" flipV="1">
            <a:off x="5989083" y="5359122"/>
            <a:ext cx="1048852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7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A09830-C645-4741-B38B-602BF5DFC980}"/>
              </a:ext>
            </a:extLst>
          </p:cNvPr>
          <p:cNvSpPr/>
          <p:nvPr/>
        </p:nvSpPr>
        <p:spPr>
          <a:xfrm>
            <a:off x="570290" y="2403773"/>
            <a:ext cx="3538546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27596-C378-4CB4-976A-4803A1F1EB08}"/>
              </a:ext>
            </a:extLst>
          </p:cNvPr>
          <p:cNvSpPr txBox="1"/>
          <p:nvPr/>
        </p:nvSpPr>
        <p:spPr>
          <a:xfrm>
            <a:off x="987821" y="4746956"/>
            <a:ext cx="2973326" cy="20313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myASAsolution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provisioning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provision.azcli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provision.ps1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provision.JobTemplate.json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myASAproject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Deploy</a:t>
            </a:r>
          </a:p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- my.JobTemplate.json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  - my.JobTemplate.parameters.json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LocalRunOutputs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6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gitignored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sz="900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Inputs/Outputs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asaproj.json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JobConfig.json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myASAproject.asaql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3335DB5-B29E-4C4F-A3F6-734C78B95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395" y="2668720"/>
            <a:ext cx="274320" cy="274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D95103-987E-4C92-8D98-5224A442AB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95" y="5206143"/>
            <a:ext cx="230284" cy="23028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25441B5-3B4D-4798-8150-3D990171DE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0041" t="24030" r="18471" b="22320"/>
          <a:stretch/>
        </p:blipFill>
        <p:spPr>
          <a:xfrm>
            <a:off x="334616" y="4750461"/>
            <a:ext cx="678116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31AEAC-E1F8-400E-9CE1-9D086D3CF8BE}"/>
              </a:ext>
            </a:extLst>
          </p:cNvPr>
          <p:cNvSpPr txBox="1"/>
          <p:nvPr/>
        </p:nvSpPr>
        <p:spPr>
          <a:xfrm>
            <a:off x="140674" y="5826915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700" b="1"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ASA</a:t>
            </a:r>
          </a:p>
          <a:p>
            <a:r>
              <a:rPr lang="en-US" b="0" dirty="0"/>
              <a:t>Compile Script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74BAEC1-F0F3-4C67-ADD7-EFB2059D53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6661" y="5181364"/>
            <a:ext cx="274320" cy="2743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75714E-CB0A-4944-A715-25AB88EA1714}"/>
              </a:ext>
            </a:extLst>
          </p:cNvPr>
          <p:cNvSpPr txBox="1"/>
          <p:nvPr/>
        </p:nvSpPr>
        <p:spPr>
          <a:xfrm>
            <a:off x="987821" y="2657205"/>
            <a:ext cx="2973326" cy="161582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Repo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&gt; provisioning</a:t>
            </a:r>
          </a:p>
          <a:p>
            <a:r>
              <a:rPr lang="en-US" dirty="0">
                <a:solidFill>
                  <a:schemeClr val="tx1"/>
                </a:solidFill>
              </a:rPr>
              <a:t>&gt; myASAproject</a:t>
            </a:r>
          </a:p>
          <a:p>
            <a:r>
              <a:rPr lang="en-US" dirty="0">
                <a:solidFill>
                  <a:schemeClr val="tx1"/>
                </a:solidFill>
              </a:rPr>
              <a:t>  &gt; Deploy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    - my.JobTemplate.json</a:t>
            </a:r>
          </a:p>
          <a:p>
            <a:r>
              <a:rPr lang="en-US" b="0" dirty="0">
                <a:solidFill>
                  <a:schemeClr val="tx1"/>
                </a:solidFill>
              </a:rPr>
              <a:t>    - my.JobTemplate.parameters.json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&gt; Inputs/Outputs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asaproj.json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JobConfig.json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myASAproject.asaql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EA2BCA-4B8C-45F8-932F-B63DC78D28C0}"/>
              </a:ext>
            </a:extLst>
          </p:cNvPr>
          <p:cNvSpPr txBox="1"/>
          <p:nvPr/>
        </p:nvSpPr>
        <p:spPr>
          <a:xfrm>
            <a:off x="2486872" y="4503529"/>
            <a:ext cx="12907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Commit/Push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F4C688-0EAD-46D5-9D2A-5FF222123C09}"/>
              </a:ext>
            </a:extLst>
          </p:cNvPr>
          <p:cNvSpPr txBox="1"/>
          <p:nvPr/>
        </p:nvSpPr>
        <p:spPr>
          <a:xfrm>
            <a:off x="87574" y="6134693"/>
            <a:ext cx="9300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00">
                <a:latin typeface="Consolas" panose="020B0609020204030204" pitchFamily="49" charset="0"/>
              </a:defRPr>
            </a:lvl1pPr>
          </a:lstStyle>
          <a:p>
            <a:pPr algn="r"/>
            <a:r>
              <a:rPr lang="en-US" sz="700" b="1" dirty="0">
                <a:solidFill>
                  <a:schemeClr val="accent6">
                    <a:lumMod val="50000"/>
                  </a:schemeClr>
                </a:solidFill>
              </a:rPr>
              <a:t>ASA</a:t>
            </a:r>
          </a:p>
          <a:p>
            <a:pPr algn="r"/>
            <a:r>
              <a:rPr lang="en-US" sz="700" dirty="0"/>
              <a:t>Start Local Run</a:t>
            </a:r>
          </a:p>
          <a:p>
            <a:pPr algn="r"/>
            <a:r>
              <a:rPr lang="en-US" sz="700" dirty="0"/>
              <a:t>(Unit Tests)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C757B3-913B-4DBA-A2EE-900FC9D6C714}"/>
              </a:ext>
            </a:extLst>
          </p:cNvPr>
          <p:cNvSpPr/>
          <p:nvPr/>
        </p:nvSpPr>
        <p:spPr>
          <a:xfrm>
            <a:off x="1163030" y="6176112"/>
            <a:ext cx="2727682" cy="561716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3779545-0C6F-40BE-80CF-68BE60C600F4}"/>
              </a:ext>
            </a:extLst>
          </p:cNvPr>
          <p:cNvSpPr/>
          <p:nvPr/>
        </p:nvSpPr>
        <p:spPr>
          <a:xfrm>
            <a:off x="1163030" y="5765850"/>
            <a:ext cx="2727682" cy="263818"/>
          </a:xfrm>
          <a:prstGeom prst="roundRect">
            <a:avLst>
              <a:gd name="adj" fmla="val 5253"/>
            </a:avLst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F4C6593-712A-4536-A79D-BDD94CD92BE0}"/>
              </a:ext>
            </a:extLst>
          </p:cNvPr>
          <p:cNvSpPr/>
          <p:nvPr/>
        </p:nvSpPr>
        <p:spPr>
          <a:xfrm>
            <a:off x="1163030" y="6046707"/>
            <a:ext cx="2727682" cy="142039"/>
          </a:xfrm>
          <a:prstGeom prst="roundRect">
            <a:avLst>
              <a:gd name="adj" fmla="val 5253"/>
            </a:avLst>
          </a:prstGeom>
          <a:solidFill>
            <a:srgbClr val="92D05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67C93D7-BE22-4CE0-BD6A-5EA0F4A25861}"/>
              </a:ext>
            </a:extLst>
          </p:cNvPr>
          <p:cNvCxnSpPr>
            <a:cxnSpLocks/>
            <a:stCxn id="14" idx="1"/>
            <a:endCxn id="15" idx="1"/>
          </p:cNvCxnSpPr>
          <p:nvPr/>
        </p:nvCxnSpPr>
        <p:spPr>
          <a:xfrm rot="10800000">
            <a:off x="1163030" y="5897760"/>
            <a:ext cx="12700" cy="559211"/>
          </a:xfrm>
          <a:prstGeom prst="bentConnector3">
            <a:avLst>
              <a:gd name="adj1" fmla="val 15763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2FAC978-B011-46D3-8767-2525F9577985}"/>
              </a:ext>
            </a:extLst>
          </p:cNvPr>
          <p:cNvCxnSpPr>
            <a:cxnSpLocks/>
            <a:stCxn id="14" idx="1"/>
            <a:endCxn id="16" idx="1"/>
          </p:cNvCxnSpPr>
          <p:nvPr/>
        </p:nvCxnSpPr>
        <p:spPr>
          <a:xfrm rot="10800000">
            <a:off x="1163030" y="6117728"/>
            <a:ext cx="12700" cy="339243"/>
          </a:xfrm>
          <a:prstGeom prst="bentConnector3">
            <a:avLst>
              <a:gd name="adj1" fmla="val 180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3E3B0FF-461A-4A72-A655-89FBF9F89E36}"/>
              </a:ext>
            </a:extLst>
          </p:cNvPr>
          <p:cNvSpPr/>
          <p:nvPr/>
        </p:nvSpPr>
        <p:spPr>
          <a:xfrm>
            <a:off x="1339994" y="3239858"/>
            <a:ext cx="2268980" cy="303277"/>
          </a:xfrm>
          <a:prstGeom prst="roundRect">
            <a:avLst>
              <a:gd name="adj" fmla="val 5253"/>
            </a:avLst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F6A6DA2-0425-41E8-8DB0-898402BB4E88}"/>
              </a:ext>
            </a:extLst>
          </p:cNvPr>
          <p:cNvSpPr/>
          <p:nvPr/>
        </p:nvSpPr>
        <p:spPr>
          <a:xfrm>
            <a:off x="1179378" y="5078688"/>
            <a:ext cx="2727682" cy="424368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9C0D0C73-BF1F-4884-8FBE-53CA215A1D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0290" y="2025131"/>
            <a:ext cx="274320" cy="27432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7BFB4D-4220-46F1-800F-EBD04DE4F34A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V="1">
            <a:off x="2474484" y="4273032"/>
            <a:ext cx="0" cy="47392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7A1EAD-95A6-494C-B328-84FEA230DDEE}"/>
              </a:ext>
            </a:extLst>
          </p:cNvPr>
          <p:cNvSpPr txBox="1"/>
          <p:nvPr/>
        </p:nvSpPr>
        <p:spPr>
          <a:xfrm>
            <a:off x="807491" y="2062574"/>
            <a:ext cx="1069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Azure DevOps</a:t>
            </a:r>
          </a:p>
        </p:txBody>
      </p:sp>
    </p:spTree>
    <p:extLst>
      <p:ext uri="{BB962C8B-B14F-4D97-AF65-F5344CB8AC3E}">
        <p14:creationId xmlns:p14="http://schemas.microsoft.com/office/powerpoint/2010/main" val="1342806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805</Words>
  <Application>Microsoft Office PowerPoint</Application>
  <PresentationFormat>Widescreen</PresentationFormat>
  <Paragraphs>215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Sprint 2 - plan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Eiden</dc:creator>
  <cp:lastModifiedBy>Florian Eiden</cp:lastModifiedBy>
  <cp:revision>9</cp:revision>
  <dcterms:created xsi:type="dcterms:W3CDTF">2019-12-06T23:56:55Z</dcterms:created>
  <dcterms:modified xsi:type="dcterms:W3CDTF">2019-12-13T20:32:01Z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2019-12-06T23:56:55Z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a10d6769-617e-4082-a62d-0000dfb13140</vt:lpwstr>
  </property>
  <property fmtid="{D5CDD505-2E9C-101B-9397-08002B2CF9AE}" pid="8" name="MSIP_Label_f42aa342-8706-4288-bd11-ebb85995028c_ContentBits">
    <vt:lpwstr>0</vt:lpwstr>
  </property>
</Properties>
</file>