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46112"/>
    <a:srgbClr val="FF9933"/>
    <a:srgbClr val="F5B88F"/>
    <a:srgbClr val="00B0F0"/>
    <a:srgbClr val="5B9BD5"/>
    <a:srgbClr val="FFC000"/>
    <a:srgbClr val="FFFFFF"/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3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E6C6-90A4-4EA7-9E84-F985FF9D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B04E8-6AAE-45F9-8CFB-CEC838A75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419F-0734-41EE-9AB3-9205C2A3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A9D3-17B0-47B0-AB1F-BD253B09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3E0-8BB2-4C73-95F9-AD1CD566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3D8C-7F9D-4C3F-9855-456E863F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B6C2-CE19-4D86-8D3E-552D5204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31AC-40AD-4DEC-9845-5A8421CA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405A-E454-44C9-B1E5-DAE7C97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4088-14DA-46CC-9BBA-D770FB42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2073D-26D6-4861-AC6F-C2A1CFCB2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31A40-553E-4FB1-A16D-A3264AA3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017E-52B6-495E-9017-23608839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D5C6-6457-4E9A-846B-7D7C3DE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8C9A-E1FF-4098-9C9C-8DB62FEA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DDEF-6B59-47A4-905D-F2DBCBEE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54F5-B3DD-4229-B310-B57C614B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777C-A258-40FB-8CE8-385BF41F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0769-54C6-46C0-B62F-698BB47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1B9C-DDC7-4F1F-9D9E-FFE63EEE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52A9-2C0C-4DC0-BC16-DC6622A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8097-F147-4156-A1AD-77954655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397C-D4A0-4956-B5B4-BB47DBAA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6431-DACC-46D9-AFDA-8E361808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E0C8-7CCF-48B2-9C10-89B5A52C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17D3-024A-4785-A8D1-45585221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5BA7-C834-45BB-95A5-DB2818078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D1B89-8C8A-43D0-94BC-83F718A6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4380D-22EE-4FE4-8581-618118B7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4646-DAFD-47F1-A770-8286F83A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E30E-1E4F-4022-967B-E1BFA6B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6A92-3EBB-462D-AEE0-31C55FB4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42B0-B5B9-4B53-88CE-150FE482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942B-3BAA-49FA-95E6-9D0CC40F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40B12-4D2E-491C-9F7B-71E280DBC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FC56E-75AF-4574-94F7-BF3DBEAB0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96594-FB60-4501-BC32-1D16C67B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59C97-1909-4C2F-8B8C-210D8776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96B1C-092B-40C1-A374-B89B8BC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3115-DA56-4460-A379-68C872DA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D8C4A-19A3-4F0F-BE5E-607452D2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4677-524E-4296-B653-DB01EE4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D0296-B145-4224-8CB5-2B08BF08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79737-593C-4AD0-A16B-F5FC00C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268F2-E4EA-453E-A4EE-D09F3384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3295-8CBC-4C97-AE1D-1AA74751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5912-D3F6-4AD0-B54A-3170A27A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C6EE-A411-4BEA-8DBC-B237412F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72B33-29EB-45E8-8619-CD49C2CC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7A546-243A-429E-BDF1-5DCAFEFE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445A-8082-4FB4-A9DB-D0044844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3EC5-30ED-4D12-9789-2E36F5A3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6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6E3D-3033-4BBF-9AF0-6EDD8263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2669B-98CF-4750-8DF8-FEF221A7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E876-01EB-43DA-B80C-2CD64623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30B48-3B3A-405B-A880-4164B4F4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CAFE4-AF55-41D6-A5FE-08EBED43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99058-668D-45ED-B535-A64130F1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A2384-F867-4391-A786-B9EEF8B8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386EA-5634-411A-97CE-D7132506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1560-10F6-4E78-A309-F333A6B4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D6F3-CBA4-41A4-AA1A-23DC55190E6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164D-D223-4A87-A311-44F21FAD8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7CD8-6BF2-41AF-9310-7AE98DBA6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8DEF-8C21-4C16-8B00-C90BFD53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svg"/><Relationship Id="rId21" Type="http://schemas.openxmlformats.org/officeDocument/2006/relationships/image" Target="../media/image23.pn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hyperlink" Target="https://azure-samples.github.io/raspberry-pi-web-simu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6.sv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hyperlink" Target="https://azure-samples.github.io/raspberry-pi-web-simulator/" TargetMode="External"/><Relationship Id="rId3" Type="http://schemas.openxmlformats.org/officeDocument/2006/relationships/image" Target="../media/image6.svg"/><Relationship Id="rId21" Type="http://schemas.openxmlformats.org/officeDocument/2006/relationships/image" Target="../media/image27.pn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6.sv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5.png"/><Relationship Id="rId18" Type="http://schemas.openxmlformats.org/officeDocument/2006/relationships/image" Target="../media/image10.svg"/><Relationship Id="rId3" Type="http://schemas.openxmlformats.org/officeDocument/2006/relationships/image" Target="../media/image8.svg"/><Relationship Id="rId21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8.svg"/><Relationship Id="rId17" Type="http://schemas.openxmlformats.org/officeDocument/2006/relationships/image" Target="../media/image9.png"/><Relationship Id="rId25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6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7.png"/><Relationship Id="rId24" Type="http://schemas.openxmlformats.org/officeDocument/2006/relationships/image" Target="../media/image21.svg"/><Relationship Id="rId5" Type="http://schemas.openxmlformats.org/officeDocument/2006/relationships/image" Target="../media/image14.png"/><Relationship Id="rId15" Type="http://schemas.openxmlformats.org/officeDocument/2006/relationships/image" Target="../media/image5.png"/><Relationship Id="rId23" Type="http://schemas.openxmlformats.org/officeDocument/2006/relationships/image" Target="../media/image20.png"/><Relationship Id="rId10" Type="http://schemas.openxmlformats.org/officeDocument/2006/relationships/image" Target="../media/image24.svg"/><Relationship Id="rId19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Relationship Id="rId14" Type="http://schemas.openxmlformats.org/officeDocument/2006/relationships/image" Target="../media/image26.svg"/><Relationship Id="rId22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4.png"/><Relationship Id="rId21" Type="http://schemas.openxmlformats.org/officeDocument/2006/relationships/image" Target="../media/image8.svg"/><Relationship Id="rId7" Type="http://schemas.openxmlformats.org/officeDocument/2006/relationships/image" Target="../media/image27.png"/><Relationship Id="rId12" Type="http://schemas.openxmlformats.org/officeDocument/2006/relationships/image" Target="../media/image10.svg"/><Relationship Id="rId17" Type="http://schemas.openxmlformats.org/officeDocument/2006/relationships/image" Target="../media/image22.png"/><Relationship Id="rId25" Type="http://schemas.openxmlformats.org/officeDocument/2006/relationships/image" Target="../media/image26.svg"/><Relationship Id="rId2" Type="http://schemas.openxmlformats.org/officeDocument/2006/relationships/image" Target="../media/image13.png"/><Relationship Id="rId16" Type="http://schemas.openxmlformats.org/officeDocument/2006/relationships/image" Target="../media/image21.sv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9.png"/><Relationship Id="rId24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23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5.png"/><Relationship Id="rId14" Type="http://schemas.openxmlformats.org/officeDocument/2006/relationships/image" Target="../media/image12.sv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svg"/><Relationship Id="rId4" Type="http://schemas.openxmlformats.org/officeDocument/2006/relationships/image" Target="../media/image15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svg"/><Relationship Id="rId4" Type="http://schemas.openxmlformats.org/officeDocument/2006/relationships/image" Target="../media/image15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svg"/><Relationship Id="rId7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A14A-E274-4CDD-9222-6672909E4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93AAB-D0D9-4703-8EF4-B18E16D6D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2429D21-6F09-42E0-8FAE-C1BAF05D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5330" y="282637"/>
            <a:ext cx="457200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57DABB3-BD00-4098-BBA9-1B8E6271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1630" y="28263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8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E69193-88B5-4D07-B8DC-44A8157E840E}"/>
              </a:ext>
            </a:extLst>
          </p:cNvPr>
          <p:cNvSpPr/>
          <p:nvPr/>
        </p:nvSpPr>
        <p:spPr>
          <a:xfrm>
            <a:off x="3536671" y="2298551"/>
            <a:ext cx="5068485" cy="3260033"/>
          </a:xfrm>
          <a:prstGeom prst="roundRect">
            <a:avLst>
              <a:gd name="adj" fmla="val 2324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Test Script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highlight>
                  <a:srgbClr val="FF9933"/>
                </a:highlight>
                <a:latin typeface="Consolas" panose="020B0609020204030204" pitchFamily="49" charset="0"/>
              </a:rPr>
              <a:t>test case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sz="1100" b="1" dirty="0">
                <a:solidFill>
                  <a:schemeClr val="tx1"/>
                </a:solidFill>
                <a:highlight>
                  <a:srgbClr val="FF9933"/>
                </a:highlight>
                <a:latin typeface="Consolas" panose="020B0609020204030204" pitchFamily="49" charset="0"/>
              </a:rPr>
              <a:t>test cases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Arrange the test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: modify </a:t>
            </a:r>
            <a:r>
              <a:rPr lang="en-US" sz="11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local input config files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to use 	</a:t>
            </a:r>
            <a:r>
              <a:rPr lang="en-US" sz="1100" dirty="0">
                <a:solidFill>
                  <a:schemeClr val="tx1"/>
                </a:solidFill>
                <a:highlight>
                  <a:srgbClr val="D46112"/>
                </a:highlight>
                <a:latin typeface="Consolas" panose="020B0609020204030204" pitchFamily="49" charset="0"/>
              </a:rPr>
              <a:t>test input data files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instead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Run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the test and save output to </a:t>
            </a:r>
            <a:r>
              <a:rPr lang="en-US" sz="11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test result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subfolder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Check </a:t>
            </a:r>
            <a:r>
              <a:rPr lang="en-US" sz="11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output result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vs </a:t>
            </a:r>
            <a:r>
              <a:rPr lang="en-US" sz="1100" dirty="0">
                <a:solidFill>
                  <a:schemeClr val="tx1"/>
                </a:solidFill>
                <a:highlight>
                  <a:srgbClr val="F5B88F"/>
                </a:highlight>
                <a:latin typeface="Consolas" panose="020B0609020204030204" pitchFamily="49" charset="0"/>
              </a:rPr>
              <a:t>expected output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Report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errors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8D7F7C-A65E-4AEC-836A-287ECF0E8A5D}"/>
              </a:ext>
            </a:extLst>
          </p:cNvPr>
          <p:cNvSpPr/>
          <p:nvPr/>
        </p:nvSpPr>
        <p:spPr>
          <a:xfrm>
            <a:off x="0" y="2976061"/>
            <a:ext cx="3413381" cy="2589854"/>
          </a:xfrm>
          <a:prstGeom prst="roundRect">
            <a:avLst>
              <a:gd name="adj" fmla="val 23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Test Cases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0124-1C59-4C5D-AF10-289A856CDBC7}"/>
              </a:ext>
            </a:extLst>
          </p:cNvPr>
          <p:cNvSpPr/>
          <p:nvPr/>
        </p:nvSpPr>
        <p:spPr>
          <a:xfrm>
            <a:off x="132995" y="3414809"/>
            <a:ext cx="3166795" cy="932384"/>
          </a:xfrm>
          <a:prstGeom prst="roundRect">
            <a:avLst>
              <a:gd name="adj" fmla="val 23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E5A461-DA75-4BC9-A8E5-C8ECD8EFE60E}"/>
              </a:ext>
            </a:extLst>
          </p:cNvPr>
          <p:cNvSpPr/>
          <p:nvPr/>
        </p:nvSpPr>
        <p:spPr>
          <a:xfrm>
            <a:off x="132995" y="4496274"/>
            <a:ext cx="3166795" cy="966463"/>
          </a:xfrm>
          <a:prstGeom prst="roundRect">
            <a:avLst>
              <a:gd name="adj" fmla="val 23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EB31E9-A599-4295-AF8B-E4ED2F417FC0}"/>
              </a:ext>
            </a:extLst>
          </p:cNvPr>
          <p:cNvSpPr/>
          <p:nvPr/>
        </p:nvSpPr>
        <p:spPr>
          <a:xfrm>
            <a:off x="0" y="647463"/>
            <a:ext cx="3413381" cy="2104256"/>
          </a:xfrm>
          <a:prstGeom prst="roundRect">
            <a:avLst>
              <a:gd name="adj" fmla="val 23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Project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5C8BF0-AF39-415F-869A-1CC4B506CF67}"/>
              </a:ext>
            </a:extLst>
          </p:cNvPr>
          <p:cNvSpPr/>
          <p:nvPr/>
        </p:nvSpPr>
        <p:spPr>
          <a:xfrm>
            <a:off x="132996" y="1757596"/>
            <a:ext cx="3147391" cy="308586"/>
          </a:xfrm>
          <a:prstGeom prst="roundRect">
            <a:avLst>
              <a:gd name="adj" fmla="val 2324"/>
            </a:avLst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project.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asaproj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(to be added for 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VSCode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 projects)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1B3BF6-1121-435A-9DA8-19F700957D39}"/>
              </a:ext>
            </a:extLst>
          </p:cNvPr>
          <p:cNvSpPr/>
          <p:nvPr/>
        </p:nvSpPr>
        <p:spPr>
          <a:xfrm>
            <a:off x="132993" y="2104755"/>
            <a:ext cx="3147391" cy="566041"/>
          </a:xfrm>
          <a:prstGeom prst="roundRect">
            <a:avLst>
              <a:gd name="adj" fmla="val 232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project.asaql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	SELECT * INTO </a:t>
            </a:r>
            <a:r>
              <a:rPr lang="en-US" sz="8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sz="8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8DD1A2-8F6B-43A3-B7DA-71DA26C046C8}"/>
              </a:ext>
            </a:extLst>
          </p:cNvPr>
          <p:cNvSpPr/>
          <p:nvPr/>
        </p:nvSpPr>
        <p:spPr>
          <a:xfrm>
            <a:off x="8778619" y="1965108"/>
            <a:ext cx="3413381" cy="3593475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Test Results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222602-8B20-4828-A6A0-6983550D8BA5}"/>
              </a:ext>
            </a:extLst>
          </p:cNvPr>
          <p:cNvSpPr/>
          <p:nvPr/>
        </p:nvSpPr>
        <p:spPr>
          <a:xfrm>
            <a:off x="8935751" y="3508284"/>
            <a:ext cx="3092491" cy="916050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Run Result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266457-7115-4FAD-91FA-3FAF511E4F91}"/>
              </a:ext>
            </a:extLst>
          </p:cNvPr>
          <p:cNvSpPr/>
          <p:nvPr/>
        </p:nvSpPr>
        <p:spPr>
          <a:xfrm>
            <a:off x="132996" y="1108450"/>
            <a:ext cx="3147391" cy="595897"/>
          </a:xfrm>
          <a:prstGeom prst="roundRect">
            <a:avLst>
              <a:gd name="adj" fmla="val 2324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Inputs folder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 A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file</a:t>
            </a:r>
          </a:p>
          <a:p>
            <a:pPr marL="285750" indent="-285750">
              <a:buFontTx/>
              <a:buChar char="-"/>
            </a:pP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 input </a:t>
            </a: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configuration file</a:t>
            </a:r>
          </a:p>
          <a:p>
            <a:pPr marL="285750" indent="-285750">
              <a:buFontTx/>
              <a:buChar char="-"/>
            </a:pP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(Local input A data file)</a:t>
            </a:r>
          </a:p>
          <a:p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5FFDA3-9D76-42E9-808F-A7B654191364}"/>
              </a:ext>
            </a:extLst>
          </p:cNvPr>
          <p:cNvSpPr/>
          <p:nvPr/>
        </p:nvSpPr>
        <p:spPr>
          <a:xfrm>
            <a:off x="132993" y="3705411"/>
            <a:ext cx="3166795" cy="237354"/>
          </a:xfrm>
          <a:prstGeom prst="roundRect">
            <a:avLst>
              <a:gd name="adj" fmla="val 2324"/>
            </a:avLst>
          </a:prstGeom>
          <a:solidFill>
            <a:srgbClr val="D4611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Test input data file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CACE46-BBC9-4EAE-A262-EA922799D7F1}"/>
              </a:ext>
            </a:extLst>
          </p:cNvPr>
          <p:cNvSpPr/>
          <p:nvPr/>
        </p:nvSpPr>
        <p:spPr>
          <a:xfrm>
            <a:off x="132994" y="3996014"/>
            <a:ext cx="3166795" cy="237354"/>
          </a:xfrm>
          <a:prstGeom prst="roundRect">
            <a:avLst>
              <a:gd name="adj" fmla="val 232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Expected output data file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2CE797-43E6-49D4-BD60-D6ABEFFA9201}"/>
              </a:ext>
            </a:extLst>
          </p:cNvPr>
          <p:cNvSpPr/>
          <p:nvPr/>
        </p:nvSpPr>
        <p:spPr>
          <a:xfrm>
            <a:off x="132993" y="4767474"/>
            <a:ext cx="3166795" cy="237354"/>
          </a:xfrm>
          <a:prstGeom prst="roundRect">
            <a:avLst>
              <a:gd name="adj" fmla="val 2324"/>
            </a:avLst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Test input data file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799CA2-F5F1-44DF-B359-4F460CC12E00}"/>
              </a:ext>
            </a:extLst>
          </p:cNvPr>
          <p:cNvSpPr/>
          <p:nvPr/>
        </p:nvSpPr>
        <p:spPr>
          <a:xfrm>
            <a:off x="132994" y="5058077"/>
            <a:ext cx="3166795" cy="237354"/>
          </a:xfrm>
          <a:prstGeom prst="roundRect">
            <a:avLst>
              <a:gd name="adj" fmla="val 232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Expected output data file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4B8629-5CBE-462A-BA68-4A060AF6B111}"/>
              </a:ext>
            </a:extLst>
          </p:cNvPr>
          <p:cNvSpPr/>
          <p:nvPr/>
        </p:nvSpPr>
        <p:spPr>
          <a:xfrm>
            <a:off x="8935750" y="4474745"/>
            <a:ext cx="3092491" cy="987992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Run Result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103B83-A827-4F37-A5BA-356E4C53B651}"/>
              </a:ext>
            </a:extLst>
          </p:cNvPr>
          <p:cNvSpPr/>
          <p:nvPr/>
        </p:nvSpPr>
        <p:spPr>
          <a:xfrm>
            <a:off x="8935751" y="3797558"/>
            <a:ext cx="3092491" cy="254867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EB7B9B-CA0D-4A4F-82AB-ECBEBD71B366}"/>
              </a:ext>
            </a:extLst>
          </p:cNvPr>
          <p:cNvSpPr/>
          <p:nvPr/>
        </p:nvSpPr>
        <p:spPr>
          <a:xfrm>
            <a:off x="8935751" y="4092326"/>
            <a:ext cx="3092491" cy="254867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5808FF8-DF24-4731-A6F3-0C24A11382DF}"/>
              </a:ext>
            </a:extLst>
          </p:cNvPr>
          <p:cNvSpPr/>
          <p:nvPr/>
        </p:nvSpPr>
        <p:spPr>
          <a:xfrm>
            <a:off x="8935751" y="4749961"/>
            <a:ext cx="3092491" cy="254867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536DD6A-5313-4965-9156-F613C296EE1D}"/>
              </a:ext>
            </a:extLst>
          </p:cNvPr>
          <p:cNvSpPr/>
          <p:nvPr/>
        </p:nvSpPr>
        <p:spPr>
          <a:xfrm>
            <a:off x="8935751" y="5044729"/>
            <a:ext cx="3092491" cy="254867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563335-626B-447F-BF49-6C3E951ADC44}"/>
              </a:ext>
            </a:extLst>
          </p:cNvPr>
          <p:cNvSpPr/>
          <p:nvPr/>
        </p:nvSpPr>
        <p:spPr>
          <a:xfrm>
            <a:off x="8935750" y="2541823"/>
            <a:ext cx="3092491" cy="916050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Run Result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FBFB44-904E-4A61-8751-9D009BF330CA}"/>
              </a:ext>
            </a:extLst>
          </p:cNvPr>
          <p:cNvSpPr/>
          <p:nvPr/>
        </p:nvSpPr>
        <p:spPr>
          <a:xfrm>
            <a:off x="8935750" y="2831097"/>
            <a:ext cx="3092491" cy="254867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070809-81F3-4B54-B5A9-A09D36620A4B}"/>
              </a:ext>
            </a:extLst>
          </p:cNvPr>
          <p:cNvSpPr/>
          <p:nvPr/>
        </p:nvSpPr>
        <p:spPr>
          <a:xfrm>
            <a:off x="8935750" y="3125865"/>
            <a:ext cx="3092491" cy="254867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Test Case #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14075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E69193-88B5-4D07-B8DC-44A8157E840E}"/>
              </a:ext>
            </a:extLst>
          </p:cNvPr>
          <p:cNvSpPr/>
          <p:nvPr/>
        </p:nvSpPr>
        <p:spPr>
          <a:xfrm>
            <a:off x="3546374" y="1056389"/>
            <a:ext cx="5069430" cy="4509526"/>
          </a:xfrm>
          <a:prstGeom prst="roundRect">
            <a:avLst>
              <a:gd name="adj" fmla="val 1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\2_Act\unittest_run.ps1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TotalErrorCounter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Read    </a:t>
            </a:r>
            <a:r>
              <a:rPr lang="en-US" sz="1100" dirty="0">
                <a:solidFill>
                  <a:schemeClr val="tx1"/>
                </a:solidFill>
                <a:highlight>
                  <a:srgbClr val="FF9933"/>
                </a:highlight>
                <a:latin typeface="Consolas" panose="020B0609020204030204" pitchFamily="49" charset="0"/>
              </a:rPr>
              <a:t>test cases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sz="1100" dirty="0">
                <a:solidFill>
                  <a:schemeClr val="tx1"/>
                </a:solidFill>
                <a:highlight>
                  <a:srgbClr val="FF9933"/>
                </a:highlight>
                <a:latin typeface="Consolas" panose="020B0609020204030204" pitchFamily="49" charset="0"/>
              </a:rPr>
              <a:t>\1_Arrange\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metadata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highlight>
                  <a:srgbClr val="FF9933"/>
                </a:highlight>
                <a:latin typeface="Consolas" panose="020B0609020204030204" pitchFamily="49" charset="0"/>
              </a:rPr>
              <a:t>test case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sz="1100" dirty="0">
                <a:solidFill>
                  <a:schemeClr val="tx1"/>
                </a:solidFill>
                <a:highlight>
                  <a:srgbClr val="FF9933"/>
                </a:highlight>
                <a:latin typeface="Consolas" panose="020B0609020204030204" pitchFamily="49" charset="0"/>
              </a:rPr>
              <a:t>test cases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CaseErrorCounter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D46112"/>
                </a:highlight>
                <a:latin typeface="Consolas" panose="020B0609020204030204" pitchFamily="49" charset="0"/>
              </a:rPr>
              <a:t>test input data file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    -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Backup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the existing </a:t>
            </a:r>
            <a:r>
              <a:rPr lang="en-US" sz="9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local input configuration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file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    -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Modify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that </a:t>
            </a:r>
            <a:r>
              <a:rPr lang="en-US" sz="9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config file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to point to the </a:t>
            </a:r>
            <a:r>
              <a:rPr lang="en-US" sz="900" dirty="0">
                <a:solidFill>
                  <a:schemeClr val="tx1"/>
                </a:solidFill>
                <a:highlight>
                  <a:srgbClr val="D46112"/>
                </a:highlight>
                <a:latin typeface="Consolas" panose="020B0609020204030204" pitchFamily="49" charset="0"/>
              </a:rPr>
              <a:t>test file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Run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sa.exe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and save output to </a:t>
            </a:r>
            <a:r>
              <a:rPr lang="en-US" sz="10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test result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subfolder</a:t>
            </a:r>
          </a:p>
          <a:p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F5B88F"/>
                </a:highlight>
                <a:latin typeface="Consolas" panose="020B0609020204030204" pitchFamily="49" charset="0"/>
              </a:rPr>
              <a:t>expected output file</a:t>
            </a:r>
            <a:endParaRPr lang="en-US" sz="1000" dirty="0">
              <a:solidFill>
                <a:schemeClr val="tx1"/>
              </a:solidFill>
              <a:highlight>
                <a:srgbClr val="FF9933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    -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Run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jsondiffpatch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between the </a:t>
            </a:r>
            <a:r>
              <a:rPr lang="en-US" sz="9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test output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and the </a:t>
            </a:r>
            <a:r>
              <a:rPr lang="en-US" sz="900" dirty="0">
                <a:solidFill>
                  <a:schemeClr val="tx1"/>
                </a:solidFill>
                <a:highlight>
                  <a:srgbClr val="F5B88F"/>
                </a:highlight>
                <a:latin typeface="Consolas" panose="020B0609020204030204" pitchFamily="49" charset="0"/>
              </a:rPr>
              <a:t>expected file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    and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Save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the diff output in the </a:t>
            </a:r>
            <a:r>
              <a:rPr lang="en-US" sz="9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test result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subfolder       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    -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Update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CaseErrorCounter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TotalErrorCounter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D46112"/>
                </a:highlight>
                <a:latin typeface="Consolas" panose="020B0609020204030204" pitchFamily="49" charset="0"/>
              </a:rPr>
              <a:t>test input data file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Restore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the </a:t>
            </a:r>
            <a:r>
              <a:rPr lang="en-US" sz="9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local input configuration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file</a:t>
            </a:r>
          </a:p>
          <a:p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CaseErrorCounter</a:t>
            </a:r>
            <a:endParaRPr lang="en-US" sz="10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TotalErrorCounter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8D7F7C-A65E-4AEC-836A-287ECF0E8A5D}"/>
              </a:ext>
            </a:extLst>
          </p:cNvPr>
          <p:cNvSpPr/>
          <p:nvPr/>
        </p:nvSpPr>
        <p:spPr>
          <a:xfrm>
            <a:off x="0" y="3833665"/>
            <a:ext cx="3413381" cy="1736342"/>
          </a:xfrm>
          <a:prstGeom prst="roundRect">
            <a:avLst>
              <a:gd name="adj" fmla="val 23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\1_Arrange\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EB31E9-A599-4295-AF8B-E4ED2F417FC0}"/>
              </a:ext>
            </a:extLst>
          </p:cNvPr>
          <p:cNvSpPr/>
          <p:nvPr/>
        </p:nvSpPr>
        <p:spPr>
          <a:xfrm>
            <a:off x="0" y="647463"/>
            <a:ext cx="3413381" cy="2104256"/>
          </a:xfrm>
          <a:prstGeom prst="roundRect">
            <a:avLst>
              <a:gd name="adj" fmla="val 23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Project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723300-4737-4B2D-981F-FB7F4E0DF0CC}"/>
              </a:ext>
            </a:extLst>
          </p:cNvPr>
          <p:cNvSpPr/>
          <p:nvPr/>
        </p:nvSpPr>
        <p:spPr>
          <a:xfrm>
            <a:off x="132996" y="1108450"/>
            <a:ext cx="3147391" cy="595897"/>
          </a:xfrm>
          <a:prstGeom prst="roundRect">
            <a:avLst>
              <a:gd name="adj" fmla="val 2324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Inputs folder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 A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file</a:t>
            </a:r>
          </a:p>
          <a:p>
            <a:pPr marL="285750" indent="-285750">
              <a:buFontTx/>
              <a:buChar char="-"/>
            </a:pP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 input </a:t>
            </a: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configuration file</a:t>
            </a:r>
          </a:p>
          <a:p>
            <a:pPr marL="285750" indent="-285750">
              <a:buFontTx/>
              <a:buChar char="-"/>
            </a:pP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(Local input A data file)</a:t>
            </a:r>
          </a:p>
          <a:p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5C8BF0-AF39-415F-869A-1CC4B506CF67}"/>
              </a:ext>
            </a:extLst>
          </p:cNvPr>
          <p:cNvSpPr/>
          <p:nvPr/>
        </p:nvSpPr>
        <p:spPr>
          <a:xfrm>
            <a:off x="132996" y="1757596"/>
            <a:ext cx="3147391" cy="308586"/>
          </a:xfrm>
          <a:prstGeom prst="roundRect">
            <a:avLst>
              <a:gd name="adj" fmla="val 2324"/>
            </a:avLst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project.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asaproj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(to be added for 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VSCode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 projects)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1B3BF6-1121-435A-9DA8-19F700957D39}"/>
              </a:ext>
            </a:extLst>
          </p:cNvPr>
          <p:cNvSpPr/>
          <p:nvPr/>
        </p:nvSpPr>
        <p:spPr>
          <a:xfrm>
            <a:off x="132993" y="2104755"/>
            <a:ext cx="3147391" cy="566041"/>
          </a:xfrm>
          <a:prstGeom prst="roundRect">
            <a:avLst>
              <a:gd name="adj" fmla="val 232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project.asaql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	SELECT * INTO </a:t>
            </a:r>
            <a:r>
              <a:rPr lang="en-US" sz="8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sz="800" dirty="0">
                <a:solidFill>
                  <a:schemeClr val="tx1"/>
                </a:solidFill>
                <a:highlight>
                  <a:srgbClr val="00B0F0"/>
                </a:highlight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8DD1A2-8F6B-43A3-B7DA-71DA26C046C8}"/>
              </a:ext>
            </a:extLst>
          </p:cNvPr>
          <p:cNvSpPr/>
          <p:nvPr/>
        </p:nvSpPr>
        <p:spPr>
          <a:xfrm>
            <a:off x="8778619" y="1283569"/>
            <a:ext cx="3413381" cy="4282346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\3_Assert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222602-8B20-4828-A6A0-6983550D8BA5}"/>
              </a:ext>
            </a:extLst>
          </p:cNvPr>
          <p:cNvSpPr/>
          <p:nvPr/>
        </p:nvSpPr>
        <p:spPr>
          <a:xfrm>
            <a:off x="8935751" y="1660782"/>
            <a:ext cx="3092491" cy="1813181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\YYYYMMDDHHMMSS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70B6F3-FDF6-4EB2-9150-B91F01A92C88}"/>
              </a:ext>
            </a:extLst>
          </p:cNvPr>
          <p:cNvSpPr/>
          <p:nvPr/>
        </p:nvSpPr>
        <p:spPr>
          <a:xfrm>
            <a:off x="9100458" y="1971500"/>
            <a:ext cx="2768758" cy="656218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\001\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ASA run output files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Diff 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AE5D24-FE4E-4C98-A8A6-BD7D56779443}"/>
              </a:ext>
            </a:extLst>
          </p:cNvPr>
          <p:cNvSpPr/>
          <p:nvPr/>
        </p:nvSpPr>
        <p:spPr>
          <a:xfrm>
            <a:off x="9100458" y="2707941"/>
            <a:ext cx="2768758" cy="656218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\002\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ASA run output files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Diff file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24BEB5-E897-459E-A2FE-645D2637B450}"/>
              </a:ext>
            </a:extLst>
          </p:cNvPr>
          <p:cNvSpPr/>
          <p:nvPr/>
        </p:nvSpPr>
        <p:spPr>
          <a:xfrm>
            <a:off x="132993" y="4345609"/>
            <a:ext cx="3166795" cy="237354"/>
          </a:xfrm>
          <a:prstGeom prst="roundRect">
            <a:avLst>
              <a:gd name="adj" fmla="val 2324"/>
            </a:avLst>
          </a:prstGeom>
          <a:solidFill>
            <a:srgbClr val="D4611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001-Input-A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.{csv/json/…}</a:t>
            </a: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Content for local input 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D50FD8-0758-4726-B68F-A10178940895}"/>
              </a:ext>
            </a:extLst>
          </p:cNvPr>
          <p:cNvSpPr/>
          <p:nvPr/>
        </p:nvSpPr>
        <p:spPr>
          <a:xfrm>
            <a:off x="132994" y="4636212"/>
            <a:ext cx="3166795" cy="237354"/>
          </a:xfrm>
          <a:prstGeom prst="roundRect">
            <a:avLst>
              <a:gd name="adj" fmla="val 23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001-Output-B.json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: Content expected in output for 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3FCB5-1C60-4D76-8CE4-EE2C84BC15A5}"/>
              </a:ext>
            </a:extLst>
          </p:cNvPr>
          <p:cNvSpPr/>
          <p:nvPr/>
        </p:nvSpPr>
        <p:spPr>
          <a:xfrm>
            <a:off x="132993" y="4926815"/>
            <a:ext cx="3166795" cy="237354"/>
          </a:xfrm>
          <a:prstGeom prst="roundRect">
            <a:avLst>
              <a:gd name="adj" fmla="val 2324"/>
            </a:avLst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002-Input-A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.{csv/json/…}</a:t>
            </a:r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Content for local input 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60487B-094B-49C8-8075-79DDD2C416E4}"/>
              </a:ext>
            </a:extLst>
          </p:cNvPr>
          <p:cNvSpPr/>
          <p:nvPr/>
        </p:nvSpPr>
        <p:spPr>
          <a:xfrm>
            <a:off x="132994" y="5217418"/>
            <a:ext cx="3166795" cy="237354"/>
          </a:xfrm>
          <a:prstGeom prst="roundRect">
            <a:avLst>
              <a:gd name="adj" fmla="val 23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  <a:latin typeface="Consolas" panose="020B0609020204030204" pitchFamily="49" charset="0"/>
              </a:rPr>
              <a:t>002-Output-B.json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: Content expected in output for 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DBD78A-0B51-424B-9311-EE95D1AC27DA}"/>
              </a:ext>
            </a:extLst>
          </p:cNvPr>
          <p:cNvSpPr/>
          <p:nvPr/>
        </p:nvSpPr>
        <p:spPr>
          <a:xfrm>
            <a:off x="3759829" y="2386249"/>
            <a:ext cx="4851769" cy="2738256"/>
          </a:xfrm>
          <a:prstGeom prst="rect">
            <a:avLst/>
          </a:prstGeom>
          <a:solidFill>
            <a:schemeClr val="accent4">
              <a:lumMod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973C68-3301-4B06-BCC9-E11D12489EB8}"/>
              </a:ext>
            </a:extLst>
          </p:cNvPr>
          <p:cNvSpPr/>
          <p:nvPr/>
        </p:nvSpPr>
        <p:spPr>
          <a:xfrm>
            <a:off x="4079355" y="2993835"/>
            <a:ext cx="4532243" cy="318053"/>
          </a:xfrm>
          <a:prstGeom prst="rect">
            <a:avLst/>
          </a:prstGeom>
          <a:solidFill>
            <a:schemeClr val="accent4">
              <a:lumMod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8DFE3E-79DE-483C-BB1A-A88F5A5F2EE6}"/>
              </a:ext>
            </a:extLst>
          </p:cNvPr>
          <p:cNvSpPr/>
          <p:nvPr/>
        </p:nvSpPr>
        <p:spPr>
          <a:xfrm>
            <a:off x="4079356" y="3881620"/>
            <a:ext cx="4532242" cy="489979"/>
          </a:xfrm>
          <a:prstGeom prst="rect">
            <a:avLst/>
          </a:prstGeom>
          <a:solidFill>
            <a:schemeClr val="accent4">
              <a:lumMod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2620A-A548-4551-B15E-EF02EDB41168}"/>
              </a:ext>
            </a:extLst>
          </p:cNvPr>
          <p:cNvSpPr/>
          <p:nvPr/>
        </p:nvSpPr>
        <p:spPr>
          <a:xfrm>
            <a:off x="4079356" y="4593133"/>
            <a:ext cx="4532242" cy="187746"/>
          </a:xfrm>
          <a:prstGeom prst="rect">
            <a:avLst/>
          </a:prstGeom>
          <a:solidFill>
            <a:schemeClr val="accent4">
              <a:lumMod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71CC18-6A24-43C9-A656-C37522413884}"/>
              </a:ext>
            </a:extLst>
          </p:cNvPr>
          <p:cNvSpPr/>
          <p:nvPr/>
        </p:nvSpPr>
        <p:spPr>
          <a:xfrm>
            <a:off x="8935751" y="3583059"/>
            <a:ext cx="3092491" cy="1813181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\YYYYMMDDHHMMSS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6B46EF7-519E-418F-B67F-968BA697DDD3}"/>
              </a:ext>
            </a:extLst>
          </p:cNvPr>
          <p:cNvSpPr/>
          <p:nvPr/>
        </p:nvSpPr>
        <p:spPr>
          <a:xfrm>
            <a:off x="9100458" y="3893777"/>
            <a:ext cx="2768758" cy="656218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\001\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ASA run output files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Diff file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261F34-DC53-4243-8BC0-AF382E183285}"/>
              </a:ext>
            </a:extLst>
          </p:cNvPr>
          <p:cNvSpPr/>
          <p:nvPr/>
        </p:nvSpPr>
        <p:spPr>
          <a:xfrm>
            <a:off x="9100458" y="4630218"/>
            <a:ext cx="2768758" cy="656218"/>
          </a:xfrm>
          <a:prstGeom prst="roundRect">
            <a:avLst>
              <a:gd name="adj" fmla="val 232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\002\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ASA run output files</a:t>
            </a:r>
          </a:p>
          <a:p>
            <a:pPr marL="285750" indent="-2857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Diff file</a:t>
            </a:r>
          </a:p>
        </p:txBody>
      </p:sp>
    </p:spTree>
    <p:extLst>
      <p:ext uri="{BB962C8B-B14F-4D97-AF65-F5344CB8AC3E}">
        <p14:creationId xmlns:p14="http://schemas.microsoft.com/office/powerpoint/2010/main" val="372664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109032" y="262793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9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086599" y="2130283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261885" y="3707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069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239193" y="1141164"/>
            <a:ext cx="843274" cy="21302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208785" y="401567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284241" y="405709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284241" y="364683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284241" y="392768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284241" y="377874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284241" y="399870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55618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8634193" y="1636869"/>
            <a:ext cx="2682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180033"/>
            <a:ext cx="1341320" cy="534304"/>
          </a:xfrm>
          <a:prstGeom prst="bentConnector3">
            <a:avLst>
              <a:gd name="adj1" fmla="val 212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rot="16200000" flipH="1">
            <a:off x="9874053" y="1535407"/>
            <a:ext cx="2029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154015" y="2151470"/>
            <a:ext cx="196676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0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300589" y="295966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stCxn id="134" idx="3"/>
            <a:endCxn id="92" idx="1"/>
          </p:cNvCxnSpPr>
          <p:nvPr/>
        </p:nvCxnSpPr>
        <p:spPr>
          <a:xfrm>
            <a:off x="4028271" y="3171852"/>
            <a:ext cx="1554686" cy="1135209"/>
          </a:xfrm>
          <a:prstGeom prst="bentConnector3">
            <a:avLst>
              <a:gd name="adj1" fmla="val 2442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551504" y="1171330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63798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stCxn id="148" idx="3"/>
            <a:endCxn id="111" idx="3"/>
          </p:cNvCxnSpPr>
          <p:nvPr/>
        </p:nvCxnSpPr>
        <p:spPr>
          <a:xfrm>
            <a:off x="11316833" y="542053"/>
            <a:ext cx="1" cy="1279482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2403777" cy="908291"/>
          </a:xfrm>
        </p:spPr>
        <p:txBody>
          <a:bodyPr>
            <a:normAutofit/>
          </a:bodyPr>
          <a:lstStyle/>
          <a:p>
            <a:r>
              <a:rPr lang="en-US" dirty="0"/>
              <a:t>Sprint 1</a:t>
            </a:r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9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333380" y="2627936"/>
            <a:ext cx="2575546" cy="1615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310947" y="2130283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17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148048" y="1050019"/>
            <a:ext cx="1051023" cy="210481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9031" y="3571386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</a:t>
            </a:r>
            <a:r>
              <a:rPr lang="en-US" sz="700" b="1" dirty="0"/>
              <a:t>Automated</a:t>
            </a:r>
            <a:r>
              <a:rPr lang="en-US" sz="700" dirty="0"/>
              <a:t> 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502827" y="3661706"/>
            <a:ext cx="2300687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508589" y="35266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433947"/>
            <a:ext cx="2268980" cy="572253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Compile script to ARM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249283"/>
            <a:ext cx="1341320" cy="465055"/>
          </a:xfrm>
          <a:prstGeom prst="bentConnector3">
            <a:avLst>
              <a:gd name="adj1" fmla="val 15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cxnSpLocks/>
            <a:stCxn id="110" idx="2"/>
            <a:endCxn id="77" idx="0"/>
          </p:cNvCxnSpPr>
          <p:nvPr/>
        </p:nvCxnSpPr>
        <p:spPr>
          <a:xfrm rot="16200000" flipH="1">
            <a:off x="9891997" y="1655963"/>
            <a:ext cx="16703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95" idx="0"/>
          </p:cNvCxnSpPr>
          <p:nvPr/>
        </p:nvCxnSpPr>
        <p:spPr>
          <a:xfrm rot="5400000">
            <a:off x="8343820" y="2341275"/>
            <a:ext cx="158715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524937" y="2959668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>
            <a:off x="3825624" y="3171852"/>
            <a:ext cx="1757333" cy="1135209"/>
          </a:xfrm>
          <a:prstGeom prst="bentConnector3">
            <a:avLst>
              <a:gd name="adj1" fmla="val 30285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484866" y="1274061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70723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3"/>
            <a:endCxn id="77" idx="3"/>
          </p:cNvCxnSpPr>
          <p:nvPr/>
        </p:nvCxnSpPr>
        <p:spPr>
          <a:xfrm>
            <a:off x="11316833" y="542053"/>
            <a:ext cx="1" cy="1520593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3090997" cy="90829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2 - plan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stCxn id="65" idx="1"/>
            <a:endCxn id="68" idx="1"/>
          </p:cNvCxnSpPr>
          <p:nvPr/>
        </p:nvCxnSpPr>
        <p:spPr>
          <a:xfrm rot="10800000" flipH="1">
            <a:off x="1502827" y="3597698"/>
            <a:ext cx="5762" cy="344867"/>
          </a:xfrm>
          <a:prstGeom prst="bentConnector3">
            <a:avLst>
              <a:gd name="adj1" fmla="val -39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68763" y="6159763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10338327" y="357387"/>
            <a:ext cx="1242803" cy="5958560"/>
          </a:xfrm>
          <a:prstGeom prst="bentConnector4">
            <a:avLst>
              <a:gd name="adj1" fmla="val -32104"/>
              <a:gd name="adj2" fmla="val 103836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8634193" y="1739480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Check artifact vs target</a:t>
            </a:r>
          </a:p>
          <a:p>
            <a:r>
              <a:rPr lang="en-US" b="0" dirty="0">
                <a:solidFill>
                  <a:schemeClr val="tx1"/>
                </a:solidFill>
              </a:rPr>
              <a:t>  - Continue only if different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E48BC0-2FF4-437B-9A34-07B416885F47}"/>
              </a:ext>
            </a:extLst>
          </p:cNvPr>
          <p:cNvSpPr/>
          <p:nvPr/>
        </p:nvSpPr>
        <p:spPr>
          <a:xfrm>
            <a:off x="124504" y="4369717"/>
            <a:ext cx="3729118" cy="84380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No more local compiling (folder added to </a:t>
            </a:r>
            <a:r>
              <a:rPr lang="en-US" sz="1200" dirty="0" err="1">
                <a:solidFill>
                  <a:schemeClr val="lt1"/>
                </a:solidFill>
              </a:rPr>
              <a:t>gitignore</a:t>
            </a:r>
            <a:r>
              <a:rPr lang="en-US" sz="1200" dirty="0">
                <a:solidFill>
                  <a:schemeClr val="l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Unit Test results simplification (0/1 instead of set, </a:t>
            </a:r>
            <a:r>
              <a:rPr lang="en-US" sz="1200" dirty="0" err="1"/>
              <a:t>scriptability</a:t>
            </a:r>
            <a:r>
              <a:rPr lang="en-US" sz="1200" dirty="0"/>
              <a:t> outside of </a:t>
            </a:r>
            <a:r>
              <a:rPr lang="en-US" sz="1200" dirty="0" err="1"/>
              <a:t>VSCode</a:t>
            </a:r>
            <a:r>
              <a:rPr lang="en-US" sz="1200" dirty="0"/>
              <a:t>: asa.exe input output ok/ko)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4E09B-1137-4A3F-9B7E-164B24295288}"/>
              </a:ext>
            </a:extLst>
          </p:cNvPr>
          <p:cNvSpPr/>
          <p:nvPr/>
        </p:nvSpPr>
        <p:spPr>
          <a:xfrm>
            <a:off x="5589985" y="29036"/>
            <a:ext cx="2968381" cy="7943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Compile in build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release, prevent unnecessary restart by checking for  actual changes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14DF843-1B9F-4EA0-ABBA-8FE2512121B8}"/>
              </a:ext>
            </a:extLst>
          </p:cNvPr>
          <p:cNvSpPr/>
          <p:nvPr/>
        </p:nvSpPr>
        <p:spPr>
          <a:xfrm>
            <a:off x="7936162" y="6638739"/>
            <a:ext cx="4078697" cy="25868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K/V secrets storage – or better managed accounts?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ABFBC3E-024B-42FF-B130-A768ED5B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42DB703-4166-420E-8C00-3D76AEE3B29F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6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</p:spTree>
    <p:extLst>
      <p:ext uri="{BB962C8B-B14F-4D97-AF65-F5344CB8AC3E}">
        <p14:creationId xmlns:p14="http://schemas.microsoft.com/office/powerpoint/2010/main" val="172817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F64968F1-64C5-433F-AD88-B541AF2AE63D}"/>
              </a:ext>
            </a:extLst>
          </p:cNvPr>
          <p:cNvSpPr/>
          <p:nvPr/>
        </p:nvSpPr>
        <p:spPr>
          <a:xfrm>
            <a:off x="10110486" y="5761033"/>
            <a:ext cx="13964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14105" y="335040"/>
            <a:ext cx="9927875" cy="23190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526954" y="4191915"/>
            <a:ext cx="2575546" cy="24468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asa-yaml-ci.yml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build.ps1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release.ps1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Deploy </a:t>
            </a:r>
            <a:r>
              <a:rPr lang="en-US" sz="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myASAproject.asaql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provision.azcli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provision.JobTemplate.json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8" y="804842"/>
            <a:ext cx="274320" cy="274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0" y="422145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510280" y="3694262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750" y="4452904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384494" y="743750"/>
            <a:ext cx="2575546" cy="18928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b="0" dirty="0">
                <a:solidFill>
                  <a:schemeClr val="tx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deploy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0" dirty="0">
                <a:solidFill>
                  <a:schemeClr val="tx1"/>
                </a:solidFill>
              </a:rPr>
              <a:t>- </a:t>
            </a:r>
            <a:r>
              <a:rPr lang="en-US" b="0" dirty="0" err="1">
                <a:solidFill>
                  <a:schemeClr val="tx1"/>
                </a:solidFill>
              </a:rPr>
              <a:t>asa-yaml-ci.yml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- build.ps1</a:t>
            </a:r>
          </a:p>
          <a:p>
            <a:r>
              <a:rPr lang="en-US" b="0" dirty="0">
                <a:solidFill>
                  <a:schemeClr val="tx1"/>
                </a:solidFill>
              </a:rPr>
              <a:t>  - release.ps1</a:t>
            </a:r>
          </a:p>
          <a:p>
            <a:r>
              <a:rPr lang="en-US" b="0" dirty="0">
                <a:solidFill>
                  <a:schemeClr val="tx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0" dirty="0">
                <a:solidFill>
                  <a:schemeClr val="tx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Inputs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0" dirty="0">
                <a:solidFill>
                  <a:schemeClr val="tx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</a:t>
            </a:r>
            <a:r>
              <a:rPr lang="en-US" b="0" dirty="0" err="1">
                <a:solidFill>
                  <a:schemeClr val="tx1"/>
                </a:solidFill>
              </a:rPr>
              <a:t>asaproj.json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- </a:t>
            </a:r>
            <a:r>
              <a:rPr lang="en-US" b="0" dirty="0" err="1">
                <a:solidFill>
                  <a:schemeClr val="tx1"/>
                </a:solidFill>
              </a:rPr>
              <a:t>JobConfig.json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- </a:t>
            </a:r>
            <a:r>
              <a:rPr lang="en-US" b="0" dirty="0" err="1">
                <a:solidFill>
                  <a:schemeClr val="tx1"/>
                </a:solidFill>
              </a:rPr>
              <a:t>myASAproject.asaql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rot="16200000" flipV="1">
            <a:off x="965828" y="3343016"/>
            <a:ext cx="1555339" cy="1424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242640" y="5260996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r>
              <a:rPr lang="en-US" sz="700" dirty="0"/>
              <a:t>Start Local Run</a:t>
            </a:r>
          </a:p>
          <a:p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700964" y="5325006"/>
            <a:ext cx="2300687" cy="706982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706726" y="51899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86648" y="1603633"/>
            <a:ext cx="2268980" cy="721640"/>
          </a:xfrm>
          <a:prstGeom prst="roundRect">
            <a:avLst>
              <a:gd name="adj" fmla="val 5253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stCxn id="106" idx="3"/>
            <a:endCxn id="89" idx="1"/>
          </p:cNvCxnSpPr>
          <p:nvPr/>
        </p:nvCxnSpPr>
        <p:spPr>
          <a:xfrm>
            <a:off x="2855628" y="1964453"/>
            <a:ext cx="656280" cy="144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155" idx="0"/>
          </p:cNvCxnSpPr>
          <p:nvPr/>
        </p:nvCxnSpPr>
        <p:spPr>
          <a:xfrm rot="5400000">
            <a:off x="8047523" y="2264939"/>
            <a:ext cx="1066828" cy="3366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700964" y="6167017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147" idx="1"/>
          </p:cNvCxnSpPr>
          <p:nvPr/>
        </p:nvCxnSpPr>
        <p:spPr>
          <a:xfrm flipV="1">
            <a:off x="3001651" y="3300771"/>
            <a:ext cx="3253099" cy="307843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680" y="385123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3805616" y="497204"/>
            <a:ext cx="2673751" cy="507831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Connection strings from </a:t>
            </a:r>
            <a:r>
              <a:rPr lang="en-US" b="0" dirty="0" err="1">
                <a:solidFill>
                  <a:schemeClr val="tx1"/>
                </a:solidFill>
              </a:rPr>
              <a:t>KeyVault</a:t>
            </a:r>
            <a:endParaRPr lang="en-US" b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chemeClr val="tx1"/>
                </a:solidFill>
              </a:rPr>
              <a:t>Local variables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cxnSpLocks/>
            <a:stCxn id="148" idx="2"/>
            <a:endCxn id="77" idx="0"/>
          </p:cNvCxnSpPr>
          <p:nvPr/>
        </p:nvCxnSpPr>
        <p:spPr>
          <a:xfrm rot="16200000" flipH="1">
            <a:off x="6890885" y="-743358"/>
            <a:ext cx="109987" cy="3606772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cxnSpLocks/>
            <a:stCxn id="65" idx="3"/>
            <a:endCxn id="68" idx="3"/>
          </p:cNvCxnSpPr>
          <p:nvPr/>
        </p:nvCxnSpPr>
        <p:spPr>
          <a:xfrm flipV="1">
            <a:off x="3001651" y="5260997"/>
            <a:ext cx="5762" cy="417500"/>
          </a:xfrm>
          <a:prstGeom prst="bentConnector3">
            <a:avLst>
              <a:gd name="adj1" fmla="val 40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17801" y="6147314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5142492" y="497204"/>
            <a:ext cx="5987676" cy="5806294"/>
          </a:xfrm>
          <a:prstGeom prst="bentConnector4">
            <a:avLst>
              <a:gd name="adj1" fmla="val -12517"/>
              <a:gd name="adj2" fmla="val 103937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70184" y="1227589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7264250" y="1115022"/>
            <a:ext cx="2970027" cy="7848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Execute </a:t>
            </a:r>
            <a:r>
              <a:rPr lang="en-US" dirty="0">
                <a:solidFill>
                  <a:schemeClr val="tx1"/>
                </a:solidFill>
              </a:rPr>
              <a:t>release.ps1</a:t>
            </a:r>
          </a:p>
          <a:p>
            <a:r>
              <a:rPr lang="en-US" b="0" dirty="0">
                <a:solidFill>
                  <a:schemeClr val="tx1"/>
                </a:solidFill>
              </a:rPr>
              <a:t>  &gt; Get secrets from </a:t>
            </a:r>
            <a:r>
              <a:rPr lang="en-US" b="0" dirty="0" err="1">
                <a:solidFill>
                  <a:schemeClr val="tx1"/>
                </a:solidFill>
              </a:rPr>
              <a:t>KeyVault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&gt; ARM parameters fill-in</a:t>
            </a:r>
          </a:p>
          <a:p>
            <a:r>
              <a:rPr lang="en-US" b="0" dirty="0">
                <a:solidFill>
                  <a:schemeClr val="tx1"/>
                </a:solidFill>
              </a:rPr>
              <a:t>  &gt; ARM template </a:t>
            </a:r>
            <a:r>
              <a:rPr lang="en-US" dirty="0">
                <a:solidFill>
                  <a:schemeClr val="tx1"/>
                </a:solidFill>
              </a:rPr>
              <a:t>execution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90F553-B016-4A6B-A189-DCED2396AA43}"/>
              </a:ext>
            </a:extLst>
          </p:cNvPr>
          <p:cNvSpPr txBox="1"/>
          <p:nvPr/>
        </p:nvSpPr>
        <p:spPr>
          <a:xfrm>
            <a:off x="1686671" y="3095587"/>
            <a:ext cx="7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Git </a:t>
            </a:r>
          </a:p>
          <a:p>
            <a:r>
              <a:rPr lang="en-US" dirty="0"/>
              <a:t>Commit/Push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51B0AE-8291-4974-B3DD-A7B5A82EEA28}"/>
              </a:ext>
            </a:extLst>
          </p:cNvPr>
          <p:cNvSpPr txBox="1"/>
          <p:nvPr/>
        </p:nvSpPr>
        <p:spPr>
          <a:xfrm>
            <a:off x="3511908" y="1578384"/>
            <a:ext cx="2973326" cy="10618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(definition in 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</a:rPr>
              <a:t>asa-yaml-ci.yml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Execute </a:t>
            </a:r>
            <a:r>
              <a:rPr lang="en-US" dirty="0">
                <a:solidFill>
                  <a:schemeClr val="tx1"/>
                </a:solidFill>
              </a:rPr>
              <a:t>build.ps1</a:t>
            </a:r>
          </a:p>
          <a:p>
            <a:r>
              <a:rPr lang="en-US" b="0" dirty="0">
                <a:solidFill>
                  <a:schemeClr val="tx1"/>
                </a:solidFill>
              </a:rPr>
              <a:t>  &gt; ARM template generation</a:t>
            </a:r>
          </a:p>
          <a:p>
            <a:r>
              <a:rPr lang="en-US" b="0" dirty="0">
                <a:solidFill>
                  <a:schemeClr val="tx1"/>
                </a:solidFill>
              </a:rPr>
              <a:t>  &gt; ARM parameters fill-in</a:t>
            </a:r>
          </a:p>
          <a:p>
            <a:r>
              <a:rPr lang="en-US" b="0" dirty="0">
                <a:solidFill>
                  <a:schemeClr val="tx1"/>
                </a:solidFill>
              </a:rPr>
              <a:t>  &gt; ARM template 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&gt; Publish ARM template + release script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5E25C6-62D4-4476-901D-56DC4AF95948}"/>
              </a:ext>
            </a:extLst>
          </p:cNvPr>
          <p:cNvSpPr txBox="1"/>
          <p:nvPr/>
        </p:nvSpPr>
        <p:spPr>
          <a:xfrm>
            <a:off x="2908869" y="1656675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On commit </a:t>
            </a:r>
          </a:p>
          <a:p>
            <a:r>
              <a:rPr lang="en-US" sz="700" dirty="0">
                <a:latin typeface="Consolas" panose="020B0609020204030204" pitchFamily="49" charset="0"/>
              </a:rPr>
              <a:t>on Master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DB438EE-65DF-4270-995F-81852A69CB8A}"/>
              </a:ext>
            </a:extLst>
          </p:cNvPr>
          <p:cNvSpPr/>
          <p:nvPr/>
        </p:nvSpPr>
        <p:spPr>
          <a:xfrm>
            <a:off x="570795" y="1071804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A40CF7C-0586-40D5-A374-BEF232666EAD}"/>
              </a:ext>
            </a:extLst>
          </p:cNvPr>
          <p:cNvCxnSpPr>
            <a:cxnSpLocks/>
            <a:stCxn id="89" idx="3"/>
            <a:endCxn id="77" idx="1"/>
          </p:cNvCxnSpPr>
          <p:nvPr/>
        </p:nvCxnSpPr>
        <p:spPr>
          <a:xfrm flipV="1">
            <a:off x="6485234" y="1507437"/>
            <a:ext cx="779016" cy="6018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C3D9B1A-9FEA-4970-86B3-67BA27AA738C}"/>
              </a:ext>
            </a:extLst>
          </p:cNvPr>
          <p:cNvSpPr txBox="1"/>
          <p:nvPr/>
        </p:nvSpPr>
        <p:spPr>
          <a:xfrm>
            <a:off x="10613519" y="644075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KeyVault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B19845D-1C1A-4F6E-A328-F4D6E733E661}"/>
              </a:ext>
            </a:extLst>
          </p:cNvPr>
          <p:cNvCxnSpPr>
            <a:cxnSpLocks/>
            <a:stCxn id="104" idx="3"/>
            <a:endCxn id="89" idx="0"/>
          </p:cNvCxnSpPr>
          <p:nvPr/>
        </p:nvCxnSpPr>
        <p:spPr>
          <a:xfrm>
            <a:off x="2871482" y="1142824"/>
            <a:ext cx="2127089" cy="435560"/>
          </a:xfrm>
          <a:prstGeom prst="bentConnector2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F21FCF2-CF30-4A95-A114-B3D4DC233833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E5A700-72FB-408E-8A7D-918FF58EF3F3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55F73A8A-6055-4A21-9EB7-A73C507FD7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106C95CD-82D6-4925-8E01-59F3CCA1E5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906AF582-9E08-4CFC-A153-F5D5A2EDA1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5295B630-0E51-4A58-92EA-939C883E35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FB3D157F-D524-4BC8-A4FC-2707F35D1D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4B0D9941-2B31-4006-BD45-7C3DC2F5FE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31A36166-8814-461F-849C-37AAD6906E2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58" name="Arrow: Bent 157">
            <a:extLst>
              <a:ext uri="{FF2B5EF4-FFF2-40B4-BE49-F238E27FC236}">
                <a16:creationId xmlns:a16="http://schemas.microsoft.com/office/drawing/2014/main" id="{8C84F305-7F0E-4C04-A865-D04A5A3CCAA0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565FE59C-3456-4CA3-8C24-E3D31B94CF29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Bent 160">
            <a:extLst>
              <a:ext uri="{FF2B5EF4-FFF2-40B4-BE49-F238E27FC236}">
                <a16:creationId xmlns:a16="http://schemas.microsoft.com/office/drawing/2014/main" id="{D03365CD-BDED-405E-96FD-51DE8673A92C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09D19E8-C455-4D04-8805-43080865CD52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13A9E5-78C3-493B-BAB7-056BD034B271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52DC718-09A8-4ADE-854F-D0776148BAC3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337A00B-95B2-4633-A791-30862F4C36E5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34E306-E8E3-4C3E-A444-7F15B6344A95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6AFFB41-6D26-40B1-9EBC-3FCA18CE5903}"/>
              </a:ext>
            </a:extLst>
          </p:cNvPr>
          <p:cNvSpPr txBox="1"/>
          <p:nvPr/>
        </p:nvSpPr>
        <p:spPr>
          <a:xfrm>
            <a:off x="4544021" y="3109514"/>
            <a:ext cx="952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Not automated</a:t>
            </a:r>
          </a:p>
        </p:txBody>
      </p:sp>
      <p:sp>
        <p:nvSpPr>
          <p:cNvPr id="169" name="Arrow: Bent 168">
            <a:extLst>
              <a:ext uri="{FF2B5EF4-FFF2-40B4-BE49-F238E27FC236}">
                <a16:creationId xmlns:a16="http://schemas.microsoft.com/office/drawing/2014/main" id="{18A87BFC-BA40-4A8A-8BAD-4635531FE5DA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6D67D156-B382-40F3-B0FE-84AFC522CF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41600" y="5837322"/>
            <a:ext cx="457200" cy="45720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A11E064C-6AC1-49B3-A331-F29D90D83111}"/>
              </a:ext>
            </a:extLst>
          </p:cNvPr>
          <p:cNvSpPr txBox="1"/>
          <p:nvPr/>
        </p:nvSpPr>
        <p:spPr>
          <a:xfrm>
            <a:off x="9777882" y="629285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rg-infra</a:t>
            </a:r>
          </a:p>
        </p:txBody>
      </p:sp>
    </p:spTree>
    <p:extLst>
      <p:ext uri="{BB962C8B-B14F-4D97-AF65-F5344CB8AC3E}">
        <p14:creationId xmlns:p14="http://schemas.microsoft.com/office/powerpoint/2010/main" val="154966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F64968F1-64C5-433F-AD88-B541AF2AE63D}"/>
              </a:ext>
            </a:extLst>
          </p:cNvPr>
          <p:cNvSpPr/>
          <p:nvPr/>
        </p:nvSpPr>
        <p:spPr>
          <a:xfrm>
            <a:off x="9172937" y="477285"/>
            <a:ext cx="2344839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0" y="422145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041" t="24030" r="18471" b="22320"/>
          <a:stretch/>
        </p:blipFill>
        <p:spPr>
          <a:xfrm>
            <a:off x="510280" y="3694262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750" y="4452904"/>
            <a:ext cx="182880" cy="1828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0818" y="765197"/>
            <a:ext cx="312367" cy="3123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490F553-B016-4A6B-A189-DCED2396AA43}"/>
              </a:ext>
            </a:extLst>
          </p:cNvPr>
          <p:cNvSpPr txBox="1"/>
          <p:nvPr/>
        </p:nvSpPr>
        <p:spPr>
          <a:xfrm>
            <a:off x="1466386" y="3072081"/>
            <a:ext cx="7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Git </a:t>
            </a:r>
          </a:p>
          <a:p>
            <a:r>
              <a:rPr lang="en-US" dirty="0"/>
              <a:t>Commit/Push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3D9B1A-9FEA-4970-86B3-67BA27AA738C}"/>
              </a:ext>
            </a:extLst>
          </p:cNvPr>
          <p:cNvSpPr txBox="1"/>
          <p:nvPr/>
        </p:nvSpPr>
        <p:spPr>
          <a:xfrm>
            <a:off x="9706536" y="105864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KeyVault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F21FCF2-CF30-4A95-A114-B3D4DC233833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E5A700-72FB-408E-8A7D-918FF58EF3F3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55F73A8A-6055-4A21-9EB7-A73C507FD7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106C95CD-82D6-4925-8E01-59F3CCA1E5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906AF582-9E08-4CFC-A153-F5D5A2EDA1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5295B630-0E51-4A58-92EA-939C883E35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4B0D9941-2B31-4006-BD45-7C3DC2F5FE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31A36166-8814-461F-849C-37AAD6906E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58" name="Arrow: Bent 157">
            <a:extLst>
              <a:ext uri="{FF2B5EF4-FFF2-40B4-BE49-F238E27FC236}">
                <a16:creationId xmlns:a16="http://schemas.microsoft.com/office/drawing/2014/main" id="{8C84F305-7F0E-4C04-A865-D04A5A3CCAA0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565FE59C-3456-4CA3-8C24-E3D31B94CF29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Bent 160">
            <a:extLst>
              <a:ext uri="{FF2B5EF4-FFF2-40B4-BE49-F238E27FC236}">
                <a16:creationId xmlns:a16="http://schemas.microsoft.com/office/drawing/2014/main" id="{D03365CD-BDED-405E-96FD-51DE8673A92C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09D19E8-C455-4D04-8805-43080865CD52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13A9E5-78C3-493B-BAB7-056BD034B271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52DC718-09A8-4ADE-854F-D0776148BAC3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337A00B-95B2-4633-A791-30862F4C36E5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34E306-E8E3-4C3E-A444-7F15B6344A95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69" name="Arrow: Bent 168">
            <a:extLst>
              <a:ext uri="{FF2B5EF4-FFF2-40B4-BE49-F238E27FC236}">
                <a16:creationId xmlns:a16="http://schemas.microsoft.com/office/drawing/2014/main" id="{18A87BFC-BA40-4A8A-8BAD-4635531FE5DA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6D67D156-B382-40F3-B0FE-84AFC522CF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8635" y="160783"/>
            <a:ext cx="457200" cy="45720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A11E064C-6AC1-49B3-A331-F29D90D83111}"/>
              </a:ext>
            </a:extLst>
          </p:cNvPr>
          <p:cNvSpPr txBox="1"/>
          <p:nvPr/>
        </p:nvSpPr>
        <p:spPr>
          <a:xfrm>
            <a:off x="10664917" y="61632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rg-infra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BF85138-3795-44D0-B791-EEBC9DC3FEAD}"/>
              </a:ext>
            </a:extLst>
          </p:cNvPr>
          <p:cNvCxnSpPr>
            <a:cxnSpLocks/>
            <a:stCxn id="20" idx="1"/>
            <a:endCxn id="77" idx="3"/>
          </p:cNvCxnSpPr>
          <p:nvPr/>
        </p:nvCxnSpPr>
        <p:spPr>
          <a:xfrm rot="10800000" flipV="1">
            <a:off x="7077910" y="921380"/>
            <a:ext cx="2832909" cy="682883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ED1546D-0978-49A5-8859-494A38000C89}"/>
              </a:ext>
            </a:extLst>
          </p:cNvPr>
          <p:cNvSpPr/>
          <p:nvPr/>
        </p:nvSpPr>
        <p:spPr>
          <a:xfrm>
            <a:off x="4840145" y="2462202"/>
            <a:ext cx="6841575" cy="432056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FB3D157F-D524-4BC8-A4FC-2707F35D1D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155" idx="0"/>
          </p:cNvCxnSpPr>
          <p:nvPr/>
        </p:nvCxnSpPr>
        <p:spPr>
          <a:xfrm rot="16200000" flipH="1">
            <a:off x="6379253" y="933323"/>
            <a:ext cx="1247000" cy="281971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14105" y="335042"/>
            <a:ext cx="7541823" cy="2406828"/>
          </a:xfrm>
          <a:prstGeom prst="rect">
            <a:avLst/>
          </a:prstGeom>
          <a:solidFill>
            <a:schemeClr val="accent1">
              <a:lumMod val="50000"/>
              <a:alpha val="1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5309" y="1036204"/>
            <a:ext cx="274320" cy="274320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stCxn id="9" idx="0"/>
            <a:endCxn id="89" idx="1"/>
          </p:cNvCxnSpPr>
          <p:nvPr/>
        </p:nvCxnSpPr>
        <p:spPr>
          <a:xfrm rot="5400000" flipH="1" flipV="1">
            <a:off x="1402014" y="870340"/>
            <a:ext cx="551171" cy="4224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7680" y="385123"/>
            <a:ext cx="274320" cy="27432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88896" y="3637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4107882" y="1488848"/>
            <a:ext cx="2970027" cy="2308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51B0AE-8291-4974-B3DD-A7B5A82EEA28}"/>
              </a:ext>
            </a:extLst>
          </p:cNvPr>
          <p:cNvSpPr txBox="1"/>
          <p:nvPr/>
        </p:nvSpPr>
        <p:spPr>
          <a:xfrm>
            <a:off x="1888811" y="690550"/>
            <a:ext cx="2973326" cy="2308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5E25C6-62D4-4476-901D-56DC4AF95948}"/>
              </a:ext>
            </a:extLst>
          </p:cNvPr>
          <p:cNvSpPr txBox="1"/>
          <p:nvPr/>
        </p:nvSpPr>
        <p:spPr>
          <a:xfrm>
            <a:off x="1440437" y="1026025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On commit </a:t>
            </a:r>
          </a:p>
          <a:p>
            <a:r>
              <a:rPr lang="en-US" sz="700" dirty="0">
                <a:latin typeface="Consolas" panose="020B0609020204030204" pitchFamily="49" charset="0"/>
              </a:rPr>
              <a:t>on Master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A40CF7C-0586-40D5-A374-BEF232666EAD}"/>
              </a:ext>
            </a:extLst>
          </p:cNvPr>
          <p:cNvCxnSpPr>
            <a:cxnSpLocks/>
            <a:stCxn id="89" idx="2"/>
            <a:endCxn id="77" idx="1"/>
          </p:cNvCxnSpPr>
          <p:nvPr/>
        </p:nvCxnSpPr>
        <p:spPr>
          <a:xfrm rot="16200000" flipH="1">
            <a:off x="3400237" y="896619"/>
            <a:ext cx="682882" cy="7324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3D8EE68-3EAE-4949-9E60-9F663A362534}"/>
              </a:ext>
            </a:extLst>
          </p:cNvPr>
          <p:cNvSpPr/>
          <p:nvPr/>
        </p:nvSpPr>
        <p:spPr>
          <a:xfrm>
            <a:off x="523130" y="1357137"/>
            <a:ext cx="1886513" cy="12470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Central Repository</a:t>
            </a:r>
            <a:endParaRPr lang="en-US" dirty="0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25021EC-0015-407B-96AF-D1E7A304AC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18862" y="1139732"/>
            <a:ext cx="274320" cy="2743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F7CD14DF-8E58-431B-8E43-B14171D294F2}"/>
              </a:ext>
            </a:extLst>
          </p:cNvPr>
          <p:cNvSpPr txBox="1"/>
          <p:nvPr/>
        </p:nvSpPr>
        <p:spPr>
          <a:xfrm>
            <a:off x="7133702" y="1429025"/>
            <a:ext cx="7312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Credentials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7B10AB-063E-4678-AAF2-AE423BD2697E}"/>
              </a:ext>
            </a:extLst>
          </p:cNvPr>
          <p:cNvSpPr txBox="1"/>
          <p:nvPr/>
        </p:nvSpPr>
        <p:spPr>
          <a:xfrm>
            <a:off x="3257561" y="1629080"/>
            <a:ext cx="7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Successful</a:t>
            </a:r>
          </a:p>
          <a:p>
            <a:r>
              <a:rPr lang="en-US" dirty="0"/>
              <a:t>Build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7FDA9D-BBEE-4C23-BD9C-48FD1CD211D2}"/>
              </a:ext>
            </a:extLst>
          </p:cNvPr>
          <p:cNvSpPr txBox="1"/>
          <p:nvPr/>
        </p:nvSpPr>
        <p:spPr>
          <a:xfrm>
            <a:off x="5592895" y="2150923"/>
            <a:ext cx="2089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ARM Template Deployment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5CAB841-5E4C-4FEA-A3B3-B43D984BA6C5}"/>
              </a:ext>
            </a:extLst>
          </p:cNvPr>
          <p:cNvSpPr/>
          <p:nvPr/>
        </p:nvSpPr>
        <p:spPr>
          <a:xfrm>
            <a:off x="523130" y="4157247"/>
            <a:ext cx="1886513" cy="124700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Local Repository</a:t>
            </a:r>
            <a:endParaRPr lang="en-US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109" idx="3"/>
            <a:endCxn id="9" idx="2"/>
          </p:cNvCxnSpPr>
          <p:nvPr/>
        </p:nvCxnSpPr>
        <p:spPr>
          <a:xfrm flipH="1" flipV="1">
            <a:off x="1466387" y="2604138"/>
            <a:ext cx="943256" cy="2176610"/>
          </a:xfrm>
          <a:prstGeom prst="bentConnector4">
            <a:avLst>
              <a:gd name="adj1" fmla="val -24235"/>
              <a:gd name="adj2" fmla="val 6432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2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B37CCD1-8E30-4740-A7EB-0CECE0ACABAE}"/>
              </a:ext>
            </a:extLst>
          </p:cNvPr>
          <p:cNvSpPr/>
          <p:nvPr/>
        </p:nvSpPr>
        <p:spPr>
          <a:xfrm>
            <a:off x="414106" y="256479"/>
            <a:ext cx="4581640" cy="3297778"/>
          </a:xfrm>
          <a:prstGeom prst="rect">
            <a:avLst/>
          </a:prstGeom>
          <a:solidFill>
            <a:schemeClr val="accent1">
              <a:lumMod val="50000"/>
              <a:alpha val="1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0CB589-D2D6-4927-80BD-90437741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0" y="4221459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87A6B6A-7B64-4742-8495-23ADAE2A4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041" t="24030" r="18471" b="22320"/>
          <a:stretch/>
        </p:blipFill>
        <p:spPr>
          <a:xfrm>
            <a:off x="510280" y="3694262"/>
            <a:ext cx="678116" cy="457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9AC06C8-F53D-481E-83BF-9BDD05785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750" y="4452904"/>
            <a:ext cx="182880" cy="182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6A879F-73A4-4BFB-8BE6-20FEC3054B97}"/>
              </a:ext>
            </a:extLst>
          </p:cNvPr>
          <p:cNvSpPr txBox="1"/>
          <p:nvPr/>
        </p:nvSpPr>
        <p:spPr>
          <a:xfrm>
            <a:off x="1892963" y="3669672"/>
            <a:ext cx="7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dirty="0"/>
              <a:t>Git </a:t>
            </a:r>
          </a:p>
          <a:p>
            <a:pPr algn="r"/>
            <a:r>
              <a:rPr lang="en-US" dirty="0"/>
              <a:t>Commit/Push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A2C4B79-F265-4803-B175-E1D36041DE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309" y="1569192"/>
            <a:ext cx="274320" cy="274320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328DAB3-0A33-4998-9165-C6AC6ADEBD79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rot="5400000" flipH="1" flipV="1">
            <a:off x="1262324" y="1287028"/>
            <a:ext cx="830550" cy="4224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0A96E0A6-7F20-4B96-9C92-E96C7CD0FC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160" y="250694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8264389-6AA7-4D17-8A1B-9907EBB50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88896" y="363738"/>
            <a:ext cx="274320" cy="2743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580F06-8444-4426-B43A-9BAE77BE2FDB}"/>
              </a:ext>
            </a:extLst>
          </p:cNvPr>
          <p:cNvSpPr txBox="1"/>
          <p:nvPr/>
        </p:nvSpPr>
        <p:spPr>
          <a:xfrm>
            <a:off x="1888811" y="690550"/>
            <a:ext cx="2973326" cy="7848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(definition in .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</a:rPr>
              <a:t>yml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 file)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Step 1 : Generate ARM template files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Step 2 : Validate ARM template files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Step 3 : Publish files for release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76538-9A76-495A-821D-AF1D8D512CB1}"/>
              </a:ext>
            </a:extLst>
          </p:cNvPr>
          <p:cNvSpPr txBox="1"/>
          <p:nvPr/>
        </p:nvSpPr>
        <p:spPr>
          <a:xfrm>
            <a:off x="1440437" y="1582403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On commit </a:t>
            </a:r>
          </a:p>
          <a:p>
            <a:r>
              <a:rPr lang="en-US" sz="700" dirty="0">
                <a:latin typeface="Consolas" panose="020B0609020204030204" pitchFamily="49" charset="0"/>
              </a:rPr>
              <a:t>on Master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F1EAF9-0F2B-4A1B-AF52-607B937E666E}"/>
              </a:ext>
            </a:extLst>
          </p:cNvPr>
          <p:cNvSpPr/>
          <p:nvPr/>
        </p:nvSpPr>
        <p:spPr>
          <a:xfrm>
            <a:off x="523130" y="1913515"/>
            <a:ext cx="1886513" cy="12470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Central Repository</a:t>
            </a:r>
          </a:p>
          <a:p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 .</a:t>
            </a:r>
            <a:r>
              <a:rPr lang="en-US" sz="900" i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yml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D4C36D-C734-4335-BF48-1641EBA1ADB8}"/>
              </a:ext>
            </a:extLst>
          </p:cNvPr>
          <p:cNvSpPr/>
          <p:nvPr/>
        </p:nvSpPr>
        <p:spPr>
          <a:xfrm>
            <a:off x="523130" y="4157247"/>
            <a:ext cx="1886513" cy="47853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Local Repository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5E8335F-4FD1-49DB-9C7A-419F572F29CF}"/>
              </a:ext>
            </a:extLst>
          </p:cNvPr>
          <p:cNvCxnSpPr>
            <a:cxnSpLocks/>
            <a:stCxn id="33" idx="3"/>
            <a:endCxn id="28" idx="2"/>
          </p:cNvCxnSpPr>
          <p:nvPr/>
        </p:nvCxnSpPr>
        <p:spPr>
          <a:xfrm flipH="1" flipV="1">
            <a:off x="1466387" y="3160516"/>
            <a:ext cx="943256" cy="1236000"/>
          </a:xfrm>
          <a:prstGeom prst="bentConnector4">
            <a:avLst>
              <a:gd name="adj1" fmla="val -24235"/>
              <a:gd name="adj2" fmla="val 5967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DA54F32-E27C-41A0-A087-127988C30B85}"/>
              </a:ext>
            </a:extLst>
          </p:cNvPr>
          <p:cNvCxnSpPr>
            <a:cxnSpLocks/>
            <a:stCxn id="25" idx="2"/>
            <a:endCxn id="28" idx="3"/>
          </p:cNvCxnSpPr>
          <p:nvPr/>
        </p:nvCxnSpPr>
        <p:spPr>
          <a:xfrm rot="5400000">
            <a:off x="2361741" y="1523283"/>
            <a:ext cx="1061636" cy="965831"/>
          </a:xfrm>
          <a:prstGeom prst="bentConnector2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819EE3-4472-4BB0-BAA8-8FAEBDD861AD}"/>
              </a:ext>
            </a:extLst>
          </p:cNvPr>
          <p:cNvSpPr txBox="1"/>
          <p:nvPr/>
        </p:nvSpPr>
        <p:spPr>
          <a:xfrm>
            <a:off x="2551187" y="2244253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YAML definition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51AA23-73C0-4909-BA02-A2C018C6315B}"/>
              </a:ext>
            </a:extLst>
          </p:cNvPr>
          <p:cNvSpPr/>
          <p:nvPr/>
        </p:nvSpPr>
        <p:spPr>
          <a:xfrm>
            <a:off x="6748650" y="371894"/>
            <a:ext cx="5271647" cy="3297778"/>
          </a:xfrm>
          <a:prstGeom prst="rect">
            <a:avLst/>
          </a:prstGeom>
          <a:solidFill>
            <a:schemeClr val="accent1">
              <a:lumMod val="50000"/>
              <a:alpha val="1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255506F-467E-4540-9298-D650654A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85" y="4336874"/>
            <a:ext cx="274320" cy="27432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04406EF-D3BB-4BBE-9DCF-F35C194F4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041" t="24030" r="18471" b="22320"/>
          <a:stretch/>
        </p:blipFill>
        <p:spPr>
          <a:xfrm>
            <a:off x="6844825" y="3809677"/>
            <a:ext cx="678116" cy="4572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1DF23AC-85D9-43CE-98DC-BA486D354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295" y="4568319"/>
            <a:ext cx="182880" cy="1828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9CC766-058E-4FBA-8CD7-1F2DED1B788C}"/>
              </a:ext>
            </a:extLst>
          </p:cNvPr>
          <p:cNvSpPr txBox="1"/>
          <p:nvPr/>
        </p:nvSpPr>
        <p:spPr>
          <a:xfrm>
            <a:off x="8227508" y="3785087"/>
            <a:ext cx="7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dirty="0"/>
              <a:t>Git </a:t>
            </a:r>
          </a:p>
          <a:p>
            <a:pPr algn="r"/>
            <a:r>
              <a:rPr lang="en-US" dirty="0"/>
              <a:t>Commit/Push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9629A9A-493E-4164-A942-02EC7B7AB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9854" y="1684607"/>
            <a:ext cx="274320" cy="274320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9F15EB3-4993-42D8-8E5D-D467ACA7B4E8}"/>
              </a:ext>
            </a:extLst>
          </p:cNvPr>
          <p:cNvCxnSpPr>
            <a:cxnSpLocks/>
            <a:stCxn id="64" idx="0"/>
            <a:endCxn id="45" idx="1"/>
          </p:cNvCxnSpPr>
          <p:nvPr/>
        </p:nvCxnSpPr>
        <p:spPr>
          <a:xfrm rot="5400000" flipH="1" flipV="1">
            <a:off x="7830018" y="1277016"/>
            <a:ext cx="722828" cy="7810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08552FD7-F1A3-43A7-8535-8A9FF47695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59705" y="366109"/>
            <a:ext cx="274320" cy="27432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7502C50-93D7-4573-9ADF-2173234FBE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3153" y="479153"/>
            <a:ext cx="274320" cy="2743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E5B5A76-E056-4BDE-BB77-6B12CEC2348E}"/>
              </a:ext>
            </a:extLst>
          </p:cNvPr>
          <p:cNvSpPr txBox="1"/>
          <p:nvPr/>
        </p:nvSpPr>
        <p:spPr>
          <a:xfrm>
            <a:off x="8581933" y="805965"/>
            <a:ext cx="3390830" cy="10002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(definition in 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</a:rPr>
              <a:t>asa-build.yml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 file)</a:t>
            </a:r>
            <a:r>
              <a:rPr lang="en-US" b="0" dirty="0">
                <a:solidFill>
                  <a:schemeClr val="tx1"/>
                </a:solidFill>
              </a:rPr>
              <a:t> </a:t>
            </a:r>
          </a:p>
          <a:p>
            <a:r>
              <a:rPr lang="en-US" b="0" dirty="0">
                <a:solidFill>
                  <a:schemeClr val="tx1"/>
                </a:solidFill>
              </a:rPr>
              <a:t>&gt; Somehow run </a:t>
            </a:r>
            <a:r>
              <a:rPr lang="en-US" dirty="0">
                <a:solidFill>
                  <a:schemeClr val="tx1"/>
                </a:solidFill>
              </a:rPr>
              <a:t>build.ps1</a:t>
            </a:r>
          </a:p>
          <a:p>
            <a:r>
              <a:rPr lang="en-US" sz="800" b="0" dirty="0">
                <a:solidFill>
                  <a:schemeClr val="tx1"/>
                </a:solidFill>
              </a:rPr>
              <a:t>  &gt; ARM template generation</a:t>
            </a:r>
          </a:p>
          <a:p>
            <a:r>
              <a:rPr lang="en-US" sz="800" b="0" dirty="0">
                <a:solidFill>
                  <a:schemeClr val="tx1"/>
                </a:solidFill>
              </a:rPr>
              <a:t>  &gt; ARM parameters fill-in</a:t>
            </a:r>
          </a:p>
          <a:p>
            <a:r>
              <a:rPr lang="en-US" sz="800" b="0" dirty="0">
                <a:solidFill>
                  <a:schemeClr val="tx1"/>
                </a:solidFill>
              </a:rPr>
              <a:t>  &gt; ARM template </a:t>
            </a:r>
            <a:r>
              <a:rPr lang="en-US" sz="800" dirty="0">
                <a:solidFill>
                  <a:schemeClr val="tx1"/>
                </a:solidFill>
              </a:rPr>
              <a:t>validation</a:t>
            </a:r>
            <a:endParaRPr lang="en-US" sz="800" b="0" dirty="0">
              <a:solidFill>
                <a:schemeClr val="tx1"/>
              </a:solidFill>
            </a:endParaRPr>
          </a:p>
          <a:p>
            <a:r>
              <a:rPr lang="en-US" sz="800" b="0" dirty="0">
                <a:solidFill>
                  <a:schemeClr val="tx1"/>
                </a:solidFill>
              </a:rPr>
              <a:t>  &gt; Move ARM template + release script to staging folder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9D6F2-105A-4FE7-8C17-6425BD37B9F4}"/>
              </a:ext>
            </a:extLst>
          </p:cNvPr>
          <p:cNvSpPr txBox="1"/>
          <p:nvPr/>
        </p:nvSpPr>
        <p:spPr>
          <a:xfrm>
            <a:off x="7774982" y="1697818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On commit </a:t>
            </a:r>
          </a:p>
          <a:p>
            <a:r>
              <a:rPr lang="en-US" sz="700" dirty="0">
                <a:latin typeface="Consolas" panose="020B0609020204030204" pitchFamily="49" charset="0"/>
              </a:rPr>
              <a:t>on Master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121EB3-48A2-4D31-842B-5ECEA977739F}"/>
              </a:ext>
            </a:extLst>
          </p:cNvPr>
          <p:cNvSpPr/>
          <p:nvPr/>
        </p:nvSpPr>
        <p:spPr>
          <a:xfrm>
            <a:off x="6857675" y="2028930"/>
            <a:ext cx="1886513" cy="12470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Central Repository</a:t>
            </a:r>
          </a:p>
          <a:p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deploy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asa-build.yml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build.ps1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…</a:t>
            </a:r>
          </a:p>
          <a:p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B4E432F-B83C-48B7-B985-32770BE49DD7}"/>
              </a:ext>
            </a:extLst>
          </p:cNvPr>
          <p:cNvSpPr/>
          <p:nvPr/>
        </p:nvSpPr>
        <p:spPr>
          <a:xfrm>
            <a:off x="6857675" y="4272662"/>
            <a:ext cx="1886513" cy="47853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Local Repository</a:t>
            </a:r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C1D2069-ECFB-4D15-9C90-17867468F2CC}"/>
              </a:ext>
            </a:extLst>
          </p:cNvPr>
          <p:cNvCxnSpPr>
            <a:cxnSpLocks/>
            <a:stCxn id="65" idx="3"/>
            <a:endCxn id="64" idx="2"/>
          </p:cNvCxnSpPr>
          <p:nvPr/>
        </p:nvCxnSpPr>
        <p:spPr>
          <a:xfrm flipH="1" flipV="1">
            <a:off x="7800932" y="3275931"/>
            <a:ext cx="943256" cy="1236000"/>
          </a:xfrm>
          <a:prstGeom prst="bentConnector4">
            <a:avLst>
              <a:gd name="adj1" fmla="val -24235"/>
              <a:gd name="adj2" fmla="val 5967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7CD361B-A997-424E-AC07-8FD5A5D6420D}"/>
              </a:ext>
            </a:extLst>
          </p:cNvPr>
          <p:cNvCxnSpPr>
            <a:cxnSpLocks/>
            <a:stCxn id="45" idx="2"/>
            <a:endCxn id="64" idx="3"/>
          </p:cNvCxnSpPr>
          <p:nvPr/>
        </p:nvCxnSpPr>
        <p:spPr>
          <a:xfrm rot="5400000">
            <a:off x="9087672" y="1462755"/>
            <a:ext cx="846192" cy="1533160"/>
          </a:xfrm>
          <a:prstGeom prst="bentConnector2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0B7966A-2EC7-41AB-8DD7-1E4934847BEB}"/>
              </a:ext>
            </a:extLst>
          </p:cNvPr>
          <p:cNvSpPr txBox="1"/>
          <p:nvPr/>
        </p:nvSpPr>
        <p:spPr>
          <a:xfrm>
            <a:off x="9334753" y="2359668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YAML definition</a:t>
            </a:r>
          </a:p>
        </p:txBody>
      </p:sp>
    </p:spTree>
    <p:extLst>
      <p:ext uri="{BB962C8B-B14F-4D97-AF65-F5344CB8AC3E}">
        <p14:creationId xmlns:p14="http://schemas.microsoft.com/office/powerpoint/2010/main" val="11080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424450F-8F70-4238-82A6-4D376A1ACE24}"/>
              </a:ext>
            </a:extLst>
          </p:cNvPr>
          <p:cNvSpPr/>
          <p:nvPr/>
        </p:nvSpPr>
        <p:spPr>
          <a:xfrm>
            <a:off x="423116" y="868489"/>
            <a:ext cx="5271647" cy="3297778"/>
          </a:xfrm>
          <a:prstGeom prst="rect">
            <a:avLst/>
          </a:prstGeom>
          <a:solidFill>
            <a:schemeClr val="accent1">
              <a:lumMod val="50000"/>
              <a:alpha val="1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58C391-B312-44BF-B5C9-A7CDA553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1" y="4833469"/>
            <a:ext cx="274320" cy="27432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D5275D1-82B4-400E-BD14-5E0462AA5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041" t="24030" r="18471" b="22320"/>
          <a:stretch/>
        </p:blipFill>
        <p:spPr>
          <a:xfrm>
            <a:off x="519291" y="4306272"/>
            <a:ext cx="678116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09DB9F8-5259-4288-8D7D-89F03DB39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761" y="5064914"/>
            <a:ext cx="182880" cy="182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7662A3-CA79-4C07-B819-094E3802479C}"/>
              </a:ext>
            </a:extLst>
          </p:cNvPr>
          <p:cNvSpPr txBox="1"/>
          <p:nvPr/>
        </p:nvSpPr>
        <p:spPr>
          <a:xfrm>
            <a:off x="1901974" y="4281682"/>
            <a:ext cx="73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dirty="0"/>
              <a:t>Git </a:t>
            </a:r>
          </a:p>
          <a:p>
            <a:pPr algn="r"/>
            <a:r>
              <a:rPr lang="en-US" dirty="0"/>
              <a:t>Commit/Push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F27685C6-69DA-40A9-B6A2-C496C42FDB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320" y="2181202"/>
            <a:ext cx="274320" cy="274320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4D34D-9765-4433-8510-2B0A1B3A78EF}"/>
              </a:ext>
            </a:extLst>
          </p:cNvPr>
          <p:cNvCxnSpPr>
            <a:cxnSpLocks/>
            <a:stCxn id="31" idx="0"/>
            <a:endCxn id="29" idx="1"/>
          </p:cNvCxnSpPr>
          <p:nvPr/>
        </p:nvCxnSpPr>
        <p:spPr>
          <a:xfrm rot="5400000" flipH="1" flipV="1">
            <a:off x="1535262" y="1804389"/>
            <a:ext cx="661273" cy="7810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E3B6E89-D526-4404-A658-BCC89C76DE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171" y="86270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08D8BF55-7A5F-4E20-8342-ECD17EBF67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7619" y="975748"/>
            <a:ext cx="274320" cy="2743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EC4F9C-0CEF-4099-84F7-D5631EA48F5A}"/>
              </a:ext>
            </a:extLst>
          </p:cNvPr>
          <p:cNvSpPr txBox="1"/>
          <p:nvPr/>
        </p:nvSpPr>
        <p:spPr>
          <a:xfrm>
            <a:off x="2256399" y="1302560"/>
            <a:ext cx="3390830" cy="11233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(definition in 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</a:rPr>
              <a:t>asa-build.yml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</a:rPr>
              <a:t> file)</a:t>
            </a:r>
            <a:r>
              <a:rPr lang="en-US" b="0" dirty="0">
                <a:solidFill>
                  <a:schemeClr val="tx1"/>
                </a:solidFill>
              </a:rPr>
              <a:t> </a:t>
            </a:r>
          </a:p>
          <a:p>
            <a:r>
              <a:rPr lang="en-US" b="0" dirty="0">
                <a:solidFill>
                  <a:schemeClr val="tx1"/>
                </a:solidFill>
              </a:rPr>
              <a:t>&gt; Execute </a:t>
            </a:r>
            <a:r>
              <a:rPr lang="en-US" dirty="0">
                <a:solidFill>
                  <a:schemeClr val="tx1"/>
                </a:solidFill>
              </a:rPr>
              <a:t>build.ps1</a:t>
            </a:r>
          </a:p>
          <a:p>
            <a:r>
              <a:rPr lang="en-US" sz="800" b="0" dirty="0">
                <a:solidFill>
                  <a:schemeClr val="tx1"/>
                </a:solidFill>
              </a:rPr>
              <a:t>  &gt; ARM template generation</a:t>
            </a:r>
          </a:p>
          <a:p>
            <a:r>
              <a:rPr lang="en-US" sz="800" b="0" dirty="0">
                <a:solidFill>
                  <a:schemeClr val="tx1"/>
                </a:solidFill>
              </a:rPr>
              <a:t>  &gt; ARM parameters fill-in</a:t>
            </a:r>
          </a:p>
          <a:p>
            <a:r>
              <a:rPr lang="en-US" sz="800" b="0" dirty="0">
                <a:solidFill>
                  <a:schemeClr val="tx1"/>
                </a:solidFill>
              </a:rPr>
              <a:t>  &gt; ARM template </a:t>
            </a:r>
            <a:r>
              <a:rPr lang="en-US" sz="800" dirty="0">
                <a:solidFill>
                  <a:schemeClr val="tx1"/>
                </a:solidFill>
              </a:rPr>
              <a:t>validation</a:t>
            </a:r>
            <a:endParaRPr lang="en-US" sz="800" b="0" dirty="0">
              <a:solidFill>
                <a:schemeClr val="tx1"/>
              </a:solidFill>
            </a:endParaRPr>
          </a:p>
          <a:p>
            <a:r>
              <a:rPr lang="en-US" sz="800" b="0" dirty="0">
                <a:solidFill>
                  <a:schemeClr val="tx1"/>
                </a:solidFill>
              </a:rPr>
              <a:t>  &gt; Move ARM template + release script to staging folder</a:t>
            </a:r>
          </a:p>
          <a:p>
            <a:r>
              <a:rPr lang="en-US" sz="800" b="0" dirty="0">
                <a:solidFill>
                  <a:schemeClr val="tx1"/>
                </a:solidFill>
              </a:rPr>
              <a:t>&gt; Publish build artifacts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41538-B8F2-422B-82C1-6FEE0ED820D0}"/>
              </a:ext>
            </a:extLst>
          </p:cNvPr>
          <p:cNvSpPr txBox="1"/>
          <p:nvPr/>
        </p:nvSpPr>
        <p:spPr>
          <a:xfrm>
            <a:off x="1449448" y="2194413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On commit </a:t>
            </a:r>
          </a:p>
          <a:p>
            <a:r>
              <a:rPr lang="en-US" sz="700" dirty="0">
                <a:latin typeface="Consolas" panose="020B0609020204030204" pitchFamily="49" charset="0"/>
              </a:rPr>
              <a:t>on Master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661543-E5E9-4C40-9A7C-62D6477E8986}"/>
              </a:ext>
            </a:extLst>
          </p:cNvPr>
          <p:cNvSpPr/>
          <p:nvPr/>
        </p:nvSpPr>
        <p:spPr>
          <a:xfrm>
            <a:off x="532141" y="2525525"/>
            <a:ext cx="1886513" cy="12470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Central Repository</a:t>
            </a:r>
          </a:p>
          <a:p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deploy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asa-build.yml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build.ps1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…</a:t>
            </a:r>
          </a:p>
          <a:p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79AE31-DA02-444E-BF97-6D151D5553A8}"/>
              </a:ext>
            </a:extLst>
          </p:cNvPr>
          <p:cNvSpPr/>
          <p:nvPr/>
        </p:nvSpPr>
        <p:spPr>
          <a:xfrm>
            <a:off x="532141" y="4769257"/>
            <a:ext cx="1886513" cy="47853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Local Repository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02EBC3-88E5-4C61-A28A-7125473DCFDE}"/>
              </a:ext>
            </a:extLst>
          </p:cNvPr>
          <p:cNvCxnSpPr>
            <a:cxnSpLocks/>
            <a:stCxn id="32" idx="3"/>
            <a:endCxn id="31" idx="2"/>
          </p:cNvCxnSpPr>
          <p:nvPr/>
        </p:nvCxnSpPr>
        <p:spPr>
          <a:xfrm flipH="1" flipV="1">
            <a:off x="1475398" y="3772526"/>
            <a:ext cx="943256" cy="1236000"/>
          </a:xfrm>
          <a:prstGeom prst="bentConnector4">
            <a:avLst>
              <a:gd name="adj1" fmla="val -24235"/>
              <a:gd name="adj2" fmla="val 5967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2AF39C4-0580-4690-9A64-C296D4F6EA58}"/>
              </a:ext>
            </a:extLst>
          </p:cNvPr>
          <p:cNvCxnSpPr>
            <a:cxnSpLocks/>
            <a:stCxn id="29" idx="2"/>
            <a:endCxn id="31" idx="3"/>
          </p:cNvCxnSpPr>
          <p:nvPr/>
        </p:nvCxnSpPr>
        <p:spPr>
          <a:xfrm rot="5400000">
            <a:off x="2823693" y="2020905"/>
            <a:ext cx="723082" cy="1533160"/>
          </a:xfrm>
          <a:prstGeom prst="bentConnector2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1117AA-D1B0-4D83-B10F-7D72319CEAA2}"/>
              </a:ext>
            </a:extLst>
          </p:cNvPr>
          <p:cNvSpPr txBox="1"/>
          <p:nvPr/>
        </p:nvSpPr>
        <p:spPr>
          <a:xfrm>
            <a:off x="3009219" y="2856263"/>
            <a:ext cx="89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YAML definition</a:t>
            </a:r>
          </a:p>
        </p:txBody>
      </p:sp>
    </p:spTree>
    <p:extLst>
      <p:ext uri="{BB962C8B-B14F-4D97-AF65-F5344CB8AC3E}">
        <p14:creationId xmlns:p14="http://schemas.microsoft.com/office/powerpoint/2010/main" val="339629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3E071D-A176-4470-9666-02C646634D18}"/>
              </a:ext>
            </a:extLst>
          </p:cNvPr>
          <p:cNvSpPr/>
          <p:nvPr/>
        </p:nvSpPr>
        <p:spPr>
          <a:xfrm>
            <a:off x="2201751" y="556219"/>
            <a:ext cx="6234562" cy="3604262"/>
          </a:xfrm>
          <a:prstGeom prst="rect">
            <a:avLst/>
          </a:prstGeom>
          <a:solidFill>
            <a:schemeClr val="accent1">
              <a:lumMod val="50000"/>
              <a:alpha val="1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3A22ABE-E571-4232-B15C-D963974B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901" y="56247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3BC4C4D-8D81-4108-A697-9E29EE63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7619" y="975748"/>
            <a:ext cx="274320" cy="2743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42745D-4F71-4FF2-94D1-6250C425F28E}"/>
              </a:ext>
            </a:extLst>
          </p:cNvPr>
          <p:cNvSpPr txBox="1"/>
          <p:nvPr/>
        </p:nvSpPr>
        <p:spPr>
          <a:xfrm>
            <a:off x="2256399" y="1302560"/>
            <a:ext cx="3390830" cy="2308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795387-4955-4E0A-B463-550E7608D340}"/>
              </a:ext>
            </a:extLst>
          </p:cNvPr>
          <p:cNvSpPr/>
          <p:nvPr/>
        </p:nvSpPr>
        <p:spPr>
          <a:xfrm>
            <a:off x="9730903" y="1147059"/>
            <a:ext cx="2344839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0D8E1-4517-4721-8F79-A072D732A720}"/>
              </a:ext>
            </a:extLst>
          </p:cNvPr>
          <p:cNvSpPr txBox="1"/>
          <p:nvPr/>
        </p:nvSpPr>
        <p:spPr>
          <a:xfrm>
            <a:off x="10264502" y="172841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KeyVault</a:t>
            </a:r>
            <a:endParaRPr lang="en-US" sz="1050" dirty="0">
              <a:latin typeface="Consolas" panose="020B0609020204030204" pitchFamily="49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13C6F9C4-A24B-43C4-B9B0-D13036CB0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86601" y="830557"/>
            <a:ext cx="457200" cy="457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A2CA237-5F9F-4826-A7D5-0375EB4947ED}"/>
              </a:ext>
            </a:extLst>
          </p:cNvPr>
          <p:cNvSpPr txBox="1"/>
          <p:nvPr/>
        </p:nvSpPr>
        <p:spPr>
          <a:xfrm>
            <a:off x="11222883" y="128609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rg-infra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0E36A55-E54A-4600-95C4-13FB6CF253E4}"/>
              </a:ext>
            </a:extLst>
          </p:cNvPr>
          <p:cNvCxnSpPr>
            <a:cxnSpLocks/>
            <a:stCxn id="52" idx="1"/>
            <a:endCxn id="61" idx="0"/>
          </p:cNvCxnSpPr>
          <p:nvPr/>
        </p:nvCxnSpPr>
        <p:spPr>
          <a:xfrm rot="10800000" flipV="1">
            <a:off x="8239871" y="1572232"/>
            <a:ext cx="2228914" cy="180099"/>
          </a:xfrm>
          <a:prstGeom prst="bentConnector3">
            <a:avLst>
              <a:gd name="adj1" fmla="val 50000"/>
            </a:avLst>
          </a:prstGeom>
          <a:ln w="3175">
            <a:solidFill>
              <a:srgbClr val="92D05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2B600745-A1A9-480D-89DD-973C1885D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5667" y="4821445"/>
            <a:ext cx="669818" cy="669818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735773D-80CD-4BFD-943C-C1C4822745FD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rot="16200000" flipH="1">
            <a:off x="6344724" y="2195592"/>
            <a:ext cx="2431991" cy="2819714"/>
          </a:xfrm>
          <a:prstGeom prst="bentConnector3">
            <a:avLst>
              <a:gd name="adj1" fmla="val 852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919F96A-451E-4800-9941-2D192505D586}"/>
              </a:ext>
            </a:extLst>
          </p:cNvPr>
          <p:cNvSpPr txBox="1"/>
          <p:nvPr/>
        </p:nvSpPr>
        <p:spPr>
          <a:xfrm>
            <a:off x="4665848" y="2158622"/>
            <a:ext cx="2970027" cy="2308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97703E-0469-4642-A760-92DE6BED6481}"/>
              </a:ext>
            </a:extLst>
          </p:cNvPr>
          <p:cNvCxnSpPr>
            <a:cxnSpLocks/>
            <a:stCxn id="29" idx="2"/>
            <a:endCxn id="43" idx="1"/>
          </p:cNvCxnSpPr>
          <p:nvPr/>
        </p:nvCxnSpPr>
        <p:spPr>
          <a:xfrm rot="16200000" flipH="1">
            <a:off x="3938508" y="1546698"/>
            <a:ext cx="740646" cy="7140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AE048A8A-3CED-4FF3-B516-CCEC859B3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828" y="1809506"/>
            <a:ext cx="274320" cy="2743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31F877-565C-4F8A-AF03-E61E20318053}"/>
              </a:ext>
            </a:extLst>
          </p:cNvPr>
          <p:cNvSpPr txBox="1"/>
          <p:nvPr/>
        </p:nvSpPr>
        <p:spPr>
          <a:xfrm>
            <a:off x="8672203" y="1561738"/>
            <a:ext cx="7312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Credentials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F0C1EF-33AC-4BDE-A98E-F1C80916CEEC}"/>
              </a:ext>
            </a:extLst>
          </p:cNvPr>
          <p:cNvSpPr txBox="1"/>
          <p:nvPr/>
        </p:nvSpPr>
        <p:spPr>
          <a:xfrm>
            <a:off x="6150861" y="4256575"/>
            <a:ext cx="2089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ARM Template Deployment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169F1C63-5B2C-44A1-9C97-B243DE8A8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8785" y="1416049"/>
            <a:ext cx="312367" cy="3123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D58A18B-1578-47B3-8063-10AE76D6342D}"/>
              </a:ext>
            </a:extLst>
          </p:cNvPr>
          <p:cNvSpPr txBox="1"/>
          <p:nvPr/>
        </p:nvSpPr>
        <p:spPr>
          <a:xfrm>
            <a:off x="2609104" y="1809506"/>
            <a:ext cx="13427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dirty="0"/>
              <a:t>On Success</a:t>
            </a:r>
            <a:endParaRPr lang="en-US" sz="900" dirty="0"/>
          </a:p>
          <a:p>
            <a:pPr algn="r"/>
            <a:r>
              <a:rPr lang="en-US" sz="1000" dirty="0"/>
              <a:t>Build Artifacts</a:t>
            </a:r>
          </a:p>
        </p:txBody>
      </p:sp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7B6BC159-B7F0-4209-A4B7-C56938E275B9}"/>
              </a:ext>
            </a:extLst>
          </p:cNvPr>
          <p:cNvSpPr/>
          <p:nvPr/>
        </p:nvSpPr>
        <p:spPr>
          <a:xfrm>
            <a:off x="6385112" y="635621"/>
            <a:ext cx="1854760" cy="710421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Variable Group “Target”</a:t>
            </a:r>
          </a:p>
          <a:p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&gt; vg-Location</a:t>
            </a:r>
          </a:p>
          <a:p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&gt; vg-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OutputStartMode</a:t>
            </a:r>
            <a:endParaRPr lang="en-US" sz="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&gt; vg-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ResourceGroup</a:t>
            </a:r>
            <a:endParaRPr lang="en-US" sz="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&gt; vg-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ASAJobName</a:t>
            </a:r>
            <a:endParaRPr lang="en-US" sz="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: Diagonal Corners Rounded 60">
            <a:extLst>
              <a:ext uri="{FF2B5EF4-FFF2-40B4-BE49-F238E27FC236}">
                <a16:creationId xmlns:a16="http://schemas.microsoft.com/office/drawing/2014/main" id="{C0283EAB-54BC-417D-9F8B-8E61A70EEC3A}"/>
              </a:ext>
            </a:extLst>
          </p:cNvPr>
          <p:cNvSpPr/>
          <p:nvPr/>
        </p:nvSpPr>
        <p:spPr>
          <a:xfrm>
            <a:off x="6385111" y="1476587"/>
            <a:ext cx="1854760" cy="551489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Variable Group “KV”</a:t>
            </a:r>
          </a:p>
          <a:p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&gt; kv-Credential01</a:t>
            </a:r>
          </a:p>
          <a:p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kv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- Credential02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59FE2B9-663B-4867-B85D-5265ECBE0012}"/>
              </a:ext>
            </a:extLst>
          </p:cNvPr>
          <p:cNvCxnSpPr>
            <a:cxnSpLocks/>
            <a:stCxn id="43" idx="0"/>
            <a:endCxn id="60" idx="2"/>
          </p:cNvCxnSpPr>
          <p:nvPr/>
        </p:nvCxnSpPr>
        <p:spPr>
          <a:xfrm rot="5400000" flipH="1" flipV="1">
            <a:off x="5684092" y="1457602"/>
            <a:ext cx="1167790" cy="234250"/>
          </a:xfrm>
          <a:prstGeom prst="bentConnector2">
            <a:avLst/>
          </a:prstGeom>
          <a:ln w="3175">
            <a:solidFill>
              <a:srgbClr val="FFC00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19CA688-B269-4CEA-AEE1-465F013E3388}"/>
              </a:ext>
            </a:extLst>
          </p:cNvPr>
          <p:cNvCxnSpPr>
            <a:cxnSpLocks/>
            <a:stCxn id="29" idx="0"/>
            <a:endCxn id="60" idx="2"/>
          </p:cNvCxnSpPr>
          <p:nvPr/>
        </p:nvCxnSpPr>
        <p:spPr>
          <a:xfrm rot="5400000" flipH="1" flipV="1">
            <a:off x="5012599" y="-69953"/>
            <a:ext cx="311728" cy="2433298"/>
          </a:xfrm>
          <a:prstGeom prst="bentConnector2">
            <a:avLst/>
          </a:prstGeom>
          <a:ln w="3175">
            <a:solidFill>
              <a:srgbClr val="FFC00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018E641-C4FF-4EDE-B1D7-D1C31FB3D07C}"/>
              </a:ext>
            </a:extLst>
          </p:cNvPr>
          <p:cNvCxnSpPr>
            <a:cxnSpLocks/>
            <a:stCxn id="43" idx="0"/>
            <a:endCxn id="61" idx="2"/>
          </p:cNvCxnSpPr>
          <p:nvPr/>
        </p:nvCxnSpPr>
        <p:spPr>
          <a:xfrm rot="5400000" flipH="1" flipV="1">
            <a:off x="6064841" y="1838353"/>
            <a:ext cx="406290" cy="234249"/>
          </a:xfrm>
          <a:prstGeom prst="bentConnector2">
            <a:avLst/>
          </a:prstGeom>
          <a:ln w="3175">
            <a:solidFill>
              <a:srgbClr val="92D05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0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E416B-3CB3-4D7B-8418-5B392E50C232}"/>
              </a:ext>
            </a:extLst>
          </p:cNvPr>
          <p:cNvSpPr txBox="1"/>
          <p:nvPr/>
        </p:nvSpPr>
        <p:spPr>
          <a:xfrm>
            <a:off x="845408" y="1478236"/>
            <a:ext cx="3051796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  <a:r>
              <a:rPr lang="en-US" sz="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Inputs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myEventHub.json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 </a:t>
            </a:r>
            <a:r>
              <a:rPr lang="en-US" sz="9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Local_myEventHub.json</a:t>
            </a:r>
            <a:endParaRPr lang="en-US" sz="9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Outputs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myBlobStore.json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myASAproject.asaql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myASAproject.asaproj</a:t>
            </a:r>
            <a:endParaRPr lang="en-US" sz="9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1DED94D-ABBD-45DE-ADB3-F1C4206A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041" t="24030" r="18471" b="22320"/>
          <a:stretch/>
        </p:blipFill>
        <p:spPr>
          <a:xfrm>
            <a:off x="620604" y="740824"/>
            <a:ext cx="678116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6D6297-A8B3-4ED6-84FC-A415E3009031}"/>
              </a:ext>
            </a:extLst>
          </p:cNvPr>
          <p:cNvSpPr txBox="1"/>
          <p:nvPr/>
        </p:nvSpPr>
        <p:spPr>
          <a:xfrm>
            <a:off x="845408" y="2980254"/>
            <a:ext cx="3051796" cy="244682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unittest</a:t>
            </a:r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.&gt; 1_arrange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-001~Input~myEventHub~Nominal.json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-001~Output~myBlobStore~Nominal.json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-002~Input~myEventHub~MissingFields.json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-002~Output~myBlobStore~MissingFields.json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.&gt; 2_act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-unittest_install.ps1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-unittest_run.ps1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.&gt; 3_assert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..&gt; 20200115120000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...&gt; 001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...&gt; 002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..&gt; 20200115130000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...&gt; 001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...&gt; 002</a:t>
            </a:r>
          </a:p>
          <a:p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5C076-DA79-47CE-85F7-03227564F746}"/>
              </a:ext>
            </a:extLst>
          </p:cNvPr>
          <p:cNvSpPr txBox="1"/>
          <p:nvPr/>
        </p:nvSpPr>
        <p:spPr>
          <a:xfrm>
            <a:off x="620604" y="1222714"/>
            <a:ext cx="3276600" cy="230832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8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1421</Words>
  <Application>Microsoft Office PowerPoint</Application>
  <PresentationFormat>Widescreen</PresentationFormat>
  <Paragraphs>380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Sprint 1</vt:lpstr>
      <vt:lpstr>Sprint 2 -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47</cp:revision>
  <dcterms:created xsi:type="dcterms:W3CDTF">2019-12-06T04:48:37Z</dcterms:created>
  <dcterms:modified xsi:type="dcterms:W3CDTF">2020-01-19T07:07:45Z</dcterms:modified>
</cp:coreProperties>
</file>