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6"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p:scale>
          <a:sx n="125" d="100"/>
          <a:sy n="125" d="100"/>
        </p:scale>
        <p:origin x="-905"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BDB2-1376-425A-AB2E-B45CEEDA48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AAACE8-DE5D-4487-949F-3F76E9E489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2551F9-3BBA-43D4-93D4-96D1CB9CD86F}"/>
              </a:ext>
            </a:extLst>
          </p:cNvPr>
          <p:cNvSpPr>
            <a:spLocks noGrp="1"/>
          </p:cNvSpPr>
          <p:nvPr>
            <p:ph type="dt" sz="half" idx="10"/>
          </p:nvPr>
        </p:nvSpPr>
        <p:spPr/>
        <p:txBody>
          <a:bodyPr/>
          <a:lstStyle/>
          <a:p>
            <a:fld id="{15A40CFD-EA99-47BE-B976-F91F900C8871}" type="datetimeFigureOut">
              <a:rPr lang="en-US" smtClean="0"/>
              <a:t>6/29/2020</a:t>
            </a:fld>
            <a:endParaRPr lang="en-US"/>
          </a:p>
        </p:txBody>
      </p:sp>
      <p:sp>
        <p:nvSpPr>
          <p:cNvPr id="5" name="Footer Placeholder 4">
            <a:extLst>
              <a:ext uri="{FF2B5EF4-FFF2-40B4-BE49-F238E27FC236}">
                <a16:creationId xmlns:a16="http://schemas.microsoft.com/office/drawing/2014/main" id="{DB4266D1-A6FD-40BE-9BA3-D069D87A0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6C934-B492-46A4-ADFC-98C309BDF1C6}"/>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26347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2CAAC-114D-4294-A113-D7AB333541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94ABA5-5D0D-48C3-B626-19FCA79515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3E958-6539-4D7A-AC87-E3F526D89343}"/>
              </a:ext>
            </a:extLst>
          </p:cNvPr>
          <p:cNvSpPr>
            <a:spLocks noGrp="1"/>
          </p:cNvSpPr>
          <p:nvPr>
            <p:ph type="dt" sz="half" idx="10"/>
          </p:nvPr>
        </p:nvSpPr>
        <p:spPr/>
        <p:txBody>
          <a:bodyPr/>
          <a:lstStyle/>
          <a:p>
            <a:fld id="{15A40CFD-EA99-47BE-B976-F91F900C8871}" type="datetimeFigureOut">
              <a:rPr lang="en-US" smtClean="0"/>
              <a:t>6/29/2020</a:t>
            </a:fld>
            <a:endParaRPr lang="en-US"/>
          </a:p>
        </p:txBody>
      </p:sp>
      <p:sp>
        <p:nvSpPr>
          <p:cNvPr id="5" name="Footer Placeholder 4">
            <a:extLst>
              <a:ext uri="{FF2B5EF4-FFF2-40B4-BE49-F238E27FC236}">
                <a16:creationId xmlns:a16="http://schemas.microsoft.com/office/drawing/2014/main" id="{1E7E5EDA-8DFC-45E6-AD81-8153FEFD9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D9190-7389-4717-9836-70249BF133D1}"/>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288359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ED0840-D9F9-4526-867E-E29DEF0D2B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720DEF-EDA5-42E5-B61D-1CAFBEE81C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ED0FD-CEC5-435A-A6C6-90B4D8E7E02F}"/>
              </a:ext>
            </a:extLst>
          </p:cNvPr>
          <p:cNvSpPr>
            <a:spLocks noGrp="1"/>
          </p:cNvSpPr>
          <p:nvPr>
            <p:ph type="dt" sz="half" idx="10"/>
          </p:nvPr>
        </p:nvSpPr>
        <p:spPr/>
        <p:txBody>
          <a:bodyPr/>
          <a:lstStyle/>
          <a:p>
            <a:fld id="{15A40CFD-EA99-47BE-B976-F91F900C8871}" type="datetimeFigureOut">
              <a:rPr lang="en-US" smtClean="0"/>
              <a:t>6/29/2020</a:t>
            </a:fld>
            <a:endParaRPr lang="en-US"/>
          </a:p>
        </p:txBody>
      </p:sp>
      <p:sp>
        <p:nvSpPr>
          <p:cNvPr id="5" name="Footer Placeholder 4">
            <a:extLst>
              <a:ext uri="{FF2B5EF4-FFF2-40B4-BE49-F238E27FC236}">
                <a16:creationId xmlns:a16="http://schemas.microsoft.com/office/drawing/2014/main" id="{35BE8149-5170-4F31-8116-3473C31AD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48CF1-57B7-4E3B-9287-8A50FB24B7C4}"/>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124401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9094-6239-482D-8E9F-27BCDCAFB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3E785-F6B5-459E-B03C-12B420683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E95695-09B6-459F-93E3-E395E3532C70}"/>
              </a:ext>
            </a:extLst>
          </p:cNvPr>
          <p:cNvSpPr>
            <a:spLocks noGrp="1"/>
          </p:cNvSpPr>
          <p:nvPr>
            <p:ph type="dt" sz="half" idx="10"/>
          </p:nvPr>
        </p:nvSpPr>
        <p:spPr/>
        <p:txBody>
          <a:bodyPr/>
          <a:lstStyle/>
          <a:p>
            <a:fld id="{15A40CFD-EA99-47BE-B976-F91F900C8871}" type="datetimeFigureOut">
              <a:rPr lang="en-US" smtClean="0"/>
              <a:t>6/29/2020</a:t>
            </a:fld>
            <a:endParaRPr lang="en-US"/>
          </a:p>
        </p:txBody>
      </p:sp>
      <p:sp>
        <p:nvSpPr>
          <p:cNvPr id="5" name="Footer Placeholder 4">
            <a:extLst>
              <a:ext uri="{FF2B5EF4-FFF2-40B4-BE49-F238E27FC236}">
                <a16:creationId xmlns:a16="http://schemas.microsoft.com/office/drawing/2014/main" id="{1B9D2796-0B00-489D-9B15-0D02A86CB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EB3E6-F285-419F-8960-D3C81B8E3D35}"/>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401173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6EB7-6AA2-46D3-B4C7-EC3F9DBEA9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883CF3-746B-4CE0-9895-64D9C3F15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F66CDE-B7B0-4E00-93A6-38C6827B0C0A}"/>
              </a:ext>
            </a:extLst>
          </p:cNvPr>
          <p:cNvSpPr>
            <a:spLocks noGrp="1"/>
          </p:cNvSpPr>
          <p:nvPr>
            <p:ph type="dt" sz="half" idx="10"/>
          </p:nvPr>
        </p:nvSpPr>
        <p:spPr/>
        <p:txBody>
          <a:bodyPr/>
          <a:lstStyle/>
          <a:p>
            <a:fld id="{15A40CFD-EA99-47BE-B976-F91F900C8871}" type="datetimeFigureOut">
              <a:rPr lang="en-US" smtClean="0"/>
              <a:t>6/29/2020</a:t>
            </a:fld>
            <a:endParaRPr lang="en-US"/>
          </a:p>
        </p:txBody>
      </p:sp>
      <p:sp>
        <p:nvSpPr>
          <p:cNvPr id="5" name="Footer Placeholder 4">
            <a:extLst>
              <a:ext uri="{FF2B5EF4-FFF2-40B4-BE49-F238E27FC236}">
                <a16:creationId xmlns:a16="http://schemas.microsoft.com/office/drawing/2014/main" id="{E8920DC4-92B5-47F3-AD03-10867BB8D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C9DBF-53D1-4E61-9320-33A5BCF46666}"/>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293682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533B-C6A0-4C2F-872D-196A95DF29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014333-FBBF-4F8A-BC68-66D5BD14F0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38F32C-8AC3-4401-9228-1AC8C34C0C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82EFA0-7C30-4FB7-A1B4-B71D25200351}"/>
              </a:ext>
            </a:extLst>
          </p:cNvPr>
          <p:cNvSpPr>
            <a:spLocks noGrp="1"/>
          </p:cNvSpPr>
          <p:nvPr>
            <p:ph type="dt" sz="half" idx="10"/>
          </p:nvPr>
        </p:nvSpPr>
        <p:spPr/>
        <p:txBody>
          <a:bodyPr/>
          <a:lstStyle/>
          <a:p>
            <a:fld id="{15A40CFD-EA99-47BE-B976-F91F900C8871}" type="datetimeFigureOut">
              <a:rPr lang="en-US" smtClean="0"/>
              <a:t>6/29/2020</a:t>
            </a:fld>
            <a:endParaRPr lang="en-US"/>
          </a:p>
        </p:txBody>
      </p:sp>
      <p:sp>
        <p:nvSpPr>
          <p:cNvPr id="6" name="Footer Placeholder 5">
            <a:extLst>
              <a:ext uri="{FF2B5EF4-FFF2-40B4-BE49-F238E27FC236}">
                <a16:creationId xmlns:a16="http://schemas.microsoft.com/office/drawing/2014/main" id="{2A61FB2B-BE81-4A39-B971-B173343EA0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E33DF-02E8-49A4-B823-8C8C978D5141}"/>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586596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C1225-503F-4A9F-803A-ABFBE11AF9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9EE44-62F8-4E50-AEF3-14928EB52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12D339-FA5D-49B3-9E0A-05D5B41F30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F0CCEF-0F28-4401-B4E1-BBDE635CDA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D6153-9FBD-4F0B-A319-5A2C9816CE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7B48C1-213E-4259-BA78-F9CCB3F691C3}"/>
              </a:ext>
            </a:extLst>
          </p:cNvPr>
          <p:cNvSpPr>
            <a:spLocks noGrp="1"/>
          </p:cNvSpPr>
          <p:nvPr>
            <p:ph type="dt" sz="half" idx="10"/>
          </p:nvPr>
        </p:nvSpPr>
        <p:spPr/>
        <p:txBody>
          <a:bodyPr/>
          <a:lstStyle/>
          <a:p>
            <a:fld id="{15A40CFD-EA99-47BE-B976-F91F900C8871}" type="datetimeFigureOut">
              <a:rPr lang="en-US" smtClean="0"/>
              <a:t>6/29/2020</a:t>
            </a:fld>
            <a:endParaRPr lang="en-US"/>
          </a:p>
        </p:txBody>
      </p:sp>
      <p:sp>
        <p:nvSpPr>
          <p:cNvPr id="8" name="Footer Placeholder 7">
            <a:extLst>
              <a:ext uri="{FF2B5EF4-FFF2-40B4-BE49-F238E27FC236}">
                <a16:creationId xmlns:a16="http://schemas.microsoft.com/office/drawing/2014/main" id="{19D25057-C88C-4432-A947-B59C1AC798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3BFFC3-0A92-4C24-9389-EBDC12E4AED3}"/>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4061668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A51DE-4F8A-4788-B701-8080C82CED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9A3D2C-0FB8-4A87-A08B-B10AFF58D3A3}"/>
              </a:ext>
            </a:extLst>
          </p:cNvPr>
          <p:cNvSpPr>
            <a:spLocks noGrp="1"/>
          </p:cNvSpPr>
          <p:nvPr>
            <p:ph type="dt" sz="half" idx="10"/>
          </p:nvPr>
        </p:nvSpPr>
        <p:spPr/>
        <p:txBody>
          <a:bodyPr/>
          <a:lstStyle/>
          <a:p>
            <a:fld id="{15A40CFD-EA99-47BE-B976-F91F900C8871}" type="datetimeFigureOut">
              <a:rPr lang="en-US" smtClean="0"/>
              <a:t>6/29/2020</a:t>
            </a:fld>
            <a:endParaRPr lang="en-US"/>
          </a:p>
        </p:txBody>
      </p:sp>
      <p:sp>
        <p:nvSpPr>
          <p:cNvPr id="4" name="Footer Placeholder 3">
            <a:extLst>
              <a:ext uri="{FF2B5EF4-FFF2-40B4-BE49-F238E27FC236}">
                <a16:creationId xmlns:a16="http://schemas.microsoft.com/office/drawing/2014/main" id="{68C49C51-ECF6-4E6D-A0F1-7E30541AB0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5472FE-7F25-4E39-A44B-E98669812048}"/>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1530293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50FCFD-3385-456B-9262-C5DCA1276D51}"/>
              </a:ext>
            </a:extLst>
          </p:cNvPr>
          <p:cNvSpPr>
            <a:spLocks noGrp="1"/>
          </p:cNvSpPr>
          <p:nvPr>
            <p:ph type="dt" sz="half" idx="10"/>
          </p:nvPr>
        </p:nvSpPr>
        <p:spPr/>
        <p:txBody>
          <a:bodyPr/>
          <a:lstStyle/>
          <a:p>
            <a:fld id="{15A40CFD-EA99-47BE-B976-F91F900C8871}" type="datetimeFigureOut">
              <a:rPr lang="en-US" smtClean="0"/>
              <a:t>6/29/2020</a:t>
            </a:fld>
            <a:endParaRPr lang="en-US"/>
          </a:p>
        </p:txBody>
      </p:sp>
      <p:sp>
        <p:nvSpPr>
          <p:cNvPr id="3" name="Footer Placeholder 2">
            <a:extLst>
              <a:ext uri="{FF2B5EF4-FFF2-40B4-BE49-F238E27FC236}">
                <a16:creationId xmlns:a16="http://schemas.microsoft.com/office/drawing/2014/main" id="{80483A35-198B-4B86-881F-9C47422484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66999D-CEF8-4493-9648-9CF4E27F3930}"/>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318899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CC04-4103-441E-A9FF-8FB35C05F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B1D1C7-4FC6-49AB-9D37-2F9BB205A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67C238-2CB1-4818-A290-1C7928AC5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8DB2A-725A-46F5-B4CF-58104A321E74}"/>
              </a:ext>
            </a:extLst>
          </p:cNvPr>
          <p:cNvSpPr>
            <a:spLocks noGrp="1"/>
          </p:cNvSpPr>
          <p:nvPr>
            <p:ph type="dt" sz="half" idx="10"/>
          </p:nvPr>
        </p:nvSpPr>
        <p:spPr/>
        <p:txBody>
          <a:bodyPr/>
          <a:lstStyle/>
          <a:p>
            <a:fld id="{15A40CFD-EA99-47BE-B976-F91F900C8871}" type="datetimeFigureOut">
              <a:rPr lang="en-US" smtClean="0"/>
              <a:t>6/29/2020</a:t>
            </a:fld>
            <a:endParaRPr lang="en-US"/>
          </a:p>
        </p:txBody>
      </p:sp>
      <p:sp>
        <p:nvSpPr>
          <p:cNvPr id="6" name="Footer Placeholder 5">
            <a:extLst>
              <a:ext uri="{FF2B5EF4-FFF2-40B4-BE49-F238E27FC236}">
                <a16:creationId xmlns:a16="http://schemas.microsoft.com/office/drawing/2014/main" id="{E19E3836-02C9-4D18-BA18-AFDD37836A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82B2D-F7DB-4E4A-BBA8-88E365408E6A}"/>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56732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0D94-C205-4058-B7C0-8E91CBBC0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930D1D-B833-45F2-BF20-823683649A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C53846-C6BD-416E-97B6-12B4C3E65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121ED9-8633-4AC3-9A98-0BA5BB67ECC1}"/>
              </a:ext>
            </a:extLst>
          </p:cNvPr>
          <p:cNvSpPr>
            <a:spLocks noGrp="1"/>
          </p:cNvSpPr>
          <p:nvPr>
            <p:ph type="dt" sz="half" idx="10"/>
          </p:nvPr>
        </p:nvSpPr>
        <p:spPr/>
        <p:txBody>
          <a:bodyPr/>
          <a:lstStyle/>
          <a:p>
            <a:fld id="{15A40CFD-EA99-47BE-B976-F91F900C8871}" type="datetimeFigureOut">
              <a:rPr lang="en-US" smtClean="0"/>
              <a:t>6/29/2020</a:t>
            </a:fld>
            <a:endParaRPr lang="en-US"/>
          </a:p>
        </p:txBody>
      </p:sp>
      <p:sp>
        <p:nvSpPr>
          <p:cNvPr id="6" name="Footer Placeholder 5">
            <a:extLst>
              <a:ext uri="{FF2B5EF4-FFF2-40B4-BE49-F238E27FC236}">
                <a16:creationId xmlns:a16="http://schemas.microsoft.com/office/drawing/2014/main" id="{F57F11B6-41DC-4C5A-B255-E599353C8C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53CC6-60C2-4B11-8724-6E2ABF307BA3}"/>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384193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844893-C232-4A75-B2BE-D41C8A4B47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91BD88-8A6E-44CE-9DE8-9CE56CA113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CC450-5AFB-4678-87FF-3FAACB21C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40CFD-EA99-47BE-B976-F91F900C8871}" type="datetimeFigureOut">
              <a:rPr lang="en-US" smtClean="0"/>
              <a:t>6/29/2020</a:t>
            </a:fld>
            <a:endParaRPr lang="en-US"/>
          </a:p>
        </p:txBody>
      </p:sp>
      <p:sp>
        <p:nvSpPr>
          <p:cNvPr id="5" name="Footer Placeholder 4">
            <a:extLst>
              <a:ext uri="{FF2B5EF4-FFF2-40B4-BE49-F238E27FC236}">
                <a16:creationId xmlns:a16="http://schemas.microsoft.com/office/drawing/2014/main" id="{3070A03E-6E0F-484C-8BD7-E293005C0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215E0C-406B-4E0E-8C59-9D552E686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AE295-003A-491F-9559-3D82C028DD9B}" type="slidenum">
              <a:rPr lang="en-US" smtClean="0"/>
              <a:t>‹#›</a:t>
            </a:fld>
            <a:endParaRPr lang="en-US"/>
          </a:p>
        </p:txBody>
      </p:sp>
    </p:spTree>
    <p:extLst>
      <p:ext uri="{BB962C8B-B14F-4D97-AF65-F5344CB8AC3E}">
        <p14:creationId xmlns:p14="http://schemas.microsoft.com/office/powerpoint/2010/main" val="2832328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adpater@microsoft.com" TargetMode="External"/><Relationship Id="rId2" Type="http://schemas.openxmlformats.org/officeDocument/2006/relationships/hyperlink" Target="https://nam06.safelinks.protection.outlook.com/?url=https%3A%2F%2Fgithub.com%2Fliprec%2Fvsts-publish-adf&amp;data=02%7C01%7CFlorian.Eiden%40microsoft.com%7C5bd078e817ba42b294b808d80326bf3c%7C72f988bf86f141af91ab2d7cd011db47%7C1%7C0%7C637262812239089161&amp;sdata=Fmc6ZqPIGOio2kIwP9z2X2lvpZUSZp6E4UAydltPUzU%3D&amp;reserved=0" TargetMode="External"/><Relationship Id="rId1" Type="http://schemas.openxmlformats.org/officeDocument/2006/relationships/slideLayout" Target="../slideLayouts/slideLayout2.xml"/><Relationship Id="rId6" Type="http://schemas.openxmlformats.org/officeDocument/2006/relationships/hyperlink" Target="https://github.com/AdamPaternostro/Azure-Data-Factory-CI-CD-Source-Control" TargetMode="External"/><Relationship Id="rId5" Type="http://schemas.openxmlformats.org/officeDocument/2006/relationships/hyperlink" Target="mailto:Florian.Eiden@microsoft.com" TargetMode="External"/><Relationship Id="rId4" Type="http://schemas.openxmlformats.org/officeDocument/2006/relationships/hyperlink" Target="https://nam06.safelinks.protection.outlook.com/?url=https%3A%2F%2Fdocs.microsoft.com%2Fen-us%2Fazure%2Fdata-factory%2Fsource-control%23configure-publishing-settings&amp;data=02%7C01%7CFlorian.Eiden%40microsoft.com%7C45a44f53cd964aa8f37508d8035e9459%7C72f988bf86f141af91ab2d7cd011db47%7C1%7C0%7C637263052289450640&amp;sdata=l0xHYgHninUY1n5WZBVF6FZJYq%2FRrtyWkUpyvanBaxk%3D&amp;reserved=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stackoverflow.com/questions/52280056/only-download-changes-to-git-repo-in-vsts-release-pipeline" TargetMode="External"/><Relationship Id="rId2" Type="http://schemas.openxmlformats.org/officeDocument/2006/relationships/hyperlink" Target="https://oshamrai.wordpress.com/2020/01/31/create-the-delta-package-with-azure-devops-pipeline-and-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databricks.com/blog/2017/10/30/continuous-integration-continuous-delivery-databricks.html"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databricks.com/blog/2016/04/06/continuous-integration-and-delivery-of-apache-spark-applications-at-metacog.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13F9-A94F-48A1-925F-6FCC501840A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987D4D8-FB04-407B-9B52-A823EF1A40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6381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A6B18D-ECFD-490A-B5D6-906FEB6FDE34}"/>
              </a:ext>
            </a:extLst>
          </p:cNvPr>
          <p:cNvSpPr txBox="1"/>
          <p:nvPr/>
        </p:nvSpPr>
        <p:spPr>
          <a:xfrm>
            <a:off x="1854762" y="5709618"/>
            <a:ext cx="2733441" cy="276999"/>
          </a:xfrm>
          <a:prstGeom prst="rect">
            <a:avLst/>
          </a:prstGeom>
          <a:noFill/>
        </p:spPr>
        <p:txBody>
          <a:bodyPr wrap="none" rtlCol="0">
            <a:spAutoFit/>
          </a:bodyPr>
          <a:lstStyle/>
          <a:p>
            <a:r>
              <a:rPr lang="en-US" sz="1200" dirty="0">
                <a:latin typeface="Consolas" panose="020B0609020204030204" pitchFamily="49" charset="0"/>
              </a:rPr>
              <a:t>Always 1 single Git repository</a:t>
            </a:r>
          </a:p>
        </p:txBody>
      </p:sp>
      <p:sp>
        <p:nvSpPr>
          <p:cNvPr id="6" name="TextBox 5">
            <a:extLst>
              <a:ext uri="{FF2B5EF4-FFF2-40B4-BE49-F238E27FC236}">
                <a16:creationId xmlns:a16="http://schemas.microsoft.com/office/drawing/2014/main" id="{CAB3F80D-8BEB-42FA-B036-A7FCB743B355}"/>
              </a:ext>
            </a:extLst>
          </p:cNvPr>
          <p:cNvSpPr txBox="1"/>
          <p:nvPr/>
        </p:nvSpPr>
        <p:spPr>
          <a:xfrm>
            <a:off x="2249906" y="1897252"/>
            <a:ext cx="1708484" cy="461665"/>
          </a:xfrm>
          <a:prstGeom prst="rect">
            <a:avLst/>
          </a:prstGeom>
          <a:noFill/>
        </p:spPr>
        <p:txBody>
          <a:bodyPr wrap="square" rtlCol="0">
            <a:spAutoFit/>
          </a:bodyPr>
          <a:lstStyle/>
          <a:p>
            <a:r>
              <a:rPr lang="en-US" sz="1200" dirty="0">
                <a:latin typeface="Consolas" panose="020B0609020204030204" pitchFamily="49" charset="0"/>
              </a:rPr>
              <a:t>Deploy all or nothing</a:t>
            </a:r>
          </a:p>
        </p:txBody>
      </p:sp>
      <p:sp>
        <p:nvSpPr>
          <p:cNvPr id="8" name="TextBox 7">
            <a:extLst>
              <a:ext uri="{FF2B5EF4-FFF2-40B4-BE49-F238E27FC236}">
                <a16:creationId xmlns:a16="http://schemas.microsoft.com/office/drawing/2014/main" id="{6A6B46D8-9210-47BA-A2C1-CD5BF2B09979}"/>
              </a:ext>
            </a:extLst>
          </p:cNvPr>
          <p:cNvSpPr txBox="1"/>
          <p:nvPr/>
        </p:nvSpPr>
        <p:spPr>
          <a:xfrm>
            <a:off x="2249906" y="3991252"/>
            <a:ext cx="1503947" cy="461665"/>
          </a:xfrm>
          <a:prstGeom prst="rect">
            <a:avLst/>
          </a:prstGeom>
          <a:noFill/>
        </p:spPr>
        <p:txBody>
          <a:bodyPr wrap="square" rtlCol="0">
            <a:spAutoFit/>
          </a:bodyPr>
          <a:lstStyle/>
          <a:p>
            <a:r>
              <a:rPr lang="en-US" sz="1200" dirty="0">
                <a:latin typeface="Consolas" panose="020B0609020204030204" pitchFamily="49" charset="0"/>
              </a:rPr>
              <a:t>Selective deployments</a:t>
            </a:r>
          </a:p>
        </p:txBody>
      </p:sp>
      <p:sp>
        <p:nvSpPr>
          <p:cNvPr id="20" name="Rectangle: Rounded Corners 19">
            <a:extLst>
              <a:ext uri="{FF2B5EF4-FFF2-40B4-BE49-F238E27FC236}">
                <a16:creationId xmlns:a16="http://schemas.microsoft.com/office/drawing/2014/main" id="{2F737E93-1BDF-40F6-A5A3-4D0EA057245A}"/>
              </a:ext>
            </a:extLst>
          </p:cNvPr>
          <p:cNvSpPr/>
          <p:nvPr/>
        </p:nvSpPr>
        <p:spPr>
          <a:xfrm>
            <a:off x="4102768" y="1341521"/>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2" name="Rectangle: Rounded Corners 21">
            <a:extLst>
              <a:ext uri="{FF2B5EF4-FFF2-40B4-BE49-F238E27FC236}">
                <a16:creationId xmlns:a16="http://schemas.microsoft.com/office/drawing/2014/main" id="{F0C5C2E3-F333-4A61-8D3F-1CACC007210C}"/>
              </a:ext>
            </a:extLst>
          </p:cNvPr>
          <p:cNvSpPr/>
          <p:nvPr/>
        </p:nvSpPr>
        <p:spPr>
          <a:xfrm>
            <a:off x="4100403" y="3334752"/>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4" name="Rectangle: Rounded Corners 23">
            <a:extLst>
              <a:ext uri="{FF2B5EF4-FFF2-40B4-BE49-F238E27FC236}">
                <a16:creationId xmlns:a16="http://schemas.microsoft.com/office/drawing/2014/main" id="{E167955C-04F6-4480-8041-F0CE95596138}"/>
              </a:ext>
            </a:extLst>
          </p:cNvPr>
          <p:cNvSpPr/>
          <p:nvPr/>
        </p:nvSpPr>
        <p:spPr>
          <a:xfrm>
            <a:off x="7459579" y="3334751"/>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6" name="Rectangle: Rounded Corners 25">
            <a:extLst>
              <a:ext uri="{FF2B5EF4-FFF2-40B4-BE49-F238E27FC236}">
                <a16:creationId xmlns:a16="http://schemas.microsoft.com/office/drawing/2014/main" id="{7C8A6EB3-2BC6-4E8B-9FF5-733835D7D599}"/>
              </a:ext>
            </a:extLst>
          </p:cNvPr>
          <p:cNvSpPr/>
          <p:nvPr/>
        </p:nvSpPr>
        <p:spPr>
          <a:xfrm>
            <a:off x="7459578" y="1341521"/>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8" name="TextBox 27">
            <a:extLst>
              <a:ext uri="{FF2B5EF4-FFF2-40B4-BE49-F238E27FC236}">
                <a16:creationId xmlns:a16="http://schemas.microsoft.com/office/drawing/2014/main" id="{3EA9FA17-CEEB-4CF1-8D81-5E524B485188}"/>
              </a:ext>
            </a:extLst>
          </p:cNvPr>
          <p:cNvSpPr txBox="1"/>
          <p:nvPr/>
        </p:nvSpPr>
        <p:spPr>
          <a:xfrm>
            <a:off x="4657170" y="532764"/>
            <a:ext cx="2116944" cy="461665"/>
          </a:xfrm>
          <a:prstGeom prst="rect">
            <a:avLst/>
          </a:prstGeom>
          <a:noFill/>
        </p:spPr>
        <p:txBody>
          <a:bodyPr wrap="square" rtlCol="0">
            <a:spAutoFit/>
          </a:bodyPr>
          <a:lstStyle/>
          <a:p>
            <a:r>
              <a:rPr lang="en-US" sz="1200" dirty="0">
                <a:latin typeface="Consolas" panose="020B0609020204030204" pitchFamily="49" charset="0"/>
              </a:rPr>
              <a:t>Individual instances</a:t>
            </a:r>
          </a:p>
          <a:p>
            <a:r>
              <a:rPr lang="en-US" sz="1200" dirty="0">
                <a:latin typeface="Consolas" panose="020B0609020204030204" pitchFamily="49" charset="0"/>
              </a:rPr>
              <a:t>(triggers, identity)</a:t>
            </a:r>
          </a:p>
        </p:txBody>
      </p:sp>
      <p:sp>
        <p:nvSpPr>
          <p:cNvPr id="30" name="TextBox 29">
            <a:extLst>
              <a:ext uri="{FF2B5EF4-FFF2-40B4-BE49-F238E27FC236}">
                <a16:creationId xmlns:a16="http://schemas.microsoft.com/office/drawing/2014/main" id="{73FED02A-0A16-4858-8943-1B38E7FFFD3D}"/>
              </a:ext>
            </a:extLst>
          </p:cNvPr>
          <p:cNvSpPr txBox="1"/>
          <p:nvPr/>
        </p:nvSpPr>
        <p:spPr>
          <a:xfrm>
            <a:off x="8256617" y="859304"/>
            <a:ext cx="2116944" cy="276999"/>
          </a:xfrm>
          <a:prstGeom prst="rect">
            <a:avLst/>
          </a:prstGeom>
          <a:noFill/>
        </p:spPr>
        <p:txBody>
          <a:bodyPr wrap="square" rtlCol="0">
            <a:spAutoFit/>
          </a:bodyPr>
          <a:lstStyle/>
          <a:p>
            <a:r>
              <a:rPr lang="en-US" sz="1200" dirty="0">
                <a:latin typeface="Consolas" panose="020B0609020204030204" pitchFamily="49" charset="0"/>
              </a:rPr>
              <a:t>Team instances</a:t>
            </a:r>
          </a:p>
        </p:txBody>
      </p:sp>
      <p:sp>
        <p:nvSpPr>
          <p:cNvPr id="31" name="TextBox 30">
            <a:extLst>
              <a:ext uri="{FF2B5EF4-FFF2-40B4-BE49-F238E27FC236}">
                <a16:creationId xmlns:a16="http://schemas.microsoft.com/office/drawing/2014/main" id="{58113846-2E4A-4896-A82D-8E2D78F0B602}"/>
              </a:ext>
            </a:extLst>
          </p:cNvPr>
          <p:cNvSpPr txBox="1"/>
          <p:nvPr/>
        </p:nvSpPr>
        <p:spPr>
          <a:xfrm>
            <a:off x="4505826" y="1612232"/>
            <a:ext cx="2138727" cy="646331"/>
          </a:xfrm>
          <a:prstGeom prst="rect">
            <a:avLst/>
          </a:prstGeom>
          <a:noFill/>
        </p:spPr>
        <p:txBody>
          <a:bodyPr wrap="none" rtlCol="0">
            <a:spAutoFit/>
          </a:bodyPr>
          <a:lstStyle/>
          <a:p>
            <a:r>
              <a:rPr lang="en-US" sz="1200" dirty="0">
                <a:latin typeface="Consolas" panose="020B0609020204030204" pitchFamily="49" charset="0"/>
              </a:rPr>
              <a:t>1 Factory per Developer</a:t>
            </a:r>
          </a:p>
          <a:p>
            <a:r>
              <a:rPr lang="en-US" sz="1200" dirty="0">
                <a:latin typeface="Consolas" panose="020B0609020204030204" pitchFamily="49" charset="0"/>
              </a:rPr>
              <a:t>+</a:t>
            </a:r>
          </a:p>
          <a:p>
            <a:r>
              <a:rPr lang="en-US" sz="1200" dirty="0">
                <a:latin typeface="Consolas" panose="020B0609020204030204" pitchFamily="49" charset="0"/>
              </a:rPr>
              <a:t>ARM Templates</a:t>
            </a:r>
          </a:p>
        </p:txBody>
      </p:sp>
      <p:sp>
        <p:nvSpPr>
          <p:cNvPr id="33" name="TextBox 32">
            <a:extLst>
              <a:ext uri="{FF2B5EF4-FFF2-40B4-BE49-F238E27FC236}">
                <a16:creationId xmlns:a16="http://schemas.microsoft.com/office/drawing/2014/main" id="{F5A47DF2-0417-4BB2-89D4-87DAEC78F917}"/>
              </a:ext>
            </a:extLst>
          </p:cNvPr>
          <p:cNvSpPr txBox="1"/>
          <p:nvPr/>
        </p:nvSpPr>
        <p:spPr>
          <a:xfrm>
            <a:off x="7804484" y="1649236"/>
            <a:ext cx="2053767" cy="646331"/>
          </a:xfrm>
          <a:prstGeom prst="rect">
            <a:avLst/>
          </a:prstGeom>
          <a:noFill/>
        </p:spPr>
        <p:txBody>
          <a:bodyPr wrap="none" rtlCol="0">
            <a:spAutoFit/>
          </a:bodyPr>
          <a:lstStyle/>
          <a:p>
            <a:r>
              <a:rPr lang="en-US" sz="1200" dirty="0">
                <a:latin typeface="Consolas" panose="020B0609020204030204" pitchFamily="49" charset="0"/>
              </a:rPr>
              <a:t>1 Factory for the team</a:t>
            </a:r>
          </a:p>
          <a:p>
            <a:r>
              <a:rPr lang="en-US" sz="1200" dirty="0">
                <a:latin typeface="Consolas" panose="020B0609020204030204" pitchFamily="49" charset="0"/>
              </a:rPr>
              <a:t>+</a:t>
            </a:r>
          </a:p>
          <a:p>
            <a:r>
              <a:rPr lang="en-US" sz="1200" dirty="0">
                <a:latin typeface="Consolas" panose="020B0609020204030204" pitchFamily="49" charset="0"/>
              </a:rPr>
              <a:t>ARM Templates</a:t>
            </a:r>
          </a:p>
        </p:txBody>
      </p:sp>
      <p:sp>
        <p:nvSpPr>
          <p:cNvPr id="35" name="TextBox 34">
            <a:extLst>
              <a:ext uri="{FF2B5EF4-FFF2-40B4-BE49-F238E27FC236}">
                <a16:creationId xmlns:a16="http://schemas.microsoft.com/office/drawing/2014/main" id="{78916EE2-3D52-4D95-9A10-C89016212944}"/>
              </a:ext>
            </a:extLst>
          </p:cNvPr>
          <p:cNvSpPr txBox="1"/>
          <p:nvPr/>
        </p:nvSpPr>
        <p:spPr>
          <a:xfrm>
            <a:off x="4508942" y="3722678"/>
            <a:ext cx="2138727" cy="646331"/>
          </a:xfrm>
          <a:prstGeom prst="rect">
            <a:avLst/>
          </a:prstGeom>
          <a:noFill/>
        </p:spPr>
        <p:txBody>
          <a:bodyPr wrap="none" rtlCol="0">
            <a:spAutoFit/>
          </a:bodyPr>
          <a:lstStyle/>
          <a:p>
            <a:r>
              <a:rPr lang="en-US" sz="1200" dirty="0">
                <a:latin typeface="Consolas" panose="020B0609020204030204" pitchFamily="49" charset="0"/>
              </a:rPr>
              <a:t>1 Factory per Developer</a:t>
            </a:r>
          </a:p>
          <a:p>
            <a:r>
              <a:rPr lang="en-US" sz="1200" dirty="0">
                <a:latin typeface="Consolas" panose="020B0609020204030204" pitchFamily="49" charset="0"/>
              </a:rPr>
              <a:t>+</a:t>
            </a:r>
          </a:p>
          <a:p>
            <a:r>
              <a:rPr lang="en-US" sz="1200" dirty="0">
                <a:latin typeface="Consolas" panose="020B0609020204030204" pitchFamily="49" charset="0"/>
              </a:rPr>
              <a:t>JSON Deployments</a:t>
            </a:r>
          </a:p>
        </p:txBody>
      </p:sp>
      <p:sp>
        <p:nvSpPr>
          <p:cNvPr id="37" name="TextBox 36">
            <a:extLst>
              <a:ext uri="{FF2B5EF4-FFF2-40B4-BE49-F238E27FC236}">
                <a16:creationId xmlns:a16="http://schemas.microsoft.com/office/drawing/2014/main" id="{46E244DE-77A4-4534-AF19-EA5E792C4873}"/>
              </a:ext>
            </a:extLst>
          </p:cNvPr>
          <p:cNvSpPr txBox="1"/>
          <p:nvPr/>
        </p:nvSpPr>
        <p:spPr>
          <a:xfrm>
            <a:off x="7739421" y="3730511"/>
            <a:ext cx="2053767" cy="646331"/>
          </a:xfrm>
          <a:prstGeom prst="rect">
            <a:avLst/>
          </a:prstGeom>
          <a:noFill/>
        </p:spPr>
        <p:txBody>
          <a:bodyPr wrap="none" rtlCol="0">
            <a:spAutoFit/>
          </a:bodyPr>
          <a:lstStyle/>
          <a:p>
            <a:r>
              <a:rPr lang="en-US" sz="1200" dirty="0">
                <a:latin typeface="Consolas" panose="020B0609020204030204" pitchFamily="49" charset="0"/>
              </a:rPr>
              <a:t>1 Factory for the team</a:t>
            </a:r>
          </a:p>
          <a:p>
            <a:r>
              <a:rPr lang="en-US" sz="1200" dirty="0">
                <a:latin typeface="Consolas" panose="020B0609020204030204" pitchFamily="49" charset="0"/>
              </a:rPr>
              <a:t>+</a:t>
            </a:r>
          </a:p>
          <a:p>
            <a:r>
              <a:rPr lang="en-US" sz="1200" dirty="0">
                <a:latin typeface="Consolas" panose="020B0609020204030204" pitchFamily="49" charset="0"/>
              </a:rPr>
              <a:t>JSON Deployments</a:t>
            </a:r>
          </a:p>
        </p:txBody>
      </p:sp>
      <p:sp>
        <p:nvSpPr>
          <p:cNvPr id="38" name="Rectangle 37">
            <a:extLst>
              <a:ext uri="{FF2B5EF4-FFF2-40B4-BE49-F238E27FC236}">
                <a16:creationId xmlns:a16="http://schemas.microsoft.com/office/drawing/2014/main" id="{EFE6A55B-5FC4-4520-8BE1-74BD96C05196}"/>
              </a:ext>
            </a:extLst>
          </p:cNvPr>
          <p:cNvSpPr/>
          <p:nvPr/>
        </p:nvSpPr>
        <p:spPr>
          <a:xfrm>
            <a:off x="5387139" y="4528935"/>
            <a:ext cx="5564604" cy="281539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Thanks Christian. This 3</a:t>
            </a:r>
            <a:r>
              <a:rPr lang="en-US" sz="900" baseline="300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rd</a:t>
            </a: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party </a:t>
            </a:r>
            <a:r>
              <a:rPr lang="en-US" sz="9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devops</a:t>
            </a: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extension gave the flexibility to move only the changed artifacts across environments and build releases accordingly.</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900" u="sng"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2"/>
              </a:rPr>
              <a:t>https://github.com/liprec/vsts-publish-adf</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I have been working with a customer using this to automate their process. </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DEV data factory will be synced to GIT and </a:t>
            </a:r>
            <a:r>
              <a:rPr lang="en-US" sz="9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collab_brach</a:t>
            </a: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 is set to DEV_MASTER. All the developers merge their changes to DEV_MASTER.</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Based on the latest commit to this branch a release pipeline is triggered and only the recent changed files are fetched and used for moving them to other environment.</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Pipeline steps usually would be update json values to reflect stage environment naming convention, stop triggers, deploy updated datasets or pipelines, enable triggers.</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Once testing is successful they create a pull request to merge the changes to PROD_MASTER. </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Same pipeline will be used to pull recent changes from PROD_MASTER and push the changes to prod ADF.</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This approach was flexible for the customer and gave control as they can move only the changed json files and not the entire arm templates.</a:t>
            </a:r>
          </a:p>
        </p:txBody>
      </p:sp>
      <p:sp>
        <p:nvSpPr>
          <p:cNvPr id="39" name="Rectangle 38">
            <a:extLst>
              <a:ext uri="{FF2B5EF4-FFF2-40B4-BE49-F238E27FC236}">
                <a16:creationId xmlns:a16="http://schemas.microsoft.com/office/drawing/2014/main" id="{243C9861-1984-425A-8031-FF89F62956E7}"/>
              </a:ext>
            </a:extLst>
          </p:cNvPr>
          <p:cNvSpPr/>
          <p:nvPr/>
        </p:nvSpPr>
        <p:spPr>
          <a:xfrm>
            <a:off x="5284353" y="-2104142"/>
            <a:ext cx="9017669" cy="484180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a:spcBef>
                <a:spcPts val="0"/>
              </a:spcBef>
              <a:spcAft>
                <a:spcPts val="0"/>
              </a:spcAft>
            </a:pPr>
            <a:r>
              <a:rPr lang="en-US" sz="700" u="none" strike="noStrike"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3"/>
              </a:rPr>
              <a:t>@Adam Paternostro</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are you saying you want multiple </a:t>
            </a:r>
            <a:r>
              <a:rPr lang="en-US" sz="7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adf_publish</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branches per ADF, or for different ADFs? We anyway drop ARM templates for different ADFs in different folders.</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Also you can configure </a:t>
            </a:r>
            <a:r>
              <a:rPr lang="en-US" sz="7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adf_publish</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to be different for different factories. Here is the documentation for the same</a:t>
            </a:r>
            <a:b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br>
            <a:r>
              <a:rPr lang="en-US" sz="700" u="sng"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4"/>
              </a:rPr>
              <a:t>https://docs.microsoft.com/en-us/azure/data-factory/source-control#configure-publishing-settings</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Using single factory or multiple, that actually depends on your teams. Usually one repo – one factory is best, but ADF is also designed to support one folder per factory where as multiple factories are can be in same repo.</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Multiple teams working on the a code base is general practice (as long as code is related), which I am assuming in customer’s case is true.</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I will again start with comparing regular software with ADF</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Regular software development</a:t>
            </a: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Multiple teams land their changes after testing in master</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Still there could be some bad changes landed in master, release process catches it by means of testing.</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Once bug is detected, developer prepares hotfix for the current release and fix the changes, it can be removing changes or making more changes.</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Sometime build is too bad or fix already checked in master, then new release process starts from master.</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From hotfix branch a build is created, and release process starts again.</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For ADF development</a:t>
            </a: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Multiple teams land their changes after testing in master. Means of testing [Debug pipeline, export arm template to deploy to individuals own instance]</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if user needs to test something end 2 end which can’t be tested by Debug pipelines then developer can “export arm template”, deploy to his own ADF. Similar to a private build being tested on user’s machine or web app. In case of ADF application is ADF itself.</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Still there could be some bad changes which are caught during release process by testing.</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Once bug is detected, developer prepares hotfix for current release and fix the changes, by changing by ADF resource (add/remove).</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Sometime build is too bad or fix already checked in master, then new release process starts from master.</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From hotfix branch an ARM template (equivalent to build) is created by clicking “Export ARM template”, and then release process start again.</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In every software development testing phase is before/after </a:t>
            </a:r>
            <a:r>
              <a:rPr lang="en-US" sz="7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checkin</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in to master</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In ADF you can test before using Debug pipeline or by exporting ARM template and deploying to different factories.</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ADF is not a git tool, git tools are like Visual Studio, VS Code, Git Bash, users need to use these tools to do cherry picking and create hot fix branches etc.</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To stop frequent hot fixing, testing needs to be done before pushing to master.</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u="none" strike="noStrike"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5"/>
              </a:rPr>
              <a:t>@Florian Eiden</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in case of triggers need to be tested, developer needs to export ARM template and deploy in his own factory. Yes this requires developers to setup their own factory (or some other shared factory), which is true for other kind of software development as well. Like in case of web app development developers deploy their web app to test their changes. Then they push to master, then integration testing.</a:t>
            </a:r>
          </a:p>
        </p:txBody>
      </p:sp>
      <p:sp>
        <p:nvSpPr>
          <p:cNvPr id="40" name="TextBox 39">
            <a:extLst>
              <a:ext uri="{FF2B5EF4-FFF2-40B4-BE49-F238E27FC236}">
                <a16:creationId xmlns:a16="http://schemas.microsoft.com/office/drawing/2014/main" id="{BBBCF33B-E32E-48C0-8B4F-980E9E294829}"/>
              </a:ext>
            </a:extLst>
          </p:cNvPr>
          <p:cNvSpPr txBox="1"/>
          <p:nvPr/>
        </p:nvSpPr>
        <p:spPr>
          <a:xfrm>
            <a:off x="751974" y="316758"/>
            <a:ext cx="7645619" cy="646331"/>
          </a:xfrm>
          <a:prstGeom prst="rect">
            <a:avLst/>
          </a:prstGeom>
          <a:noFill/>
        </p:spPr>
        <p:txBody>
          <a:bodyPr wrap="none" rtlCol="0">
            <a:spAutoFit/>
          </a:bodyPr>
          <a:lstStyle/>
          <a:p>
            <a:r>
              <a:rPr lang="en-US" dirty="0"/>
              <a:t>Alternative</a:t>
            </a:r>
          </a:p>
          <a:p>
            <a:r>
              <a:rPr lang="en-US" dirty="0">
                <a:hlinkClick r:id="rId6"/>
              </a:rPr>
              <a:t>https://github.com/AdamPaternostro/Azure-Data-Factory-CI-CD-Source-Control</a:t>
            </a:r>
            <a:endParaRPr lang="en-US" dirty="0"/>
          </a:p>
        </p:txBody>
      </p:sp>
    </p:spTree>
    <p:extLst>
      <p:ext uri="{BB962C8B-B14F-4D97-AF65-F5344CB8AC3E}">
        <p14:creationId xmlns:p14="http://schemas.microsoft.com/office/powerpoint/2010/main" val="162206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E3F2-352B-4C73-937E-AA15216D843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7D5E4E1-3D23-4736-B9B0-9D33F074206F}"/>
              </a:ext>
            </a:extLst>
          </p:cNvPr>
          <p:cNvSpPr>
            <a:spLocks noGrp="1"/>
          </p:cNvSpPr>
          <p:nvPr>
            <p:ph idx="1"/>
          </p:nvPr>
        </p:nvSpPr>
        <p:spPr/>
        <p:txBody>
          <a:bodyPr>
            <a:normAutofit fontScale="92500" lnSpcReduction="20000"/>
          </a:bodyPr>
          <a:lstStyle/>
          <a:p>
            <a:r>
              <a:rPr lang="en-US" dirty="0">
                <a:hlinkClick r:id="rId2"/>
              </a:rPr>
              <a:t>https://oshamrai.wordpress.com/2020/01/31/create-the-delta-package-with-azure-devops-pipeline-and-git/</a:t>
            </a:r>
            <a:endParaRPr lang="en-US" dirty="0"/>
          </a:p>
          <a:p>
            <a:endParaRPr lang="en-US" dirty="0"/>
          </a:p>
          <a:p>
            <a:r>
              <a:rPr lang="en-US" sz="1800" dirty="0">
                <a:solidFill>
                  <a:srgbClr val="16C60C"/>
                </a:solidFill>
                <a:effectLst/>
                <a:latin typeface="Cascadia Mono" panose="020B0609020000020004" pitchFamily="49" charset="0"/>
              </a:rPr>
              <a:t>$a</a:t>
            </a:r>
            <a:r>
              <a:rPr lang="en-US" sz="1800" dirty="0">
                <a:solidFill>
                  <a:srgbClr val="F2F2F2"/>
                </a:solidFill>
                <a:effectLst/>
                <a:latin typeface="Cascadia Mono" panose="020B0609020000020004" pitchFamily="49" charset="0"/>
              </a:rPr>
              <a:t> </a:t>
            </a:r>
            <a:r>
              <a:rPr lang="en-US" sz="1800" dirty="0">
                <a:solidFill>
                  <a:srgbClr val="767676"/>
                </a:solidFill>
                <a:effectLst/>
                <a:latin typeface="Cascadia Mono" panose="020B0609020000020004" pitchFamily="49" charset="0"/>
              </a:rPr>
              <a:t>= </a:t>
            </a:r>
            <a:r>
              <a:rPr lang="en-US" sz="1800" dirty="0">
                <a:solidFill>
                  <a:srgbClr val="F9F1A5"/>
                </a:solidFill>
                <a:effectLst/>
                <a:latin typeface="Cascadia Mono" panose="020B0609020000020004" pitchFamily="49" charset="0"/>
              </a:rPr>
              <a:t>git </a:t>
            </a:r>
            <a:r>
              <a:rPr lang="en-US" sz="1800" dirty="0">
                <a:solidFill>
                  <a:srgbClr val="F2F2F2"/>
                </a:solidFill>
                <a:effectLst/>
                <a:latin typeface="Cascadia Mono" panose="020B0609020000020004" pitchFamily="49" charset="0"/>
              </a:rPr>
              <a:t>diff </a:t>
            </a:r>
            <a:r>
              <a:rPr lang="en-US" sz="1800" dirty="0" err="1">
                <a:solidFill>
                  <a:srgbClr val="F2F2F2"/>
                </a:solidFill>
                <a:effectLst/>
                <a:latin typeface="Cascadia Mono" panose="020B0609020000020004" pitchFamily="49" charset="0"/>
              </a:rPr>
              <a:t>adf_release_shared</a:t>
            </a:r>
            <a:r>
              <a:rPr lang="en-US" sz="1800" dirty="0">
                <a:solidFill>
                  <a:srgbClr val="F2F2F2"/>
                </a:solidFill>
                <a:effectLst/>
                <a:latin typeface="Cascadia Mono" panose="020B0609020000020004" pitchFamily="49" charset="0"/>
              </a:rPr>
              <a:t> master </a:t>
            </a:r>
            <a:r>
              <a:rPr lang="en-US" sz="1800" dirty="0">
                <a:solidFill>
                  <a:srgbClr val="767676"/>
                </a:solidFill>
                <a:effectLst/>
                <a:latin typeface="Cascadia Mono" panose="020B0609020000020004" pitchFamily="49" charset="0"/>
              </a:rPr>
              <a:t>--name-status</a:t>
            </a:r>
          </a:p>
          <a:p>
            <a:r>
              <a:rPr lang="en-US" sz="1800" dirty="0">
                <a:solidFill>
                  <a:srgbClr val="16C60C"/>
                </a:solidFill>
                <a:effectLst/>
                <a:latin typeface="Cascadia Mono" panose="020B0609020000020004" pitchFamily="49" charset="0"/>
              </a:rPr>
              <a:t>foreach</a:t>
            </a:r>
            <a:r>
              <a:rPr lang="en-US" sz="1800" dirty="0">
                <a:solidFill>
                  <a:srgbClr val="F2F2F2"/>
                </a:solidFill>
                <a:effectLst/>
                <a:latin typeface="Cascadia Mono" panose="020B0609020000020004" pitchFamily="49" charset="0"/>
              </a:rPr>
              <a:t> (</a:t>
            </a:r>
            <a:r>
              <a:rPr lang="en-US" sz="1800" dirty="0">
                <a:solidFill>
                  <a:srgbClr val="16C60C"/>
                </a:solidFill>
                <a:effectLst/>
                <a:latin typeface="Cascadia Mono" panose="020B0609020000020004" pitchFamily="49" charset="0"/>
              </a:rPr>
              <a:t>$d in $a</a:t>
            </a:r>
            <a:r>
              <a:rPr lang="en-US" sz="1800" dirty="0">
                <a:solidFill>
                  <a:srgbClr val="F2F2F2"/>
                </a:solidFill>
                <a:effectLst/>
                <a:latin typeface="Cascadia Mono" panose="020B0609020000020004" pitchFamily="49" charset="0"/>
              </a:rPr>
              <a:t>) {</a:t>
            </a:r>
            <a:r>
              <a:rPr lang="en-US" sz="1800" dirty="0">
                <a:solidFill>
                  <a:srgbClr val="16C60C"/>
                </a:solidFill>
                <a:effectLst/>
                <a:latin typeface="Cascadia Mono" panose="020B0609020000020004" pitchFamily="49" charset="0"/>
              </a:rPr>
              <a:t>$dd </a:t>
            </a:r>
            <a:r>
              <a:rPr lang="en-US" sz="1800" dirty="0">
                <a:solidFill>
                  <a:srgbClr val="767676"/>
                </a:solidFill>
                <a:effectLst/>
                <a:latin typeface="Cascadia Mono" panose="020B0609020000020004" pitchFamily="49" charset="0"/>
              </a:rPr>
              <a:t>= </a:t>
            </a:r>
            <a:r>
              <a:rPr lang="en-US" sz="1800" dirty="0">
                <a:solidFill>
                  <a:srgbClr val="16C60C"/>
                </a:solidFill>
                <a:effectLst/>
                <a:latin typeface="Cascadia Mono" panose="020B0609020000020004" pitchFamily="49" charset="0"/>
              </a:rPr>
              <a:t>$</a:t>
            </a:r>
            <a:r>
              <a:rPr lang="en-US" sz="1800" dirty="0" err="1">
                <a:solidFill>
                  <a:srgbClr val="16C60C"/>
                </a:solidFill>
                <a:effectLst/>
                <a:latin typeface="Cascadia Mono" panose="020B0609020000020004" pitchFamily="49" charset="0"/>
              </a:rPr>
              <a:t>d</a:t>
            </a:r>
            <a:r>
              <a:rPr lang="en-US" sz="1800" dirty="0" err="1">
                <a:solidFill>
                  <a:srgbClr val="F2F2F2"/>
                </a:solidFill>
                <a:effectLst/>
                <a:latin typeface="Cascadia Mono" panose="020B0609020000020004" pitchFamily="49" charset="0"/>
              </a:rPr>
              <a:t>.Split</a:t>
            </a:r>
            <a:r>
              <a:rPr lang="en-US" sz="1800" dirty="0">
                <a:solidFill>
                  <a:srgbClr val="F2F2F2"/>
                </a:solidFill>
                <a:effectLst/>
                <a:latin typeface="Cascadia Mono" panose="020B0609020000020004" pitchFamily="49" charset="0"/>
              </a:rPr>
              <a:t>(</a:t>
            </a:r>
            <a:r>
              <a:rPr lang="en-US" sz="1800" dirty="0">
                <a:solidFill>
                  <a:srgbClr val="3A96DD"/>
                </a:solidFill>
                <a:effectLst/>
                <a:latin typeface="Cascadia Mono" panose="020B0609020000020004" pitchFamily="49" charset="0"/>
              </a:rPr>
              <a:t>"`t"</a:t>
            </a:r>
            <a:r>
              <a:rPr lang="en-US" sz="1800" dirty="0">
                <a:solidFill>
                  <a:srgbClr val="F2F2F2"/>
                </a:solidFill>
                <a:effectLst/>
                <a:latin typeface="Cascadia Mono" panose="020B0609020000020004" pitchFamily="49" charset="0"/>
              </a:rPr>
              <a:t>); </a:t>
            </a:r>
            <a:r>
              <a:rPr lang="en-US" sz="1800" dirty="0">
                <a:solidFill>
                  <a:srgbClr val="F9F1A5"/>
                </a:solidFill>
                <a:effectLst/>
                <a:latin typeface="Cascadia Mono" panose="020B0609020000020004" pitchFamily="49" charset="0"/>
              </a:rPr>
              <a:t>write-host </a:t>
            </a:r>
            <a:r>
              <a:rPr lang="en-US" sz="1800" dirty="0">
                <a:solidFill>
                  <a:srgbClr val="3A96DD"/>
                </a:solidFill>
                <a:effectLst/>
                <a:latin typeface="Cascadia Mono" panose="020B0609020000020004" pitchFamily="49" charset="0"/>
              </a:rPr>
              <a:t>"NL </a:t>
            </a:r>
            <a:r>
              <a:rPr lang="en-US" sz="1800" dirty="0">
                <a:solidFill>
                  <a:srgbClr val="F2F2F2"/>
                </a:solidFill>
                <a:effectLst/>
                <a:latin typeface="Cascadia Mono" panose="020B0609020000020004" pitchFamily="49" charset="0"/>
              </a:rPr>
              <a:t>$(</a:t>
            </a:r>
            <a:r>
              <a:rPr lang="en-US" sz="1800" dirty="0">
                <a:solidFill>
                  <a:srgbClr val="16C60C"/>
                </a:solidFill>
                <a:effectLst/>
                <a:latin typeface="Cascadia Mono" panose="020B0609020000020004" pitchFamily="49" charset="0"/>
              </a:rPr>
              <a:t>$dd</a:t>
            </a:r>
            <a:r>
              <a:rPr lang="en-US" sz="1800" dirty="0">
                <a:solidFill>
                  <a:srgbClr val="F2F2F2"/>
                </a:solidFill>
                <a:effectLst/>
                <a:latin typeface="Cascadia Mono" panose="020B0609020000020004" pitchFamily="49" charset="0"/>
              </a:rPr>
              <a:t>[1]) </a:t>
            </a:r>
            <a:r>
              <a:rPr lang="en-US" sz="1800" dirty="0">
                <a:solidFill>
                  <a:srgbClr val="3A96DD"/>
                </a:solidFill>
                <a:effectLst/>
                <a:latin typeface="Cascadia Mono" panose="020B0609020000020004" pitchFamily="49" charset="0"/>
              </a:rPr>
              <a:t>was </a:t>
            </a:r>
            <a:r>
              <a:rPr lang="en-US" sz="1800" dirty="0">
                <a:solidFill>
                  <a:srgbClr val="F2F2F2"/>
                </a:solidFill>
                <a:effectLst/>
                <a:latin typeface="Cascadia Mono" panose="020B0609020000020004" pitchFamily="49" charset="0"/>
              </a:rPr>
              <a:t>$(</a:t>
            </a:r>
            <a:r>
              <a:rPr lang="en-US" sz="1800" dirty="0">
                <a:solidFill>
                  <a:srgbClr val="16C60C"/>
                </a:solidFill>
                <a:effectLst/>
                <a:latin typeface="Cascadia Mono" panose="020B0609020000020004" pitchFamily="49" charset="0"/>
              </a:rPr>
              <a:t>$dd</a:t>
            </a:r>
            <a:r>
              <a:rPr lang="en-US" sz="1800" dirty="0">
                <a:solidFill>
                  <a:srgbClr val="F2F2F2"/>
                </a:solidFill>
                <a:effectLst/>
                <a:latin typeface="Cascadia Mono" panose="020B0609020000020004" pitchFamily="49" charset="0"/>
              </a:rPr>
              <a:t>[0])</a:t>
            </a:r>
            <a:r>
              <a:rPr lang="en-US" sz="1800" dirty="0">
                <a:solidFill>
                  <a:srgbClr val="3A96DD"/>
                </a:solidFill>
                <a:effectLst/>
                <a:latin typeface="Cascadia Mono" panose="020B0609020000020004" pitchFamily="49" charset="0"/>
              </a:rPr>
              <a:t>"</a:t>
            </a:r>
            <a:r>
              <a:rPr lang="en-US" sz="1800" dirty="0">
                <a:solidFill>
                  <a:srgbClr val="F2F2F2"/>
                </a:solidFill>
                <a:effectLst/>
                <a:latin typeface="Cascadia Mono" panose="020B0609020000020004" pitchFamily="49" charset="0"/>
              </a:rPr>
              <a:t>}</a:t>
            </a:r>
            <a:endParaRPr lang="en-US" sz="1800" dirty="0">
              <a:effectLst/>
              <a:latin typeface="Cascadia Mono" panose="020B0609020000020004" pitchFamily="49" charset="0"/>
            </a:endParaRPr>
          </a:p>
          <a:p>
            <a:endParaRPr lang="en-US" sz="1800" dirty="0">
              <a:effectLst/>
              <a:latin typeface="Cascadia Mono" panose="020B0609020000020004" pitchFamily="49" charset="0"/>
            </a:endParaRPr>
          </a:p>
          <a:p>
            <a:r>
              <a:rPr lang="en-US" dirty="0">
                <a:hlinkClick r:id="rId3"/>
              </a:rPr>
              <a:t>https://stackoverflow.com/questions/52280056/only-download-changes-to-git-repo-in-vsts-release-pipeline</a:t>
            </a:r>
            <a:endParaRPr lang="en-US" dirty="0"/>
          </a:p>
          <a:p>
            <a:pPr lvl="1"/>
            <a:r>
              <a:rPr lang="en-US" dirty="0"/>
              <a:t>Command above, or shallow depth = branching discipline</a:t>
            </a:r>
          </a:p>
          <a:p>
            <a:r>
              <a:rPr lang="en-US" dirty="0"/>
              <a:t>Dans tous les </a:t>
            </a:r>
            <a:r>
              <a:rPr lang="en-US" dirty="0" err="1"/>
              <a:t>cas</a:t>
            </a:r>
            <a:endParaRPr lang="en-US" dirty="0"/>
          </a:p>
          <a:p>
            <a:pPr lvl="1"/>
            <a:r>
              <a:rPr lang="en-US" dirty="0"/>
              <a:t>1 process pour create/update</a:t>
            </a:r>
          </a:p>
          <a:p>
            <a:pPr lvl="1"/>
            <a:r>
              <a:rPr lang="en-US" dirty="0"/>
              <a:t>1 process pour delete (compare a prod)</a:t>
            </a:r>
          </a:p>
          <a:p>
            <a:pPr lvl="1"/>
            <a:endParaRPr lang="en-US" dirty="0"/>
          </a:p>
        </p:txBody>
      </p:sp>
    </p:spTree>
    <p:extLst>
      <p:ext uri="{BB962C8B-B14F-4D97-AF65-F5344CB8AC3E}">
        <p14:creationId xmlns:p14="http://schemas.microsoft.com/office/powerpoint/2010/main" val="190118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C135A1AC-1AD9-4145-BF15-81496371E0A1}"/>
              </a:ext>
            </a:extLst>
          </p:cNvPr>
          <p:cNvSpPr/>
          <p:nvPr/>
        </p:nvSpPr>
        <p:spPr>
          <a:xfrm>
            <a:off x="1561664" y="1927654"/>
            <a:ext cx="2189924" cy="2494823"/>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15" name="Graphic 4">
            <a:extLst>
              <a:ext uri="{FF2B5EF4-FFF2-40B4-BE49-F238E27FC236}">
                <a16:creationId xmlns:a16="http://schemas.microsoft.com/office/drawing/2014/main" id="{806FAA25-0997-4371-8EA8-1E4E86D33795}"/>
              </a:ext>
            </a:extLst>
          </p:cNvPr>
          <p:cNvGrpSpPr/>
          <p:nvPr/>
        </p:nvGrpSpPr>
        <p:grpSpPr>
          <a:xfrm>
            <a:off x="1499270" y="4085190"/>
            <a:ext cx="457200" cy="457200"/>
            <a:chOff x="5096556" y="3203918"/>
            <a:chExt cx="863608" cy="863604"/>
          </a:xfrm>
        </p:grpSpPr>
        <p:sp>
          <p:nvSpPr>
            <p:cNvPr id="16" name="Freeform: Shape 15">
              <a:extLst>
                <a:ext uri="{FF2B5EF4-FFF2-40B4-BE49-F238E27FC236}">
                  <a16:creationId xmlns:a16="http://schemas.microsoft.com/office/drawing/2014/main" id="{436F93BE-15E7-44F3-A587-C39BBBB446B1}"/>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0EFD61C-4DB6-4BAA-B6E6-8C926DDE4C0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84842C0-4B5F-4191-ADA2-E8C66EE26525}"/>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C2998AC-3961-4B9B-9610-27D5B28E995B}"/>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24F74DD-38F2-41CF-AF2C-5BCEBB26120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ED483E3-7C7B-480D-9290-D5C766C6CDA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2578F51-A299-4289-9356-3AD71E8ACD39}"/>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87BB579-12EB-4933-BB3C-3F0300942E2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4" name="TextBox 23">
            <a:extLst>
              <a:ext uri="{FF2B5EF4-FFF2-40B4-BE49-F238E27FC236}">
                <a16:creationId xmlns:a16="http://schemas.microsoft.com/office/drawing/2014/main" id="{15C4FA72-9412-4BDF-9979-22B37A6BE8D2}"/>
              </a:ext>
            </a:extLst>
          </p:cNvPr>
          <p:cNvSpPr txBox="1"/>
          <p:nvPr/>
        </p:nvSpPr>
        <p:spPr>
          <a:xfrm>
            <a:off x="1456307" y="999326"/>
            <a:ext cx="3413114" cy="830997"/>
          </a:xfrm>
          <a:prstGeom prst="rect">
            <a:avLst/>
          </a:prstGeom>
          <a:noFill/>
        </p:spPr>
        <p:txBody>
          <a:bodyPr wrap="none" rtlCol="0">
            <a:spAutoFit/>
          </a:bodyPr>
          <a:lstStyle/>
          <a:p>
            <a:r>
              <a:rPr lang="en-US" sz="1200" b="1" dirty="0">
                <a:latin typeface="Consolas" panose="020B0609020204030204" pitchFamily="49" charset="0"/>
              </a:rPr>
              <a:t>Repo</a:t>
            </a:r>
            <a:r>
              <a:rPr lang="en-US" sz="1200" dirty="0">
                <a:latin typeface="Consolas" panose="020B0609020204030204" pitchFamily="49" charset="0"/>
              </a:rPr>
              <a:t> : Project 1</a:t>
            </a:r>
          </a:p>
          <a:p>
            <a:r>
              <a:rPr lang="en-US" sz="1200" b="1" dirty="0">
                <a:latin typeface="Consolas" panose="020B0609020204030204" pitchFamily="49" charset="0"/>
              </a:rPr>
              <a:t>Team</a:t>
            </a:r>
            <a:r>
              <a:rPr lang="en-US" sz="1200" dirty="0">
                <a:latin typeface="Consolas" panose="020B0609020204030204" pitchFamily="49" charset="0"/>
              </a:rPr>
              <a:t> : Alpha</a:t>
            </a:r>
          </a:p>
          <a:p>
            <a:r>
              <a:rPr lang="en-US" sz="1200" b="1" dirty="0">
                <a:latin typeface="Consolas" panose="020B0609020204030204" pitchFamily="49" charset="0"/>
              </a:rPr>
              <a:t>Auth</a:t>
            </a:r>
            <a:r>
              <a:rPr lang="en-US" sz="1200" dirty="0">
                <a:latin typeface="Consolas" panose="020B0609020204030204" pitchFamily="49" charset="0"/>
              </a:rPr>
              <a:t> : Shared</a:t>
            </a:r>
          </a:p>
          <a:p>
            <a:r>
              <a:rPr lang="en-US" sz="1200" b="1" dirty="0">
                <a:latin typeface="Consolas" panose="020B0609020204030204" pitchFamily="49" charset="0"/>
              </a:rPr>
              <a:t>Dev </a:t>
            </a:r>
            <a:r>
              <a:rPr lang="en-US" sz="1200" dirty="0">
                <a:latin typeface="Consolas" panose="020B0609020204030204" pitchFamily="49" charset="0"/>
              </a:rPr>
              <a:t> : Debug only (triggers on collab)</a:t>
            </a:r>
          </a:p>
        </p:txBody>
      </p:sp>
      <p:sp>
        <p:nvSpPr>
          <p:cNvPr id="35" name="Rectangle: Rounded Corners 34">
            <a:extLst>
              <a:ext uri="{FF2B5EF4-FFF2-40B4-BE49-F238E27FC236}">
                <a16:creationId xmlns:a16="http://schemas.microsoft.com/office/drawing/2014/main" id="{876D1A7D-3FDC-43F1-AE10-A55ECF2823BE}"/>
              </a:ext>
            </a:extLst>
          </p:cNvPr>
          <p:cNvSpPr/>
          <p:nvPr/>
        </p:nvSpPr>
        <p:spPr>
          <a:xfrm>
            <a:off x="4082702" y="3031523"/>
            <a:ext cx="891290" cy="1390953"/>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36" name="Graphic 4">
            <a:extLst>
              <a:ext uri="{FF2B5EF4-FFF2-40B4-BE49-F238E27FC236}">
                <a16:creationId xmlns:a16="http://schemas.microsoft.com/office/drawing/2014/main" id="{753240DA-5A43-4CA2-A136-15F96111EE3D}"/>
              </a:ext>
            </a:extLst>
          </p:cNvPr>
          <p:cNvGrpSpPr/>
          <p:nvPr/>
        </p:nvGrpSpPr>
        <p:grpSpPr>
          <a:xfrm>
            <a:off x="4037135" y="4086150"/>
            <a:ext cx="457200" cy="457200"/>
            <a:chOff x="5096556" y="3203918"/>
            <a:chExt cx="863608" cy="863604"/>
          </a:xfrm>
        </p:grpSpPr>
        <p:sp>
          <p:nvSpPr>
            <p:cNvPr id="37" name="Freeform: Shape 36">
              <a:extLst>
                <a:ext uri="{FF2B5EF4-FFF2-40B4-BE49-F238E27FC236}">
                  <a16:creationId xmlns:a16="http://schemas.microsoft.com/office/drawing/2014/main" id="{FDBE8218-3EE6-484C-88E9-92D82F3AE8CD}"/>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501C8B0-C19D-4A5C-9BA2-29DEAE599255}"/>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5AC7CD1-25E2-468D-8D30-4D872A8086A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F532549-DBBE-4948-8F77-94F63AE88E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15DB168-D205-4B35-B71A-57D079D2D685}"/>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93823D4-E5DB-40C2-9EF3-B421602536B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4E3028D-0EED-467F-878F-F704DF996F78}"/>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4DCA690-64B7-464E-9B0C-7C2E9DDEF22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45" name="Rectangle: Rounded Corners 44">
            <a:extLst>
              <a:ext uri="{FF2B5EF4-FFF2-40B4-BE49-F238E27FC236}">
                <a16:creationId xmlns:a16="http://schemas.microsoft.com/office/drawing/2014/main" id="{D7F7ABDD-784A-4193-990E-21A6623C25C4}"/>
              </a:ext>
            </a:extLst>
          </p:cNvPr>
          <p:cNvSpPr/>
          <p:nvPr/>
        </p:nvSpPr>
        <p:spPr>
          <a:xfrm>
            <a:off x="5196472" y="3030564"/>
            <a:ext cx="891290" cy="1390953"/>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46" name="Graphic 4">
            <a:extLst>
              <a:ext uri="{FF2B5EF4-FFF2-40B4-BE49-F238E27FC236}">
                <a16:creationId xmlns:a16="http://schemas.microsoft.com/office/drawing/2014/main" id="{82FB28E5-E9D3-4335-85CF-62A79D8CBE42}"/>
              </a:ext>
            </a:extLst>
          </p:cNvPr>
          <p:cNvGrpSpPr/>
          <p:nvPr/>
        </p:nvGrpSpPr>
        <p:grpSpPr>
          <a:xfrm>
            <a:off x="5150905" y="4085191"/>
            <a:ext cx="457200" cy="457200"/>
            <a:chOff x="5096556" y="3203918"/>
            <a:chExt cx="863608" cy="863604"/>
          </a:xfrm>
        </p:grpSpPr>
        <p:sp>
          <p:nvSpPr>
            <p:cNvPr id="47" name="Freeform: Shape 46">
              <a:extLst>
                <a:ext uri="{FF2B5EF4-FFF2-40B4-BE49-F238E27FC236}">
                  <a16:creationId xmlns:a16="http://schemas.microsoft.com/office/drawing/2014/main" id="{836C3E50-6B28-4F3B-883B-515D9D5E786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2A0906D-D0D1-464D-B795-28D14B82FE14}"/>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82F02B0-6818-4932-927A-6A97C4EF26E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9FAA98D-0761-43C4-AB72-C086CC6CBBB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9ABF9C7-8680-49D6-BFFE-141696EA3C2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1A8805B-EC34-4F9C-AC6F-21094AC96AEC}"/>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B20FE83-5C45-4E64-BB4F-AE97B2DF819A}"/>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9D42F26-AEFB-4C9D-A607-EC99D1F0288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5" name="Arrow: Right 54">
            <a:extLst>
              <a:ext uri="{FF2B5EF4-FFF2-40B4-BE49-F238E27FC236}">
                <a16:creationId xmlns:a16="http://schemas.microsoft.com/office/drawing/2014/main" id="{58A030C2-9D36-4ABA-9945-1D0FA441B016}"/>
              </a:ext>
            </a:extLst>
          </p:cNvPr>
          <p:cNvSpPr/>
          <p:nvPr/>
        </p:nvSpPr>
        <p:spPr>
          <a:xfrm>
            <a:off x="4037134" y="3461951"/>
            <a:ext cx="1907059"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56" name="Rectangle 55">
            <a:extLst>
              <a:ext uri="{FF2B5EF4-FFF2-40B4-BE49-F238E27FC236}">
                <a16:creationId xmlns:a16="http://schemas.microsoft.com/office/drawing/2014/main" id="{F7E44591-2219-46C9-A974-54196C501131}"/>
              </a:ext>
            </a:extLst>
          </p:cNvPr>
          <p:cNvSpPr/>
          <p:nvPr/>
        </p:nvSpPr>
        <p:spPr>
          <a:xfrm>
            <a:off x="3074368" y="3584488"/>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endParaRPr lang="en-US" sz="900" dirty="0">
              <a:latin typeface="Consolas" panose="020B0609020204030204" pitchFamily="49" charset="0"/>
            </a:endParaRPr>
          </a:p>
        </p:txBody>
      </p:sp>
      <p:sp>
        <p:nvSpPr>
          <p:cNvPr id="58" name="Rectangle 57">
            <a:extLst>
              <a:ext uri="{FF2B5EF4-FFF2-40B4-BE49-F238E27FC236}">
                <a16:creationId xmlns:a16="http://schemas.microsoft.com/office/drawing/2014/main" id="{622D6D0C-EC0D-4D62-BBC8-FA3A2B465A4C}"/>
              </a:ext>
            </a:extLst>
          </p:cNvPr>
          <p:cNvSpPr/>
          <p:nvPr/>
        </p:nvSpPr>
        <p:spPr>
          <a:xfrm>
            <a:off x="2191091" y="3204660"/>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latin typeface="Consolas" panose="020B0609020204030204" pitchFamily="49" charset="0"/>
              </a:rPr>
              <a:t>collaboration</a:t>
            </a:r>
          </a:p>
        </p:txBody>
      </p:sp>
      <p:sp>
        <p:nvSpPr>
          <p:cNvPr id="61" name="Rectangle 60">
            <a:extLst>
              <a:ext uri="{FF2B5EF4-FFF2-40B4-BE49-F238E27FC236}">
                <a16:creationId xmlns:a16="http://schemas.microsoft.com/office/drawing/2014/main" id="{D097D00D-1A3D-4CA5-AC0C-6A58E6535493}"/>
              </a:ext>
            </a:extLst>
          </p:cNvPr>
          <p:cNvSpPr/>
          <p:nvPr/>
        </p:nvSpPr>
        <p:spPr>
          <a:xfrm>
            <a:off x="1666455" y="3770709"/>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63" name="Rectangle 62">
            <a:extLst>
              <a:ext uri="{FF2B5EF4-FFF2-40B4-BE49-F238E27FC236}">
                <a16:creationId xmlns:a16="http://schemas.microsoft.com/office/drawing/2014/main" id="{B9BDAA4A-C4B4-4577-8616-F67250F69400}"/>
              </a:ext>
            </a:extLst>
          </p:cNvPr>
          <p:cNvSpPr/>
          <p:nvPr/>
        </p:nvSpPr>
        <p:spPr>
          <a:xfrm>
            <a:off x="1727065" y="2442136"/>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a:t>
            </a:r>
          </a:p>
        </p:txBody>
      </p:sp>
      <p:sp>
        <p:nvSpPr>
          <p:cNvPr id="65" name="Rectangle 64">
            <a:extLst>
              <a:ext uri="{FF2B5EF4-FFF2-40B4-BE49-F238E27FC236}">
                <a16:creationId xmlns:a16="http://schemas.microsoft.com/office/drawing/2014/main" id="{14209378-9A2D-44EB-B8CE-760DE5BC520F}"/>
              </a:ext>
            </a:extLst>
          </p:cNvPr>
          <p:cNvSpPr/>
          <p:nvPr/>
        </p:nvSpPr>
        <p:spPr>
          <a:xfrm>
            <a:off x="1727064" y="274164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a:t>
            </a:r>
          </a:p>
        </p:txBody>
      </p:sp>
      <p:cxnSp>
        <p:nvCxnSpPr>
          <p:cNvPr id="67" name="Connector: Elbow 66">
            <a:extLst>
              <a:ext uri="{FF2B5EF4-FFF2-40B4-BE49-F238E27FC236}">
                <a16:creationId xmlns:a16="http://schemas.microsoft.com/office/drawing/2014/main" id="{D638EC42-8D04-4022-BF25-050F49E70FAF}"/>
              </a:ext>
            </a:extLst>
          </p:cNvPr>
          <p:cNvCxnSpPr>
            <a:cxnSpLocks/>
            <a:stCxn id="61" idx="1"/>
            <a:endCxn id="65" idx="1"/>
          </p:cNvCxnSpPr>
          <p:nvPr/>
        </p:nvCxnSpPr>
        <p:spPr>
          <a:xfrm rot="10800000" flipH="1">
            <a:off x="1666454" y="2870291"/>
            <a:ext cx="60609" cy="1029064"/>
          </a:xfrm>
          <a:prstGeom prst="bentConnector3">
            <a:avLst>
              <a:gd name="adj1" fmla="val -37717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0" name="Connector: Elbow 69">
            <a:extLst>
              <a:ext uri="{FF2B5EF4-FFF2-40B4-BE49-F238E27FC236}">
                <a16:creationId xmlns:a16="http://schemas.microsoft.com/office/drawing/2014/main" id="{E28137E0-36F5-4FE6-9686-86761A10ABD5}"/>
              </a:ext>
            </a:extLst>
          </p:cNvPr>
          <p:cNvCxnSpPr>
            <a:stCxn id="61" idx="1"/>
            <a:endCxn id="63" idx="1"/>
          </p:cNvCxnSpPr>
          <p:nvPr/>
        </p:nvCxnSpPr>
        <p:spPr>
          <a:xfrm rot="10800000" flipH="1">
            <a:off x="1666455" y="2570783"/>
            <a:ext cx="60610" cy="1328573"/>
          </a:xfrm>
          <a:prstGeom prst="bentConnector3">
            <a:avLst>
              <a:gd name="adj1" fmla="val -377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2" name="Connector: Elbow 71">
            <a:extLst>
              <a:ext uri="{FF2B5EF4-FFF2-40B4-BE49-F238E27FC236}">
                <a16:creationId xmlns:a16="http://schemas.microsoft.com/office/drawing/2014/main" id="{2F136922-FED4-4659-A7DA-C0A67D190309}"/>
              </a:ext>
            </a:extLst>
          </p:cNvPr>
          <p:cNvCxnSpPr>
            <a:stCxn id="65" idx="3"/>
            <a:endCxn id="58" idx="0"/>
          </p:cNvCxnSpPr>
          <p:nvPr/>
        </p:nvCxnSpPr>
        <p:spPr>
          <a:xfrm flipH="1">
            <a:off x="2729491" y="2870291"/>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Connector: Elbow 73">
            <a:extLst>
              <a:ext uri="{FF2B5EF4-FFF2-40B4-BE49-F238E27FC236}">
                <a16:creationId xmlns:a16="http://schemas.microsoft.com/office/drawing/2014/main" id="{D5E72C81-09BB-455D-A2E1-8A4ACB5D6795}"/>
              </a:ext>
            </a:extLst>
          </p:cNvPr>
          <p:cNvCxnSpPr>
            <a:cxnSpLocks/>
            <a:stCxn id="63" idx="3"/>
          </p:cNvCxnSpPr>
          <p:nvPr/>
        </p:nvCxnSpPr>
        <p:spPr>
          <a:xfrm flipH="1">
            <a:off x="2743254" y="2570782"/>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78" name="Oval 77">
            <a:extLst>
              <a:ext uri="{FF2B5EF4-FFF2-40B4-BE49-F238E27FC236}">
                <a16:creationId xmlns:a16="http://schemas.microsoft.com/office/drawing/2014/main" id="{0C71AB09-B5EF-4D97-9EC7-7DEA87137355}"/>
              </a:ext>
            </a:extLst>
          </p:cNvPr>
          <p:cNvSpPr/>
          <p:nvPr/>
        </p:nvSpPr>
        <p:spPr>
          <a:xfrm>
            <a:off x="3162864" y="3366277"/>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80" name="Connector: Elbow 79">
            <a:extLst>
              <a:ext uri="{FF2B5EF4-FFF2-40B4-BE49-F238E27FC236}">
                <a16:creationId xmlns:a16="http://schemas.microsoft.com/office/drawing/2014/main" id="{C35B359E-C1DB-46CC-8A0D-C8ACED17FEE9}"/>
              </a:ext>
            </a:extLst>
          </p:cNvPr>
          <p:cNvCxnSpPr>
            <a:stCxn id="58" idx="3"/>
            <a:endCxn id="56" idx="0"/>
          </p:cNvCxnSpPr>
          <p:nvPr/>
        </p:nvCxnSpPr>
        <p:spPr>
          <a:xfrm>
            <a:off x="3267890" y="3333306"/>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2" name="Connector: Elbow 81">
            <a:extLst>
              <a:ext uri="{FF2B5EF4-FFF2-40B4-BE49-F238E27FC236}">
                <a16:creationId xmlns:a16="http://schemas.microsoft.com/office/drawing/2014/main" id="{0ADC7905-17A8-4CD5-B29B-F13336EB35DF}"/>
              </a:ext>
            </a:extLst>
          </p:cNvPr>
          <p:cNvCxnSpPr>
            <a:stCxn id="58" idx="2"/>
            <a:endCxn id="61" idx="2"/>
          </p:cNvCxnSpPr>
          <p:nvPr/>
        </p:nvCxnSpPr>
        <p:spPr>
          <a:xfrm rot="5400000">
            <a:off x="2184149" y="3482657"/>
            <a:ext cx="566049" cy="524636"/>
          </a:xfrm>
          <a:prstGeom prst="bentConnector5">
            <a:avLst>
              <a:gd name="adj1" fmla="val 27273"/>
              <a:gd name="adj2" fmla="val -19502"/>
              <a:gd name="adj3" fmla="val 140385"/>
            </a:avLst>
          </a:prstGeom>
          <a:ln>
            <a:tailEnd type="triangle"/>
          </a:ln>
        </p:spPr>
        <p:style>
          <a:lnRef idx="1">
            <a:schemeClr val="accent6"/>
          </a:lnRef>
          <a:fillRef idx="0">
            <a:schemeClr val="accent6"/>
          </a:fillRef>
          <a:effectRef idx="0">
            <a:schemeClr val="accent6"/>
          </a:effectRef>
          <a:fontRef idx="minor">
            <a:schemeClr val="tx1"/>
          </a:fontRef>
        </p:style>
      </p:cxnSp>
      <p:sp>
        <p:nvSpPr>
          <p:cNvPr id="84" name="TextBox 83">
            <a:extLst>
              <a:ext uri="{FF2B5EF4-FFF2-40B4-BE49-F238E27FC236}">
                <a16:creationId xmlns:a16="http://schemas.microsoft.com/office/drawing/2014/main" id="{2197B591-42B5-4F69-9195-DCB186A14436}"/>
              </a:ext>
            </a:extLst>
          </p:cNvPr>
          <p:cNvSpPr txBox="1"/>
          <p:nvPr/>
        </p:nvSpPr>
        <p:spPr>
          <a:xfrm>
            <a:off x="3281653" y="305850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86" name="TextBox 85">
            <a:extLst>
              <a:ext uri="{FF2B5EF4-FFF2-40B4-BE49-F238E27FC236}">
                <a16:creationId xmlns:a16="http://schemas.microsoft.com/office/drawing/2014/main" id="{8DA16B95-7158-45CC-9B67-2A2B3CB1BD9D}"/>
              </a:ext>
            </a:extLst>
          </p:cNvPr>
          <p:cNvSpPr txBox="1"/>
          <p:nvPr/>
        </p:nvSpPr>
        <p:spPr>
          <a:xfrm>
            <a:off x="3011301" y="2587673"/>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sp>
        <p:nvSpPr>
          <p:cNvPr id="88" name="TextBox 87">
            <a:extLst>
              <a:ext uri="{FF2B5EF4-FFF2-40B4-BE49-F238E27FC236}">
                <a16:creationId xmlns:a16="http://schemas.microsoft.com/office/drawing/2014/main" id="{B118DF67-B106-4D32-A69F-382896670A5A}"/>
              </a:ext>
            </a:extLst>
          </p:cNvPr>
          <p:cNvSpPr txBox="1"/>
          <p:nvPr/>
        </p:nvSpPr>
        <p:spPr>
          <a:xfrm>
            <a:off x="1398773" y="3145502"/>
            <a:ext cx="582211" cy="307777"/>
          </a:xfrm>
          <a:prstGeom prst="rect">
            <a:avLst/>
          </a:prstGeom>
          <a:noFill/>
        </p:spPr>
        <p:txBody>
          <a:bodyPr wrap="none" rtlCol="0">
            <a:spAutoFit/>
          </a:bodyPr>
          <a:lstStyle/>
          <a:p>
            <a:r>
              <a:rPr lang="en-US" sz="700" dirty="0">
                <a:latin typeface="Consolas" panose="020B0609020204030204" pitchFamily="49" charset="0"/>
              </a:rPr>
              <a:t>New </a:t>
            </a:r>
          </a:p>
          <a:p>
            <a:r>
              <a:rPr lang="en-US" sz="700" dirty="0">
                <a:latin typeface="Consolas" panose="020B0609020204030204" pitchFamily="49" charset="0"/>
              </a:rPr>
              <a:t>branches</a:t>
            </a:r>
          </a:p>
        </p:txBody>
      </p:sp>
      <p:sp>
        <p:nvSpPr>
          <p:cNvPr id="90" name="TextBox 89">
            <a:extLst>
              <a:ext uri="{FF2B5EF4-FFF2-40B4-BE49-F238E27FC236}">
                <a16:creationId xmlns:a16="http://schemas.microsoft.com/office/drawing/2014/main" id="{F6AA1BF9-074D-41F9-8C6D-5A5CBCC560EE}"/>
              </a:ext>
            </a:extLst>
          </p:cNvPr>
          <p:cNvSpPr txBox="1"/>
          <p:nvPr/>
        </p:nvSpPr>
        <p:spPr>
          <a:xfrm>
            <a:off x="2204854" y="4239614"/>
            <a:ext cx="1191277" cy="307777"/>
          </a:xfrm>
          <a:prstGeom prst="rect">
            <a:avLst/>
          </a:prstGeom>
          <a:noFill/>
        </p:spPr>
        <p:txBody>
          <a:bodyPr wrap="square" rtlCol="0">
            <a:spAutoFit/>
          </a:bodyPr>
          <a:lstStyle/>
          <a:p>
            <a:r>
              <a:rPr lang="en-US" sz="700" dirty="0">
                <a:latin typeface="Consolas" panose="020B0609020204030204" pitchFamily="49" charset="0"/>
              </a:rPr>
              <a:t>Merge on successful</a:t>
            </a:r>
          </a:p>
          <a:p>
            <a:r>
              <a:rPr lang="en-US" sz="700" dirty="0">
                <a:latin typeface="Consolas" panose="020B0609020204030204" pitchFamily="49" charset="0"/>
              </a:rPr>
              <a:t>deployment</a:t>
            </a:r>
          </a:p>
        </p:txBody>
      </p:sp>
    </p:spTree>
    <p:extLst>
      <p:ext uri="{BB962C8B-B14F-4D97-AF65-F5344CB8AC3E}">
        <p14:creationId xmlns:p14="http://schemas.microsoft.com/office/powerpoint/2010/main" val="2038232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15C4FA72-9412-4BDF-9979-22B37A6BE8D2}"/>
              </a:ext>
            </a:extLst>
          </p:cNvPr>
          <p:cNvSpPr txBox="1"/>
          <p:nvPr/>
        </p:nvSpPr>
        <p:spPr>
          <a:xfrm>
            <a:off x="1464545" y="208493"/>
            <a:ext cx="2563522" cy="830997"/>
          </a:xfrm>
          <a:prstGeom prst="rect">
            <a:avLst/>
          </a:prstGeom>
          <a:noFill/>
        </p:spPr>
        <p:txBody>
          <a:bodyPr wrap="none" rtlCol="0">
            <a:spAutoFit/>
          </a:bodyPr>
          <a:lstStyle/>
          <a:p>
            <a:r>
              <a:rPr lang="en-US" sz="1200" b="1" dirty="0">
                <a:latin typeface="Consolas" panose="020B0609020204030204" pitchFamily="49" charset="0"/>
              </a:rPr>
              <a:t>Repo</a:t>
            </a:r>
            <a:r>
              <a:rPr lang="en-US" sz="1200" dirty="0">
                <a:latin typeface="Consolas" panose="020B0609020204030204" pitchFamily="49" charset="0"/>
              </a:rPr>
              <a:t> : Project 1</a:t>
            </a:r>
          </a:p>
          <a:p>
            <a:r>
              <a:rPr lang="en-US" sz="1200" b="1" dirty="0">
                <a:latin typeface="Consolas" panose="020B0609020204030204" pitchFamily="49" charset="0"/>
              </a:rPr>
              <a:t>Team</a:t>
            </a:r>
            <a:r>
              <a:rPr lang="en-US" sz="1200" dirty="0">
                <a:latin typeface="Consolas" panose="020B0609020204030204" pitchFamily="49" charset="0"/>
              </a:rPr>
              <a:t> : Alpha</a:t>
            </a:r>
          </a:p>
          <a:p>
            <a:r>
              <a:rPr lang="en-US" sz="1200" b="1" dirty="0">
                <a:latin typeface="Consolas" panose="020B0609020204030204" pitchFamily="49" charset="0"/>
              </a:rPr>
              <a:t>Auth</a:t>
            </a:r>
            <a:r>
              <a:rPr lang="en-US" sz="1200" dirty="0">
                <a:latin typeface="Consolas" panose="020B0609020204030204" pitchFamily="49" charset="0"/>
              </a:rPr>
              <a:t> : Shared</a:t>
            </a:r>
          </a:p>
          <a:p>
            <a:r>
              <a:rPr lang="en-US" sz="1200" b="1" dirty="0">
                <a:latin typeface="Consolas" panose="020B0609020204030204" pitchFamily="49" charset="0"/>
              </a:rPr>
              <a:t>Dev </a:t>
            </a:r>
            <a:r>
              <a:rPr lang="en-US" sz="1200" dirty="0">
                <a:latin typeface="Consolas" panose="020B0609020204030204" pitchFamily="49" charset="0"/>
              </a:rPr>
              <a:t> : Triggered runs in dev</a:t>
            </a:r>
          </a:p>
        </p:txBody>
      </p:sp>
      <p:sp>
        <p:nvSpPr>
          <p:cNvPr id="35" name="Rectangle: Rounded Corners 34">
            <a:extLst>
              <a:ext uri="{FF2B5EF4-FFF2-40B4-BE49-F238E27FC236}">
                <a16:creationId xmlns:a16="http://schemas.microsoft.com/office/drawing/2014/main" id="{876D1A7D-3FDC-43F1-AE10-A55ECF2823BE}"/>
              </a:ext>
            </a:extLst>
          </p:cNvPr>
          <p:cNvSpPr/>
          <p:nvPr/>
        </p:nvSpPr>
        <p:spPr>
          <a:xfrm>
            <a:off x="4056289" y="1134903"/>
            <a:ext cx="1149233" cy="2494822"/>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grpSp>
        <p:nvGrpSpPr>
          <p:cNvPr id="36" name="Graphic 4">
            <a:extLst>
              <a:ext uri="{FF2B5EF4-FFF2-40B4-BE49-F238E27FC236}">
                <a16:creationId xmlns:a16="http://schemas.microsoft.com/office/drawing/2014/main" id="{753240DA-5A43-4CA2-A136-15F96111EE3D}"/>
              </a:ext>
            </a:extLst>
          </p:cNvPr>
          <p:cNvGrpSpPr/>
          <p:nvPr/>
        </p:nvGrpSpPr>
        <p:grpSpPr>
          <a:xfrm>
            <a:off x="4268665" y="3295317"/>
            <a:ext cx="457200" cy="457200"/>
            <a:chOff x="5096556" y="3203918"/>
            <a:chExt cx="863608" cy="863604"/>
          </a:xfrm>
        </p:grpSpPr>
        <p:sp>
          <p:nvSpPr>
            <p:cNvPr id="37" name="Freeform: Shape 36">
              <a:extLst>
                <a:ext uri="{FF2B5EF4-FFF2-40B4-BE49-F238E27FC236}">
                  <a16:creationId xmlns:a16="http://schemas.microsoft.com/office/drawing/2014/main" id="{FDBE8218-3EE6-484C-88E9-92D82F3AE8CD}"/>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501C8B0-C19D-4A5C-9BA2-29DEAE599255}"/>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5AC7CD1-25E2-468D-8D30-4D872A8086A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F532549-DBBE-4948-8F77-94F63AE88E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15DB168-D205-4B35-B71A-57D079D2D685}"/>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93823D4-E5DB-40C2-9EF3-B421602536B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4E3028D-0EED-467F-878F-F704DF996F78}"/>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4DCA690-64B7-464E-9B0C-7C2E9DDEF22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45" name="Rectangle: Rounded Corners 44">
            <a:extLst>
              <a:ext uri="{FF2B5EF4-FFF2-40B4-BE49-F238E27FC236}">
                <a16:creationId xmlns:a16="http://schemas.microsoft.com/office/drawing/2014/main" id="{D7F7ABDD-784A-4193-990E-21A6623C25C4}"/>
              </a:ext>
            </a:extLst>
          </p:cNvPr>
          <p:cNvSpPr/>
          <p:nvPr/>
        </p:nvSpPr>
        <p:spPr>
          <a:xfrm>
            <a:off x="5492750" y="2239731"/>
            <a:ext cx="891290" cy="1390953"/>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46" name="Graphic 4">
            <a:extLst>
              <a:ext uri="{FF2B5EF4-FFF2-40B4-BE49-F238E27FC236}">
                <a16:creationId xmlns:a16="http://schemas.microsoft.com/office/drawing/2014/main" id="{82FB28E5-E9D3-4335-85CF-62A79D8CBE42}"/>
              </a:ext>
            </a:extLst>
          </p:cNvPr>
          <p:cNvGrpSpPr/>
          <p:nvPr/>
        </p:nvGrpSpPr>
        <p:grpSpPr>
          <a:xfrm>
            <a:off x="5447183" y="3294358"/>
            <a:ext cx="457200" cy="457200"/>
            <a:chOff x="5096556" y="3203918"/>
            <a:chExt cx="863608" cy="863604"/>
          </a:xfrm>
        </p:grpSpPr>
        <p:sp>
          <p:nvSpPr>
            <p:cNvPr id="47" name="Freeform: Shape 46">
              <a:extLst>
                <a:ext uri="{FF2B5EF4-FFF2-40B4-BE49-F238E27FC236}">
                  <a16:creationId xmlns:a16="http://schemas.microsoft.com/office/drawing/2014/main" id="{836C3E50-6B28-4F3B-883B-515D9D5E786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2A0906D-D0D1-464D-B795-28D14B82FE14}"/>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82F02B0-6818-4932-927A-6A97C4EF26E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9FAA98D-0761-43C4-AB72-C086CC6CBBB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9ABF9C7-8680-49D6-BFFE-141696EA3C2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1A8805B-EC34-4F9C-AC6F-21094AC96AEC}"/>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B20FE83-5C45-4E64-BB4F-AE97B2DF819A}"/>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9D42F26-AEFB-4C9D-A607-EC99D1F0288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9" name="Rectangle: Rounded Corners 58">
            <a:extLst>
              <a:ext uri="{FF2B5EF4-FFF2-40B4-BE49-F238E27FC236}">
                <a16:creationId xmlns:a16="http://schemas.microsoft.com/office/drawing/2014/main" id="{92E9A851-EA51-4D76-8139-FE58AB8396DB}"/>
              </a:ext>
            </a:extLst>
          </p:cNvPr>
          <p:cNvSpPr/>
          <p:nvPr/>
        </p:nvSpPr>
        <p:spPr>
          <a:xfrm>
            <a:off x="6606520" y="2239731"/>
            <a:ext cx="891290" cy="1390953"/>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60" name="Graphic 4">
            <a:extLst>
              <a:ext uri="{FF2B5EF4-FFF2-40B4-BE49-F238E27FC236}">
                <a16:creationId xmlns:a16="http://schemas.microsoft.com/office/drawing/2014/main" id="{F356F834-2EE0-45BD-8024-E4A6AC32E8A8}"/>
              </a:ext>
            </a:extLst>
          </p:cNvPr>
          <p:cNvGrpSpPr/>
          <p:nvPr/>
        </p:nvGrpSpPr>
        <p:grpSpPr>
          <a:xfrm>
            <a:off x="6560953" y="3294358"/>
            <a:ext cx="457200" cy="457200"/>
            <a:chOff x="5096556" y="3203918"/>
            <a:chExt cx="863608" cy="863604"/>
          </a:xfrm>
        </p:grpSpPr>
        <p:sp>
          <p:nvSpPr>
            <p:cNvPr id="62" name="Freeform: Shape 61">
              <a:extLst>
                <a:ext uri="{FF2B5EF4-FFF2-40B4-BE49-F238E27FC236}">
                  <a16:creationId xmlns:a16="http://schemas.microsoft.com/office/drawing/2014/main" id="{831AE596-B42F-442B-86FE-FBD045300C4B}"/>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F03F60A4-2F61-4433-962C-6787282FF81D}"/>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6205750-3EE5-4D89-BB04-BF24C77F7E08}"/>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34A92FB-1827-47B2-8E54-0186354D8323}"/>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128F64C-B3CB-4624-B712-E6F56E6E505D}"/>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DC9A1C6-F448-4514-95ED-10490AA6698D}"/>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877D66-C3B3-4E9A-B01A-8616CC9ED12E}"/>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655EE45B-34AD-49C1-B187-1E645425DACD}"/>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5" name="Arrow: Right 54">
            <a:extLst>
              <a:ext uri="{FF2B5EF4-FFF2-40B4-BE49-F238E27FC236}">
                <a16:creationId xmlns:a16="http://schemas.microsoft.com/office/drawing/2014/main" id="{58A030C2-9D36-4ABA-9945-1D0FA441B016}"/>
              </a:ext>
            </a:extLst>
          </p:cNvPr>
          <p:cNvSpPr/>
          <p:nvPr/>
        </p:nvSpPr>
        <p:spPr>
          <a:xfrm>
            <a:off x="5378904" y="2671118"/>
            <a:ext cx="1907059"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5" name="Rectangle 4">
            <a:extLst>
              <a:ext uri="{FF2B5EF4-FFF2-40B4-BE49-F238E27FC236}">
                <a16:creationId xmlns:a16="http://schemas.microsoft.com/office/drawing/2014/main" id="{6D181C30-E827-4AD6-8F3B-E60963A147D6}"/>
              </a:ext>
            </a:extLst>
          </p:cNvPr>
          <p:cNvSpPr/>
          <p:nvPr/>
        </p:nvSpPr>
        <p:spPr>
          <a:xfrm>
            <a:off x="4411746" y="2791229"/>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\release</a:t>
            </a:r>
          </a:p>
        </p:txBody>
      </p:sp>
      <p:cxnSp>
        <p:nvCxnSpPr>
          <p:cNvPr id="7" name="Connector: Elbow 6">
            <a:extLst>
              <a:ext uri="{FF2B5EF4-FFF2-40B4-BE49-F238E27FC236}">
                <a16:creationId xmlns:a16="http://schemas.microsoft.com/office/drawing/2014/main" id="{0E9F5A6E-B504-42CC-95CA-72F1175C0F62}"/>
              </a:ext>
            </a:extLst>
          </p:cNvPr>
          <p:cNvCxnSpPr>
            <a:cxnSpLocks/>
            <a:stCxn id="100" idx="3"/>
            <a:endCxn id="5" idx="0"/>
          </p:cNvCxnSpPr>
          <p:nvPr/>
        </p:nvCxnSpPr>
        <p:spPr>
          <a:xfrm>
            <a:off x="3276128" y="2542473"/>
            <a:ext cx="1585468" cy="24875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4AB0E286-A5EF-4E5F-A073-A5B006DDB2B5}"/>
              </a:ext>
            </a:extLst>
          </p:cNvPr>
          <p:cNvSpPr txBox="1"/>
          <p:nvPr/>
        </p:nvSpPr>
        <p:spPr>
          <a:xfrm>
            <a:off x="4390497" y="228034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87" name="Rectangle: Rounded Corners 86">
            <a:extLst>
              <a:ext uri="{FF2B5EF4-FFF2-40B4-BE49-F238E27FC236}">
                <a16:creationId xmlns:a16="http://schemas.microsoft.com/office/drawing/2014/main" id="{26AC84BE-EA7B-4C4E-8B83-7C54D2B23576}"/>
              </a:ext>
            </a:extLst>
          </p:cNvPr>
          <p:cNvSpPr/>
          <p:nvPr/>
        </p:nvSpPr>
        <p:spPr>
          <a:xfrm>
            <a:off x="1569902" y="1136821"/>
            <a:ext cx="2189924" cy="2494823"/>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89" name="Graphic 4">
            <a:extLst>
              <a:ext uri="{FF2B5EF4-FFF2-40B4-BE49-F238E27FC236}">
                <a16:creationId xmlns:a16="http://schemas.microsoft.com/office/drawing/2014/main" id="{C53CB93A-D1C0-490A-B55D-FC5070895678}"/>
              </a:ext>
            </a:extLst>
          </p:cNvPr>
          <p:cNvGrpSpPr/>
          <p:nvPr/>
        </p:nvGrpSpPr>
        <p:grpSpPr>
          <a:xfrm>
            <a:off x="1507508" y="3294357"/>
            <a:ext cx="457200" cy="457200"/>
            <a:chOff x="5096556" y="3203918"/>
            <a:chExt cx="863608" cy="863604"/>
          </a:xfrm>
        </p:grpSpPr>
        <p:sp>
          <p:nvSpPr>
            <p:cNvPr id="91" name="Freeform: Shape 90">
              <a:extLst>
                <a:ext uri="{FF2B5EF4-FFF2-40B4-BE49-F238E27FC236}">
                  <a16:creationId xmlns:a16="http://schemas.microsoft.com/office/drawing/2014/main" id="{26525F46-0ADE-470E-8886-4CB85874F5E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611F4F0-BAC6-476B-B28D-C1766E9D695B}"/>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39BCD25C-DB74-4F95-A2CD-7EF639389613}"/>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D822C56-3F8C-41D1-8311-733FDEAB360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42578D0F-EAD4-43B5-8E98-469AFDDC31D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CCD82D1-6318-4172-BA54-0E907D254B3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4DAB65C-0E9F-497D-8A85-62229D5D6B4B}"/>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B8E8748-FB1E-4050-98F5-434EE0DBAFE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99" name="Rectangle 98">
            <a:extLst>
              <a:ext uri="{FF2B5EF4-FFF2-40B4-BE49-F238E27FC236}">
                <a16:creationId xmlns:a16="http://schemas.microsoft.com/office/drawing/2014/main" id="{71C16240-6664-44A2-B63C-CB696815C901}"/>
              </a:ext>
            </a:extLst>
          </p:cNvPr>
          <p:cNvSpPr/>
          <p:nvPr/>
        </p:nvSpPr>
        <p:spPr>
          <a:xfrm>
            <a:off x="3082606" y="2793655"/>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\dev</a:t>
            </a:r>
          </a:p>
        </p:txBody>
      </p:sp>
      <p:sp>
        <p:nvSpPr>
          <p:cNvPr id="100" name="Rectangle 99">
            <a:extLst>
              <a:ext uri="{FF2B5EF4-FFF2-40B4-BE49-F238E27FC236}">
                <a16:creationId xmlns:a16="http://schemas.microsoft.com/office/drawing/2014/main" id="{E209990F-F65C-4188-9D87-93C9F060AD4B}"/>
              </a:ext>
            </a:extLst>
          </p:cNvPr>
          <p:cNvSpPr/>
          <p:nvPr/>
        </p:nvSpPr>
        <p:spPr>
          <a:xfrm>
            <a:off x="2199329" y="2413827"/>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latin typeface="Consolas" panose="020B0609020204030204" pitchFamily="49" charset="0"/>
              </a:rPr>
              <a:t>collaboration</a:t>
            </a:r>
          </a:p>
        </p:txBody>
      </p:sp>
      <p:sp>
        <p:nvSpPr>
          <p:cNvPr id="101" name="Rectangle 100">
            <a:extLst>
              <a:ext uri="{FF2B5EF4-FFF2-40B4-BE49-F238E27FC236}">
                <a16:creationId xmlns:a16="http://schemas.microsoft.com/office/drawing/2014/main" id="{4D69936D-AF38-4E71-9727-0DDFE0109615}"/>
              </a:ext>
            </a:extLst>
          </p:cNvPr>
          <p:cNvSpPr/>
          <p:nvPr/>
        </p:nvSpPr>
        <p:spPr>
          <a:xfrm>
            <a:off x="1674693" y="2979876"/>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102" name="Rectangle 101">
            <a:extLst>
              <a:ext uri="{FF2B5EF4-FFF2-40B4-BE49-F238E27FC236}">
                <a16:creationId xmlns:a16="http://schemas.microsoft.com/office/drawing/2014/main" id="{EA99E257-DF65-4B70-85E2-27334F46CD5B}"/>
              </a:ext>
            </a:extLst>
          </p:cNvPr>
          <p:cNvSpPr/>
          <p:nvPr/>
        </p:nvSpPr>
        <p:spPr>
          <a:xfrm>
            <a:off x="1735303" y="1651303"/>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a:t>
            </a:r>
          </a:p>
        </p:txBody>
      </p:sp>
      <p:sp>
        <p:nvSpPr>
          <p:cNvPr id="103" name="Rectangle 102">
            <a:extLst>
              <a:ext uri="{FF2B5EF4-FFF2-40B4-BE49-F238E27FC236}">
                <a16:creationId xmlns:a16="http://schemas.microsoft.com/office/drawing/2014/main" id="{C777525C-317F-4499-9D3D-86374A930837}"/>
              </a:ext>
            </a:extLst>
          </p:cNvPr>
          <p:cNvSpPr/>
          <p:nvPr/>
        </p:nvSpPr>
        <p:spPr>
          <a:xfrm>
            <a:off x="1735302" y="1950812"/>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a:t>
            </a:r>
          </a:p>
        </p:txBody>
      </p:sp>
      <p:cxnSp>
        <p:nvCxnSpPr>
          <p:cNvPr id="104" name="Connector: Elbow 103">
            <a:extLst>
              <a:ext uri="{FF2B5EF4-FFF2-40B4-BE49-F238E27FC236}">
                <a16:creationId xmlns:a16="http://schemas.microsoft.com/office/drawing/2014/main" id="{7FCF2ED6-9B98-4925-AD7B-770A23AE110C}"/>
              </a:ext>
            </a:extLst>
          </p:cNvPr>
          <p:cNvCxnSpPr>
            <a:cxnSpLocks/>
            <a:stCxn id="101" idx="1"/>
            <a:endCxn id="103" idx="1"/>
          </p:cNvCxnSpPr>
          <p:nvPr/>
        </p:nvCxnSpPr>
        <p:spPr>
          <a:xfrm rot="10800000" flipH="1">
            <a:off x="1674692" y="2079458"/>
            <a:ext cx="60609" cy="1029064"/>
          </a:xfrm>
          <a:prstGeom prst="bentConnector3">
            <a:avLst>
              <a:gd name="adj1" fmla="val -37717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5" name="Connector: Elbow 104">
            <a:extLst>
              <a:ext uri="{FF2B5EF4-FFF2-40B4-BE49-F238E27FC236}">
                <a16:creationId xmlns:a16="http://schemas.microsoft.com/office/drawing/2014/main" id="{02A3098C-2AF2-4FFB-BDEB-7C0D257B6713}"/>
              </a:ext>
            </a:extLst>
          </p:cNvPr>
          <p:cNvCxnSpPr>
            <a:stCxn id="101" idx="1"/>
            <a:endCxn id="102" idx="1"/>
          </p:cNvCxnSpPr>
          <p:nvPr/>
        </p:nvCxnSpPr>
        <p:spPr>
          <a:xfrm rot="10800000" flipH="1">
            <a:off x="1674693" y="1779950"/>
            <a:ext cx="60610" cy="1328573"/>
          </a:xfrm>
          <a:prstGeom prst="bentConnector3">
            <a:avLst>
              <a:gd name="adj1" fmla="val -377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6" name="Connector: Elbow 105">
            <a:extLst>
              <a:ext uri="{FF2B5EF4-FFF2-40B4-BE49-F238E27FC236}">
                <a16:creationId xmlns:a16="http://schemas.microsoft.com/office/drawing/2014/main" id="{EF7E0CEB-95F6-4783-9B3C-FDCBA08A4AAB}"/>
              </a:ext>
            </a:extLst>
          </p:cNvPr>
          <p:cNvCxnSpPr>
            <a:stCxn id="103" idx="3"/>
            <a:endCxn id="100" idx="0"/>
          </p:cNvCxnSpPr>
          <p:nvPr/>
        </p:nvCxnSpPr>
        <p:spPr>
          <a:xfrm flipH="1">
            <a:off x="2737729" y="2079458"/>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7" name="Connector: Elbow 106">
            <a:extLst>
              <a:ext uri="{FF2B5EF4-FFF2-40B4-BE49-F238E27FC236}">
                <a16:creationId xmlns:a16="http://schemas.microsoft.com/office/drawing/2014/main" id="{1337A1B2-6D58-492F-B9C0-6598F405917C}"/>
              </a:ext>
            </a:extLst>
          </p:cNvPr>
          <p:cNvCxnSpPr>
            <a:cxnSpLocks/>
            <a:stCxn id="102" idx="3"/>
          </p:cNvCxnSpPr>
          <p:nvPr/>
        </p:nvCxnSpPr>
        <p:spPr>
          <a:xfrm flipH="1">
            <a:off x="2751492" y="1779949"/>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108" name="Oval 107">
            <a:extLst>
              <a:ext uri="{FF2B5EF4-FFF2-40B4-BE49-F238E27FC236}">
                <a16:creationId xmlns:a16="http://schemas.microsoft.com/office/drawing/2014/main" id="{CDF013DE-5071-4069-8404-1A52D2EEE3E7}"/>
              </a:ext>
            </a:extLst>
          </p:cNvPr>
          <p:cNvSpPr/>
          <p:nvPr/>
        </p:nvSpPr>
        <p:spPr>
          <a:xfrm>
            <a:off x="3171102" y="2575444"/>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09" name="Connector: Elbow 108">
            <a:extLst>
              <a:ext uri="{FF2B5EF4-FFF2-40B4-BE49-F238E27FC236}">
                <a16:creationId xmlns:a16="http://schemas.microsoft.com/office/drawing/2014/main" id="{E5E66D00-EE6C-416C-885D-A9AD7F3EB79D}"/>
              </a:ext>
            </a:extLst>
          </p:cNvPr>
          <p:cNvCxnSpPr>
            <a:stCxn id="100" idx="3"/>
            <a:endCxn id="99" idx="0"/>
          </p:cNvCxnSpPr>
          <p:nvPr/>
        </p:nvCxnSpPr>
        <p:spPr>
          <a:xfrm>
            <a:off x="3276128" y="2542473"/>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0" name="Connector: Elbow 109">
            <a:extLst>
              <a:ext uri="{FF2B5EF4-FFF2-40B4-BE49-F238E27FC236}">
                <a16:creationId xmlns:a16="http://schemas.microsoft.com/office/drawing/2014/main" id="{06FC102E-74C6-4CBD-BAAD-5EB2ECDA8FB7}"/>
              </a:ext>
            </a:extLst>
          </p:cNvPr>
          <p:cNvCxnSpPr>
            <a:stCxn id="100" idx="2"/>
            <a:endCxn id="101" idx="2"/>
          </p:cNvCxnSpPr>
          <p:nvPr/>
        </p:nvCxnSpPr>
        <p:spPr>
          <a:xfrm rot="5400000">
            <a:off x="2192387" y="2691824"/>
            <a:ext cx="566049" cy="524636"/>
          </a:xfrm>
          <a:prstGeom prst="bentConnector5">
            <a:avLst>
              <a:gd name="adj1" fmla="val 27273"/>
              <a:gd name="adj2" fmla="val -19502"/>
              <a:gd name="adj3" fmla="val 140385"/>
            </a:avLst>
          </a:prstGeom>
          <a:ln>
            <a:tailEnd type="triangle"/>
          </a:ln>
        </p:spPr>
        <p:style>
          <a:lnRef idx="1">
            <a:schemeClr val="accent6"/>
          </a:lnRef>
          <a:fillRef idx="0">
            <a:schemeClr val="accent6"/>
          </a:fillRef>
          <a:effectRef idx="0">
            <a:schemeClr val="accent6"/>
          </a:effectRef>
          <a:fontRef idx="minor">
            <a:schemeClr val="tx1"/>
          </a:fontRef>
        </p:style>
      </p:cxnSp>
      <p:sp>
        <p:nvSpPr>
          <p:cNvPr id="111" name="TextBox 110">
            <a:extLst>
              <a:ext uri="{FF2B5EF4-FFF2-40B4-BE49-F238E27FC236}">
                <a16:creationId xmlns:a16="http://schemas.microsoft.com/office/drawing/2014/main" id="{096972CE-7A87-434A-8741-65624258C957}"/>
              </a:ext>
            </a:extLst>
          </p:cNvPr>
          <p:cNvSpPr txBox="1"/>
          <p:nvPr/>
        </p:nvSpPr>
        <p:spPr>
          <a:xfrm>
            <a:off x="3289891" y="2267667"/>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12" name="TextBox 111">
            <a:extLst>
              <a:ext uri="{FF2B5EF4-FFF2-40B4-BE49-F238E27FC236}">
                <a16:creationId xmlns:a16="http://schemas.microsoft.com/office/drawing/2014/main" id="{C12E02A4-73C7-4774-9271-16356BAE6A91}"/>
              </a:ext>
            </a:extLst>
          </p:cNvPr>
          <p:cNvSpPr txBox="1"/>
          <p:nvPr/>
        </p:nvSpPr>
        <p:spPr>
          <a:xfrm>
            <a:off x="3019539" y="1796840"/>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sp>
        <p:nvSpPr>
          <p:cNvPr id="113" name="TextBox 112">
            <a:extLst>
              <a:ext uri="{FF2B5EF4-FFF2-40B4-BE49-F238E27FC236}">
                <a16:creationId xmlns:a16="http://schemas.microsoft.com/office/drawing/2014/main" id="{415D9630-4EA2-4AA1-A5D0-E2BAAA97EE1C}"/>
              </a:ext>
            </a:extLst>
          </p:cNvPr>
          <p:cNvSpPr txBox="1"/>
          <p:nvPr/>
        </p:nvSpPr>
        <p:spPr>
          <a:xfrm>
            <a:off x="1407011" y="2354669"/>
            <a:ext cx="582211" cy="307777"/>
          </a:xfrm>
          <a:prstGeom prst="rect">
            <a:avLst/>
          </a:prstGeom>
          <a:noFill/>
        </p:spPr>
        <p:txBody>
          <a:bodyPr wrap="none" rtlCol="0">
            <a:spAutoFit/>
          </a:bodyPr>
          <a:lstStyle/>
          <a:p>
            <a:r>
              <a:rPr lang="en-US" sz="700" dirty="0">
                <a:latin typeface="Consolas" panose="020B0609020204030204" pitchFamily="49" charset="0"/>
              </a:rPr>
              <a:t>New </a:t>
            </a:r>
          </a:p>
          <a:p>
            <a:r>
              <a:rPr lang="en-US" sz="700" dirty="0">
                <a:latin typeface="Consolas" panose="020B0609020204030204" pitchFamily="49" charset="0"/>
              </a:rPr>
              <a:t>branches</a:t>
            </a:r>
          </a:p>
        </p:txBody>
      </p:sp>
      <p:sp>
        <p:nvSpPr>
          <p:cNvPr id="114" name="TextBox 113">
            <a:extLst>
              <a:ext uri="{FF2B5EF4-FFF2-40B4-BE49-F238E27FC236}">
                <a16:creationId xmlns:a16="http://schemas.microsoft.com/office/drawing/2014/main" id="{6146F070-7981-45B6-9355-BB0276ACB5C5}"/>
              </a:ext>
            </a:extLst>
          </p:cNvPr>
          <p:cNvSpPr txBox="1"/>
          <p:nvPr/>
        </p:nvSpPr>
        <p:spPr>
          <a:xfrm>
            <a:off x="2213092" y="3448781"/>
            <a:ext cx="1191277" cy="307777"/>
          </a:xfrm>
          <a:prstGeom prst="rect">
            <a:avLst/>
          </a:prstGeom>
          <a:noFill/>
        </p:spPr>
        <p:txBody>
          <a:bodyPr wrap="square" rtlCol="0">
            <a:spAutoFit/>
          </a:bodyPr>
          <a:lstStyle/>
          <a:p>
            <a:r>
              <a:rPr lang="en-US" sz="700" dirty="0">
                <a:latin typeface="Consolas" panose="020B0609020204030204" pitchFamily="49" charset="0"/>
              </a:rPr>
              <a:t>Merge on successful</a:t>
            </a:r>
          </a:p>
          <a:p>
            <a:r>
              <a:rPr lang="en-US" sz="700" dirty="0">
                <a:latin typeface="Consolas" panose="020B0609020204030204" pitchFamily="49" charset="0"/>
              </a:rPr>
              <a:t>deployment</a:t>
            </a:r>
          </a:p>
        </p:txBody>
      </p:sp>
      <p:cxnSp>
        <p:nvCxnSpPr>
          <p:cNvPr id="118" name="Straight Arrow Connector 117">
            <a:extLst>
              <a:ext uri="{FF2B5EF4-FFF2-40B4-BE49-F238E27FC236}">
                <a16:creationId xmlns:a16="http://schemas.microsoft.com/office/drawing/2014/main" id="{E50B439E-9630-4C82-891F-79C186ED625E}"/>
              </a:ext>
            </a:extLst>
          </p:cNvPr>
          <p:cNvCxnSpPr>
            <a:cxnSpLocks/>
            <a:endCxn id="55" idx="1"/>
          </p:cNvCxnSpPr>
          <p:nvPr/>
        </p:nvCxnSpPr>
        <p:spPr>
          <a:xfrm flipH="1">
            <a:off x="5378904" y="1796840"/>
            <a:ext cx="525478" cy="1125462"/>
          </a:xfrm>
          <a:prstGeom prst="straightConnector1">
            <a:avLst/>
          </a:prstGeom>
          <a:ln>
            <a:solidFill>
              <a:schemeClr val="accent4">
                <a:lumMod val="50000"/>
              </a:schemeClr>
            </a:solidFill>
            <a:tailEnd type="oval" w="lg" len="lg"/>
          </a:ln>
        </p:spPr>
        <p:style>
          <a:lnRef idx="1">
            <a:schemeClr val="accent3"/>
          </a:lnRef>
          <a:fillRef idx="0">
            <a:schemeClr val="accent3"/>
          </a:fillRef>
          <a:effectRef idx="0">
            <a:schemeClr val="accent3"/>
          </a:effectRef>
          <a:fontRef idx="minor">
            <a:schemeClr val="tx1"/>
          </a:fontRef>
        </p:style>
      </p:cxnSp>
      <p:sp>
        <p:nvSpPr>
          <p:cNvPr id="121" name="Rectangle: Rounded Corners 120">
            <a:extLst>
              <a:ext uri="{FF2B5EF4-FFF2-40B4-BE49-F238E27FC236}">
                <a16:creationId xmlns:a16="http://schemas.microsoft.com/office/drawing/2014/main" id="{6C9C3B16-6F40-4650-9714-6D42C38F9A38}"/>
              </a:ext>
            </a:extLst>
          </p:cNvPr>
          <p:cNvSpPr/>
          <p:nvPr/>
        </p:nvSpPr>
        <p:spPr>
          <a:xfrm>
            <a:off x="4056289" y="4038640"/>
            <a:ext cx="1149233" cy="2494822"/>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sp>
        <p:nvSpPr>
          <p:cNvPr id="131" name="Rectangle: Rounded Corners 130">
            <a:extLst>
              <a:ext uri="{FF2B5EF4-FFF2-40B4-BE49-F238E27FC236}">
                <a16:creationId xmlns:a16="http://schemas.microsoft.com/office/drawing/2014/main" id="{0CEDF553-7AC2-4D73-81E6-1D3685254F18}"/>
              </a:ext>
            </a:extLst>
          </p:cNvPr>
          <p:cNvSpPr/>
          <p:nvPr/>
        </p:nvSpPr>
        <p:spPr>
          <a:xfrm>
            <a:off x="5492750" y="5143468"/>
            <a:ext cx="891290" cy="1390953"/>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132" name="Graphic 4">
            <a:extLst>
              <a:ext uri="{FF2B5EF4-FFF2-40B4-BE49-F238E27FC236}">
                <a16:creationId xmlns:a16="http://schemas.microsoft.com/office/drawing/2014/main" id="{D0B23E4F-D4C1-48BA-99BF-2E61CB5B10CC}"/>
              </a:ext>
            </a:extLst>
          </p:cNvPr>
          <p:cNvGrpSpPr/>
          <p:nvPr/>
        </p:nvGrpSpPr>
        <p:grpSpPr>
          <a:xfrm>
            <a:off x="5447183" y="6198095"/>
            <a:ext cx="457200" cy="457200"/>
            <a:chOff x="5096556" y="3203918"/>
            <a:chExt cx="863608" cy="863604"/>
          </a:xfrm>
        </p:grpSpPr>
        <p:sp>
          <p:nvSpPr>
            <p:cNvPr id="133" name="Freeform: Shape 132">
              <a:extLst>
                <a:ext uri="{FF2B5EF4-FFF2-40B4-BE49-F238E27FC236}">
                  <a16:creationId xmlns:a16="http://schemas.microsoft.com/office/drawing/2014/main" id="{D16F38A7-A0FD-4329-9507-A890D82B6B0B}"/>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843861A0-B57A-42A5-90CB-57FE0565343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7F0F2149-0EC2-4FCC-81EC-4F667249CECD}"/>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13E9BD1E-3FC2-4031-B008-FA240497974F}"/>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4DADEA4-C788-41A8-AAAB-F8618F07CE1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BA2652BA-F05F-4E13-9DC2-8355EE53C2CF}"/>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920DC45-A19B-4186-B251-5A6600FAAA50}"/>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147173F-1184-4275-B151-FE95F26088E7}"/>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41" name="Rectangle: Rounded Corners 140">
            <a:extLst>
              <a:ext uri="{FF2B5EF4-FFF2-40B4-BE49-F238E27FC236}">
                <a16:creationId xmlns:a16="http://schemas.microsoft.com/office/drawing/2014/main" id="{34B142AD-A241-4654-8E32-57750FC3EEB8}"/>
              </a:ext>
            </a:extLst>
          </p:cNvPr>
          <p:cNvSpPr/>
          <p:nvPr/>
        </p:nvSpPr>
        <p:spPr>
          <a:xfrm>
            <a:off x="6606520" y="5143468"/>
            <a:ext cx="891290" cy="1390953"/>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142" name="Graphic 4">
            <a:extLst>
              <a:ext uri="{FF2B5EF4-FFF2-40B4-BE49-F238E27FC236}">
                <a16:creationId xmlns:a16="http://schemas.microsoft.com/office/drawing/2014/main" id="{ADCEE591-D04E-4AB7-B12D-9B6EDEFDBF7D}"/>
              </a:ext>
            </a:extLst>
          </p:cNvPr>
          <p:cNvGrpSpPr/>
          <p:nvPr/>
        </p:nvGrpSpPr>
        <p:grpSpPr>
          <a:xfrm>
            <a:off x="6560953" y="6198095"/>
            <a:ext cx="457200" cy="457200"/>
            <a:chOff x="5096556" y="3203918"/>
            <a:chExt cx="863608" cy="863604"/>
          </a:xfrm>
        </p:grpSpPr>
        <p:sp>
          <p:nvSpPr>
            <p:cNvPr id="143" name="Freeform: Shape 142">
              <a:extLst>
                <a:ext uri="{FF2B5EF4-FFF2-40B4-BE49-F238E27FC236}">
                  <a16:creationId xmlns:a16="http://schemas.microsoft.com/office/drawing/2014/main" id="{2287C737-ED6A-4C1B-8967-BEDB6F84C379}"/>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2FB3BB9-D572-43DA-990B-B2DC43C39FE0}"/>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86675A7-E012-48A9-86D3-F547F0AA2576}"/>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031214F-B1A4-4195-BA8C-62A8C81C50D0}"/>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E7FFD36-DC95-47BA-ABE8-53B41E821639}"/>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9C5D7BA5-4177-4020-BBF7-5585DC0D69D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C8342FC-FBE5-4705-996C-FF4ABF75324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5C1AB09-6C36-4BF2-8C54-4A586C9C4DD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51" name="Arrow: Right 150">
            <a:extLst>
              <a:ext uri="{FF2B5EF4-FFF2-40B4-BE49-F238E27FC236}">
                <a16:creationId xmlns:a16="http://schemas.microsoft.com/office/drawing/2014/main" id="{35793AF6-BE26-4663-82D7-2735942C3897}"/>
              </a:ext>
            </a:extLst>
          </p:cNvPr>
          <p:cNvSpPr/>
          <p:nvPr/>
        </p:nvSpPr>
        <p:spPr>
          <a:xfrm>
            <a:off x="5378904" y="5574855"/>
            <a:ext cx="1907059"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cxnSp>
        <p:nvCxnSpPr>
          <p:cNvPr id="153" name="Connector: Elbow 152">
            <a:extLst>
              <a:ext uri="{FF2B5EF4-FFF2-40B4-BE49-F238E27FC236}">
                <a16:creationId xmlns:a16="http://schemas.microsoft.com/office/drawing/2014/main" id="{4F0D8401-30EC-4F82-B337-99F17762D27F}"/>
              </a:ext>
            </a:extLst>
          </p:cNvPr>
          <p:cNvCxnSpPr>
            <a:cxnSpLocks/>
            <a:stCxn id="184" idx="3"/>
            <a:endCxn id="152" idx="0"/>
          </p:cNvCxnSpPr>
          <p:nvPr/>
        </p:nvCxnSpPr>
        <p:spPr>
          <a:xfrm flipH="1">
            <a:off x="4861596" y="4767228"/>
            <a:ext cx="307708" cy="927738"/>
          </a:xfrm>
          <a:prstGeom prst="bentConnector4">
            <a:avLst>
              <a:gd name="adj1" fmla="val -74291"/>
              <a:gd name="adj2" fmla="val 56933"/>
            </a:avLst>
          </a:prstGeom>
          <a:ln>
            <a:tailEnd type="triangle"/>
          </a:ln>
        </p:spPr>
        <p:style>
          <a:lnRef idx="1">
            <a:schemeClr val="dk1"/>
          </a:lnRef>
          <a:fillRef idx="0">
            <a:schemeClr val="dk1"/>
          </a:fillRef>
          <a:effectRef idx="0">
            <a:schemeClr val="dk1"/>
          </a:effectRef>
          <a:fontRef idx="minor">
            <a:schemeClr val="tx1"/>
          </a:fontRef>
        </p:style>
      </p:cxnSp>
      <p:sp>
        <p:nvSpPr>
          <p:cNvPr id="154" name="TextBox 153">
            <a:extLst>
              <a:ext uri="{FF2B5EF4-FFF2-40B4-BE49-F238E27FC236}">
                <a16:creationId xmlns:a16="http://schemas.microsoft.com/office/drawing/2014/main" id="{5F898D47-3DE1-48FE-B880-68AB4B3A5E8D}"/>
              </a:ext>
            </a:extLst>
          </p:cNvPr>
          <p:cNvSpPr txBox="1"/>
          <p:nvPr/>
        </p:nvSpPr>
        <p:spPr>
          <a:xfrm>
            <a:off x="4759695" y="499649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55" name="Rectangle: Rounded Corners 154">
            <a:extLst>
              <a:ext uri="{FF2B5EF4-FFF2-40B4-BE49-F238E27FC236}">
                <a16:creationId xmlns:a16="http://schemas.microsoft.com/office/drawing/2014/main" id="{A13B4DDC-2544-451C-85C3-690D644C692D}"/>
              </a:ext>
            </a:extLst>
          </p:cNvPr>
          <p:cNvSpPr/>
          <p:nvPr/>
        </p:nvSpPr>
        <p:spPr>
          <a:xfrm>
            <a:off x="1569902" y="4040558"/>
            <a:ext cx="2189924" cy="2494823"/>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156" name="Graphic 4">
            <a:extLst>
              <a:ext uri="{FF2B5EF4-FFF2-40B4-BE49-F238E27FC236}">
                <a16:creationId xmlns:a16="http://schemas.microsoft.com/office/drawing/2014/main" id="{98743E2C-76A8-4952-B39E-812FD64787BA}"/>
              </a:ext>
            </a:extLst>
          </p:cNvPr>
          <p:cNvGrpSpPr/>
          <p:nvPr/>
        </p:nvGrpSpPr>
        <p:grpSpPr>
          <a:xfrm>
            <a:off x="1507508" y="6198094"/>
            <a:ext cx="457200" cy="457200"/>
            <a:chOff x="5096556" y="3203918"/>
            <a:chExt cx="863608" cy="863604"/>
          </a:xfrm>
        </p:grpSpPr>
        <p:sp>
          <p:nvSpPr>
            <p:cNvPr id="157" name="Freeform: Shape 156">
              <a:extLst>
                <a:ext uri="{FF2B5EF4-FFF2-40B4-BE49-F238E27FC236}">
                  <a16:creationId xmlns:a16="http://schemas.microsoft.com/office/drawing/2014/main" id="{8F32996C-1B4E-438A-83FC-16E0FEBC4951}"/>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403AC44-6321-4BB2-82E1-E78662E08ACC}"/>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9601992A-B559-406E-97F0-3AB8D5F965B0}"/>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D1BAAE32-4796-4843-980B-953829499029}"/>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C0152E2F-DA5A-4092-93E3-E1F87DEE03F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F559164-3FBC-4E9C-8141-1EA813733D6D}"/>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C7775A59-8AC0-4202-8EFC-8211C92F37E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D90608F-D6F0-45F6-89D5-3FADD7F5339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65" name="Rectangle 164">
            <a:extLst>
              <a:ext uri="{FF2B5EF4-FFF2-40B4-BE49-F238E27FC236}">
                <a16:creationId xmlns:a16="http://schemas.microsoft.com/office/drawing/2014/main" id="{92578CAD-7F7A-4CAF-8CEE-38DBC9C99F3B}"/>
              </a:ext>
            </a:extLst>
          </p:cNvPr>
          <p:cNvSpPr/>
          <p:nvPr/>
        </p:nvSpPr>
        <p:spPr>
          <a:xfrm>
            <a:off x="3082606" y="5697392"/>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\dev</a:t>
            </a:r>
          </a:p>
        </p:txBody>
      </p:sp>
      <p:sp>
        <p:nvSpPr>
          <p:cNvPr id="166" name="Rectangle 165">
            <a:extLst>
              <a:ext uri="{FF2B5EF4-FFF2-40B4-BE49-F238E27FC236}">
                <a16:creationId xmlns:a16="http://schemas.microsoft.com/office/drawing/2014/main" id="{C2ACCA24-59D7-40CB-92D2-97F807C9E631}"/>
              </a:ext>
            </a:extLst>
          </p:cNvPr>
          <p:cNvSpPr/>
          <p:nvPr/>
        </p:nvSpPr>
        <p:spPr>
          <a:xfrm>
            <a:off x="2199329" y="5317564"/>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collab_dev</a:t>
            </a:r>
            <a:endParaRPr lang="en-US" sz="900" dirty="0">
              <a:latin typeface="Consolas" panose="020B0609020204030204" pitchFamily="49" charset="0"/>
            </a:endParaRPr>
          </a:p>
        </p:txBody>
      </p:sp>
      <p:sp>
        <p:nvSpPr>
          <p:cNvPr id="167" name="Rectangle 166">
            <a:extLst>
              <a:ext uri="{FF2B5EF4-FFF2-40B4-BE49-F238E27FC236}">
                <a16:creationId xmlns:a16="http://schemas.microsoft.com/office/drawing/2014/main" id="{ADCEDCBD-BA73-4074-80E3-A3EC3F3BD8BE}"/>
              </a:ext>
            </a:extLst>
          </p:cNvPr>
          <p:cNvSpPr/>
          <p:nvPr/>
        </p:nvSpPr>
        <p:spPr>
          <a:xfrm>
            <a:off x="1674693" y="5883613"/>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168" name="Rectangle 167">
            <a:extLst>
              <a:ext uri="{FF2B5EF4-FFF2-40B4-BE49-F238E27FC236}">
                <a16:creationId xmlns:a16="http://schemas.microsoft.com/office/drawing/2014/main" id="{A4678C46-46CA-4273-855B-209C1DAB882D}"/>
              </a:ext>
            </a:extLst>
          </p:cNvPr>
          <p:cNvSpPr/>
          <p:nvPr/>
        </p:nvSpPr>
        <p:spPr>
          <a:xfrm>
            <a:off x="1735303" y="4555040"/>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a:t>
            </a:r>
          </a:p>
        </p:txBody>
      </p:sp>
      <p:sp>
        <p:nvSpPr>
          <p:cNvPr id="169" name="Rectangle 168">
            <a:extLst>
              <a:ext uri="{FF2B5EF4-FFF2-40B4-BE49-F238E27FC236}">
                <a16:creationId xmlns:a16="http://schemas.microsoft.com/office/drawing/2014/main" id="{4FEB9209-1486-478F-9B34-6F4146602160}"/>
              </a:ext>
            </a:extLst>
          </p:cNvPr>
          <p:cNvSpPr/>
          <p:nvPr/>
        </p:nvSpPr>
        <p:spPr>
          <a:xfrm>
            <a:off x="1735302" y="4854549"/>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a:t>
            </a:r>
          </a:p>
        </p:txBody>
      </p:sp>
      <p:cxnSp>
        <p:nvCxnSpPr>
          <p:cNvPr id="170" name="Connector: Elbow 169">
            <a:extLst>
              <a:ext uri="{FF2B5EF4-FFF2-40B4-BE49-F238E27FC236}">
                <a16:creationId xmlns:a16="http://schemas.microsoft.com/office/drawing/2014/main" id="{DB8DBE2B-BA34-4C50-9260-BA16614CBD1C}"/>
              </a:ext>
            </a:extLst>
          </p:cNvPr>
          <p:cNvCxnSpPr>
            <a:cxnSpLocks/>
            <a:stCxn id="167" idx="1"/>
            <a:endCxn id="169" idx="1"/>
          </p:cNvCxnSpPr>
          <p:nvPr/>
        </p:nvCxnSpPr>
        <p:spPr>
          <a:xfrm rot="10800000" flipH="1">
            <a:off x="1674692" y="4983195"/>
            <a:ext cx="60609" cy="1029064"/>
          </a:xfrm>
          <a:prstGeom prst="bentConnector3">
            <a:avLst>
              <a:gd name="adj1" fmla="val -37717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1" name="Connector: Elbow 170">
            <a:extLst>
              <a:ext uri="{FF2B5EF4-FFF2-40B4-BE49-F238E27FC236}">
                <a16:creationId xmlns:a16="http://schemas.microsoft.com/office/drawing/2014/main" id="{F442ACCE-5945-477E-BC1A-B51EC13B0A18}"/>
              </a:ext>
            </a:extLst>
          </p:cNvPr>
          <p:cNvCxnSpPr>
            <a:stCxn id="167" idx="1"/>
            <a:endCxn id="168" idx="1"/>
          </p:cNvCxnSpPr>
          <p:nvPr/>
        </p:nvCxnSpPr>
        <p:spPr>
          <a:xfrm rot="10800000" flipH="1">
            <a:off x="1674693" y="4683687"/>
            <a:ext cx="60610" cy="1328573"/>
          </a:xfrm>
          <a:prstGeom prst="bentConnector3">
            <a:avLst>
              <a:gd name="adj1" fmla="val -377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2" name="Connector: Elbow 171">
            <a:extLst>
              <a:ext uri="{FF2B5EF4-FFF2-40B4-BE49-F238E27FC236}">
                <a16:creationId xmlns:a16="http://schemas.microsoft.com/office/drawing/2014/main" id="{6F479AFD-69C5-4C22-B5AF-B86E29CE9CD4}"/>
              </a:ext>
            </a:extLst>
          </p:cNvPr>
          <p:cNvCxnSpPr>
            <a:stCxn id="169" idx="3"/>
            <a:endCxn id="166" idx="0"/>
          </p:cNvCxnSpPr>
          <p:nvPr/>
        </p:nvCxnSpPr>
        <p:spPr>
          <a:xfrm flipH="1">
            <a:off x="2737729" y="4983195"/>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3" name="Connector: Elbow 172">
            <a:extLst>
              <a:ext uri="{FF2B5EF4-FFF2-40B4-BE49-F238E27FC236}">
                <a16:creationId xmlns:a16="http://schemas.microsoft.com/office/drawing/2014/main" id="{DD0CCEB0-AA19-447D-839E-9CB61C26BEA4}"/>
              </a:ext>
            </a:extLst>
          </p:cNvPr>
          <p:cNvCxnSpPr>
            <a:cxnSpLocks/>
            <a:stCxn id="168" idx="3"/>
          </p:cNvCxnSpPr>
          <p:nvPr/>
        </p:nvCxnSpPr>
        <p:spPr>
          <a:xfrm flipH="1">
            <a:off x="2751492" y="4683686"/>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174" name="Oval 173">
            <a:extLst>
              <a:ext uri="{FF2B5EF4-FFF2-40B4-BE49-F238E27FC236}">
                <a16:creationId xmlns:a16="http://schemas.microsoft.com/office/drawing/2014/main" id="{BB706442-E4E3-4641-80FA-9B44E5C0CF16}"/>
              </a:ext>
            </a:extLst>
          </p:cNvPr>
          <p:cNvSpPr/>
          <p:nvPr/>
        </p:nvSpPr>
        <p:spPr>
          <a:xfrm>
            <a:off x="3171102" y="5479181"/>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75" name="Connector: Elbow 174">
            <a:extLst>
              <a:ext uri="{FF2B5EF4-FFF2-40B4-BE49-F238E27FC236}">
                <a16:creationId xmlns:a16="http://schemas.microsoft.com/office/drawing/2014/main" id="{633DE2DE-97C3-4EAC-A606-6B2A7B8018C6}"/>
              </a:ext>
            </a:extLst>
          </p:cNvPr>
          <p:cNvCxnSpPr>
            <a:stCxn id="166" idx="3"/>
            <a:endCxn id="165" idx="0"/>
          </p:cNvCxnSpPr>
          <p:nvPr/>
        </p:nvCxnSpPr>
        <p:spPr>
          <a:xfrm>
            <a:off x="3276128" y="5446210"/>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76" name="Connector: Elbow 175">
            <a:extLst>
              <a:ext uri="{FF2B5EF4-FFF2-40B4-BE49-F238E27FC236}">
                <a16:creationId xmlns:a16="http://schemas.microsoft.com/office/drawing/2014/main" id="{752534E0-8DCB-43DD-97A4-42946EB5755E}"/>
              </a:ext>
            </a:extLst>
          </p:cNvPr>
          <p:cNvCxnSpPr>
            <a:cxnSpLocks/>
            <a:stCxn id="184" idx="2"/>
            <a:endCxn id="167" idx="2"/>
          </p:cNvCxnSpPr>
          <p:nvPr/>
        </p:nvCxnSpPr>
        <p:spPr>
          <a:xfrm rot="5400000">
            <a:off x="2799484" y="4309482"/>
            <a:ext cx="1245031" cy="2417812"/>
          </a:xfrm>
          <a:prstGeom prst="bentConnector3">
            <a:avLst>
              <a:gd name="adj1" fmla="val 111082"/>
            </a:avLst>
          </a:prstGeom>
          <a:ln>
            <a:tailEnd type="triangle"/>
          </a:ln>
        </p:spPr>
        <p:style>
          <a:lnRef idx="1">
            <a:schemeClr val="accent6"/>
          </a:lnRef>
          <a:fillRef idx="0">
            <a:schemeClr val="accent6"/>
          </a:fillRef>
          <a:effectRef idx="0">
            <a:schemeClr val="accent6"/>
          </a:effectRef>
          <a:fontRef idx="minor">
            <a:schemeClr val="tx1"/>
          </a:fontRef>
        </p:style>
      </p:cxnSp>
      <p:sp>
        <p:nvSpPr>
          <p:cNvPr id="177" name="TextBox 176">
            <a:extLst>
              <a:ext uri="{FF2B5EF4-FFF2-40B4-BE49-F238E27FC236}">
                <a16:creationId xmlns:a16="http://schemas.microsoft.com/office/drawing/2014/main" id="{3A6F3C0D-292F-451B-9EAD-72BA64FA0C3D}"/>
              </a:ext>
            </a:extLst>
          </p:cNvPr>
          <p:cNvSpPr txBox="1"/>
          <p:nvPr/>
        </p:nvSpPr>
        <p:spPr>
          <a:xfrm>
            <a:off x="3529268" y="5411538"/>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78" name="TextBox 177">
            <a:extLst>
              <a:ext uri="{FF2B5EF4-FFF2-40B4-BE49-F238E27FC236}">
                <a16:creationId xmlns:a16="http://schemas.microsoft.com/office/drawing/2014/main" id="{B2C859AF-2C17-4FED-A2D4-926F50CD933D}"/>
              </a:ext>
            </a:extLst>
          </p:cNvPr>
          <p:cNvSpPr txBox="1"/>
          <p:nvPr/>
        </p:nvSpPr>
        <p:spPr>
          <a:xfrm>
            <a:off x="2781797" y="4899304"/>
            <a:ext cx="863368" cy="307777"/>
          </a:xfrm>
          <a:prstGeom prst="rect">
            <a:avLst/>
          </a:prstGeom>
          <a:noFill/>
        </p:spPr>
        <p:txBody>
          <a:bodyPr wrap="square" rtlCol="0">
            <a:spAutoFit/>
          </a:bodyPr>
          <a:lstStyle/>
          <a:p>
            <a:pPr algn="ctr"/>
            <a:r>
              <a:rPr lang="en-US" sz="700" dirty="0">
                <a:latin typeface="Consolas" panose="020B0609020204030204" pitchFamily="49" charset="0"/>
              </a:rPr>
              <a:t>Pull</a:t>
            </a:r>
          </a:p>
          <a:p>
            <a:pPr algn="ctr"/>
            <a:r>
              <a:rPr lang="en-US" sz="700" dirty="0">
                <a:latin typeface="Consolas" panose="020B0609020204030204" pitchFamily="49" charset="0"/>
              </a:rPr>
              <a:t>Requests</a:t>
            </a:r>
          </a:p>
        </p:txBody>
      </p:sp>
      <p:sp>
        <p:nvSpPr>
          <p:cNvPr id="179" name="TextBox 178">
            <a:extLst>
              <a:ext uri="{FF2B5EF4-FFF2-40B4-BE49-F238E27FC236}">
                <a16:creationId xmlns:a16="http://schemas.microsoft.com/office/drawing/2014/main" id="{2551AB22-5E03-4CB5-9160-CC6157885611}"/>
              </a:ext>
            </a:extLst>
          </p:cNvPr>
          <p:cNvSpPr txBox="1"/>
          <p:nvPr/>
        </p:nvSpPr>
        <p:spPr>
          <a:xfrm>
            <a:off x="1407011" y="5258406"/>
            <a:ext cx="582211" cy="307777"/>
          </a:xfrm>
          <a:prstGeom prst="rect">
            <a:avLst/>
          </a:prstGeom>
          <a:noFill/>
        </p:spPr>
        <p:txBody>
          <a:bodyPr wrap="none" rtlCol="0">
            <a:spAutoFit/>
          </a:bodyPr>
          <a:lstStyle/>
          <a:p>
            <a:r>
              <a:rPr lang="en-US" sz="700" dirty="0">
                <a:latin typeface="Consolas" panose="020B0609020204030204" pitchFamily="49" charset="0"/>
              </a:rPr>
              <a:t>New </a:t>
            </a:r>
          </a:p>
          <a:p>
            <a:r>
              <a:rPr lang="en-US" sz="700" dirty="0">
                <a:latin typeface="Consolas" panose="020B0609020204030204" pitchFamily="49" charset="0"/>
              </a:rPr>
              <a:t>branches</a:t>
            </a:r>
          </a:p>
        </p:txBody>
      </p:sp>
      <p:sp>
        <p:nvSpPr>
          <p:cNvPr id="180" name="TextBox 179">
            <a:extLst>
              <a:ext uri="{FF2B5EF4-FFF2-40B4-BE49-F238E27FC236}">
                <a16:creationId xmlns:a16="http://schemas.microsoft.com/office/drawing/2014/main" id="{4D6D665B-4740-4324-9AB9-9B78F4B2B72C}"/>
              </a:ext>
            </a:extLst>
          </p:cNvPr>
          <p:cNvSpPr txBox="1"/>
          <p:nvPr/>
        </p:nvSpPr>
        <p:spPr>
          <a:xfrm>
            <a:off x="2112051" y="6277069"/>
            <a:ext cx="1878657" cy="200055"/>
          </a:xfrm>
          <a:prstGeom prst="rect">
            <a:avLst/>
          </a:prstGeom>
          <a:noFill/>
        </p:spPr>
        <p:txBody>
          <a:bodyPr wrap="square" rtlCol="0">
            <a:spAutoFit/>
          </a:bodyPr>
          <a:lstStyle/>
          <a:p>
            <a:r>
              <a:rPr lang="en-US" sz="700" dirty="0">
                <a:latin typeface="Consolas" panose="020B0609020204030204" pitchFamily="49" charset="0"/>
              </a:rPr>
              <a:t>Merge on successful deployment</a:t>
            </a:r>
          </a:p>
        </p:txBody>
      </p:sp>
      <p:cxnSp>
        <p:nvCxnSpPr>
          <p:cNvPr id="182" name="Straight Arrow Connector 181">
            <a:extLst>
              <a:ext uri="{FF2B5EF4-FFF2-40B4-BE49-F238E27FC236}">
                <a16:creationId xmlns:a16="http://schemas.microsoft.com/office/drawing/2014/main" id="{842887FA-3645-4C31-9FBB-CED65C752772}"/>
              </a:ext>
            </a:extLst>
          </p:cNvPr>
          <p:cNvCxnSpPr>
            <a:cxnSpLocks/>
            <a:endCxn id="151" idx="1"/>
          </p:cNvCxnSpPr>
          <p:nvPr/>
        </p:nvCxnSpPr>
        <p:spPr>
          <a:xfrm flipH="1">
            <a:off x="5378904" y="4700577"/>
            <a:ext cx="525478" cy="1125462"/>
          </a:xfrm>
          <a:prstGeom prst="straightConnector1">
            <a:avLst/>
          </a:prstGeom>
          <a:ln>
            <a:solidFill>
              <a:schemeClr val="accent4">
                <a:lumMod val="50000"/>
              </a:schemeClr>
            </a:solidFill>
            <a:tailEnd type="oval" w="lg" len="lg"/>
          </a:ln>
        </p:spPr>
        <p:style>
          <a:lnRef idx="1">
            <a:schemeClr val="accent3"/>
          </a:lnRef>
          <a:fillRef idx="0">
            <a:schemeClr val="accent3"/>
          </a:fillRef>
          <a:effectRef idx="0">
            <a:schemeClr val="accent3"/>
          </a:effectRef>
          <a:fontRef idx="minor">
            <a:schemeClr val="tx1"/>
          </a:fontRef>
        </p:style>
      </p:cxnSp>
      <p:sp>
        <p:nvSpPr>
          <p:cNvPr id="184" name="Rectangle 183">
            <a:extLst>
              <a:ext uri="{FF2B5EF4-FFF2-40B4-BE49-F238E27FC236}">
                <a16:creationId xmlns:a16="http://schemas.microsoft.com/office/drawing/2014/main" id="{5A6CA2FE-44BC-4F89-8935-D82108BB6B80}"/>
              </a:ext>
            </a:extLst>
          </p:cNvPr>
          <p:cNvSpPr/>
          <p:nvPr/>
        </p:nvSpPr>
        <p:spPr>
          <a:xfrm>
            <a:off x="4092505" y="4638582"/>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collab_release</a:t>
            </a:r>
            <a:endParaRPr lang="en-US" sz="900" dirty="0">
              <a:latin typeface="Consolas" panose="020B0609020204030204" pitchFamily="49" charset="0"/>
            </a:endParaRPr>
          </a:p>
        </p:txBody>
      </p:sp>
      <p:cxnSp>
        <p:nvCxnSpPr>
          <p:cNvPr id="187" name="Connector: Elbow 186">
            <a:extLst>
              <a:ext uri="{FF2B5EF4-FFF2-40B4-BE49-F238E27FC236}">
                <a16:creationId xmlns:a16="http://schemas.microsoft.com/office/drawing/2014/main" id="{B216796C-6DE6-4A14-863B-D5E92D07606D}"/>
              </a:ext>
            </a:extLst>
          </p:cNvPr>
          <p:cNvCxnSpPr>
            <a:cxnSpLocks/>
            <a:stCxn id="166" idx="3"/>
            <a:endCxn id="184" idx="1"/>
          </p:cNvCxnSpPr>
          <p:nvPr/>
        </p:nvCxnSpPr>
        <p:spPr>
          <a:xfrm flipV="1">
            <a:off x="3276128" y="4767228"/>
            <a:ext cx="816377" cy="678982"/>
          </a:xfrm>
          <a:prstGeom prst="bentConnector3">
            <a:avLst>
              <a:gd name="adj1" fmla="val 8628"/>
            </a:avLst>
          </a:prstGeom>
          <a:ln>
            <a:tailEnd type="triangle"/>
          </a:ln>
        </p:spPr>
        <p:style>
          <a:lnRef idx="1">
            <a:schemeClr val="accent2"/>
          </a:lnRef>
          <a:fillRef idx="0">
            <a:schemeClr val="accent2"/>
          </a:fillRef>
          <a:effectRef idx="0">
            <a:schemeClr val="accent2"/>
          </a:effectRef>
          <a:fontRef idx="minor">
            <a:schemeClr val="tx1"/>
          </a:fontRef>
        </p:style>
      </p:cxnSp>
      <p:sp>
        <p:nvSpPr>
          <p:cNvPr id="152" name="Rectangle 151">
            <a:extLst>
              <a:ext uri="{FF2B5EF4-FFF2-40B4-BE49-F238E27FC236}">
                <a16:creationId xmlns:a16="http://schemas.microsoft.com/office/drawing/2014/main" id="{CDB97B4E-EFF5-44CE-81E9-00C178A2C20F}"/>
              </a:ext>
            </a:extLst>
          </p:cNvPr>
          <p:cNvSpPr/>
          <p:nvPr/>
        </p:nvSpPr>
        <p:spPr>
          <a:xfrm>
            <a:off x="4411746" y="5694966"/>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\release</a:t>
            </a:r>
          </a:p>
        </p:txBody>
      </p:sp>
      <p:grpSp>
        <p:nvGrpSpPr>
          <p:cNvPr id="122" name="Graphic 4">
            <a:extLst>
              <a:ext uri="{FF2B5EF4-FFF2-40B4-BE49-F238E27FC236}">
                <a16:creationId xmlns:a16="http://schemas.microsoft.com/office/drawing/2014/main" id="{2CE530F1-6B32-4C98-B1E5-6B602FBE2CBA}"/>
              </a:ext>
            </a:extLst>
          </p:cNvPr>
          <p:cNvGrpSpPr/>
          <p:nvPr/>
        </p:nvGrpSpPr>
        <p:grpSpPr>
          <a:xfrm>
            <a:off x="4268665" y="6199054"/>
            <a:ext cx="457200" cy="457200"/>
            <a:chOff x="5096556" y="3203918"/>
            <a:chExt cx="863608" cy="863604"/>
          </a:xfrm>
        </p:grpSpPr>
        <p:sp>
          <p:nvSpPr>
            <p:cNvPr id="123" name="Freeform: Shape 122">
              <a:extLst>
                <a:ext uri="{FF2B5EF4-FFF2-40B4-BE49-F238E27FC236}">
                  <a16:creationId xmlns:a16="http://schemas.microsoft.com/office/drawing/2014/main" id="{5B229017-420B-4F18-817C-9604ACEAE3A9}"/>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629631C-3A5C-4E95-AE82-88CAD82F48CC}"/>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BD45870-C1E3-44F5-8765-21F151BEAF93}"/>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F5BAC22-2076-472A-9E3E-8B65692F8FF7}"/>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5D90607-EE87-4A4D-892C-DE4E4322AAA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839675D-B728-47AF-A824-24C75AECEB76}"/>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217EF762-4F44-4F68-A766-700A4648FD80}"/>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4ED3FA4-6FDD-4DFE-B495-B328BBAE5B9D}"/>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 name="TextBox 1">
            <a:extLst>
              <a:ext uri="{FF2B5EF4-FFF2-40B4-BE49-F238E27FC236}">
                <a16:creationId xmlns:a16="http://schemas.microsoft.com/office/drawing/2014/main" id="{5E6D73E5-89E0-42FD-A858-3963A6C45691}"/>
              </a:ext>
            </a:extLst>
          </p:cNvPr>
          <p:cNvSpPr txBox="1"/>
          <p:nvPr/>
        </p:nvSpPr>
        <p:spPr>
          <a:xfrm>
            <a:off x="68389" y="5248635"/>
            <a:ext cx="1833924" cy="646331"/>
          </a:xfrm>
          <a:prstGeom prst="rect">
            <a:avLst/>
          </a:prstGeom>
          <a:noFill/>
        </p:spPr>
        <p:txBody>
          <a:bodyPr wrap="square" rtlCol="0">
            <a:spAutoFit/>
          </a:bodyPr>
          <a:lstStyle/>
          <a:p>
            <a:r>
              <a:rPr lang="en-US" sz="1200" dirty="0">
                <a:latin typeface="Consolas" panose="020B0609020204030204" pitchFamily="49" charset="0"/>
              </a:rPr>
              <a:t>With one or 2 collaboration branches</a:t>
            </a:r>
          </a:p>
        </p:txBody>
      </p:sp>
      <p:sp>
        <p:nvSpPr>
          <p:cNvPr id="3" name="TextBox 2">
            <a:extLst>
              <a:ext uri="{FF2B5EF4-FFF2-40B4-BE49-F238E27FC236}">
                <a16:creationId xmlns:a16="http://schemas.microsoft.com/office/drawing/2014/main" id="{620D8D02-5628-4CCF-9CEE-5C4D31CA9577}"/>
              </a:ext>
            </a:extLst>
          </p:cNvPr>
          <p:cNvSpPr txBox="1"/>
          <p:nvPr/>
        </p:nvSpPr>
        <p:spPr>
          <a:xfrm>
            <a:off x="5904382" y="1612077"/>
            <a:ext cx="1212745" cy="415498"/>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Pick the right sub folder in the release task</a:t>
            </a:r>
          </a:p>
        </p:txBody>
      </p:sp>
      <p:sp>
        <p:nvSpPr>
          <p:cNvPr id="4" name="TextBox 3">
            <a:extLst>
              <a:ext uri="{FF2B5EF4-FFF2-40B4-BE49-F238E27FC236}">
                <a16:creationId xmlns:a16="http://schemas.microsoft.com/office/drawing/2014/main" id="{B73A66EE-BD00-4B19-AD18-E7D711BD7093}"/>
              </a:ext>
            </a:extLst>
          </p:cNvPr>
          <p:cNvSpPr txBox="1"/>
          <p:nvPr/>
        </p:nvSpPr>
        <p:spPr>
          <a:xfrm>
            <a:off x="5938395" y="4514305"/>
            <a:ext cx="1212745" cy="415498"/>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Pick the right sub folder in the release task</a:t>
            </a:r>
          </a:p>
        </p:txBody>
      </p:sp>
    </p:spTree>
    <p:extLst>
      <p:ext uri="{BB962C8B-B14F-4D97-AF65-F5344CB8AC3E}">
        <p14:creationId xmlns:p14="http://schemas.microsoft.com/office/powerpoint/2010/main" val="237566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15C4FA72-9412-4BDF-9979-22B37A6BE8D2}"/>
              </a:ext>
            </a:extLst>
          </p:cNvPr>
          <p:cNvSpPr txBox="1"/>
          <p:nvPr/>
        </p:nvSpPr>
        <p:spPr>
          <a:xfrm>
            <a:off x="1464545" y="208493"/>
            <a:ext cx="2818400" cy="830997"/>
          </a:xfrm>
          <a:prstGeom prst="rect">
            <a:avLst/>
          </a:prstGeom>
          <a:noFill/>
        </p:spPr>
        <p:txBody>
          <a:bodyPr wrap="none" rtlCol="0">
            <a:spAutoFit/>
          </a:bodyPr>
          <a:lstStyle/>
          <a:p>
            <a:r>
              <a:rPr lang="en-US" sz="1200" b="1" dirty="0">
                <a:latin typeface="Consolas" panose="020B0609020204030204" pitchFamily="49" charset="0"/>
              </a:rPr>
              <a:t>Repo</a:t>
            </a:r>
            <a:r>
              <a:rPr lang="en-US" sz="1200" dirty="0">
                <a:latin typeface="Consolas" panose="020B0609020204030204" pitchFamily="49" charset="0"/>
              </a:rPr>
              <a:t> : Project 2</a:t>
            </a:r>
          </a:p>
          <a:p>
            <a:r>
              <a:rPr lang="en-US" sz="1200" b="1" dirty="0">
                <a:latin typeface="Consolas" panose="020B0609020204030204" pitchFamily="49" charset="0"/>
              </a:rPr>
              <a:t>Team</a:t>
            </a:r>
            <a:r>
              <a:rPr lang="en-US" sz="1200" dirty="0">
                <a:latin typeface="Consolas" panose="020B0609020204030204" pitchFamily="49" charset="0"/>
              </a:rPr>
              <a:t> : Gamma</a:t>
            </a:r>
          </a:p>
          <a:p>
            <a:r>
              <a:rPr lang="en-US" sz="1200" b="1" dirty="0">
                <a:latin typeface="Consolas" panose="020B0609020204030204" pitchFamily="49" charset="0"/>
              </a:rPr>
              <a:t>Auth</a:t>
            </a:r>
            <a:r>
              <a:rPr lang="en-US" sz="1200" dirty="0">
                <a:latin typeface="Consolas" panose="020B0609020204030204" pitchFamily="49" charset="0"/>
              </a:rPr>
              <a:t> : Managed identity per dev</a:t>
            </a:r>
          </a:p>
          <a:p>
            <a:r>
              <a:rPr lang="en-US" sz="1200" b="1" dirty="0">
                <a:latin typeface="Consolas" panose="020B0609020204030204" pitchFamily="49" charset="0"/>
              </a:rPr>
              <a:t>Dev </a:t>
            </a:r>
            <a:r>
              <a:rPr lang="en-US" sz="1200" dirty="0">
                <a:latin typeface="Consolas" panose="020B0609020204030204" pitchFamily="49" charset="0"/>
              </a:rPr>
              <a:t> : Triggered runs in dev</a:t>
            </a:r>
          </a:p>
        </p:txBody>
      </p:sp>
      <p:sp>
        <p:nvSpPr>
          <p:cNvPr id="87" name="Rectangle: Rounded Corners 86">
            <a:extLst>
              <a:ext uri="{FF2B5EF4-FFF2-40B4-BE49-F238E27FC236}">
                <a16:creationId xmlns:a16="http://schemas.microsoft.com/office/drawing/2014/main" id="{26AC84BE-EA7B-4C4E-8B83-7C54D2B23576}"/>
              </a:ext>
            </a:extLst>
          </p:cNvPr>
          <p:cNvSpPr/>
          <p:nvPr/>
        </p:nvSpPr>
        <p:spPr>
          <a:xfrm>
            <a:off x="1569902" y="1136822"/>
            <a:ext cx="2189924"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A</a:t>
            </a:r>
          </a:p>
        </p:txBody>
      </p:sp>
      <p:grpSp>
        <p:nvGrpSpPr>
          <p:cNvPr id="89" name="Graphic 4">
            <a:extLst>
              <a:ext uri="{FF2B5EF4-FFF2-40B4-BE49-F238E27FC236}">
                <a16:creationId xmlns:a16="http://schemas.microsoft.com/office/drawing/2014/main" id="{C53CB93A-D1C0-490A-B55D-FC5070895678}"/>
              </a:ext>
            </a:extLst>
          </p:cNvPr>
          <p:cNvGrpSpPr/>
          <p:nvPr/>
        </p:nvGrpSpPr>
        <p:grpSpPr>
          <a:xfrm>
            <a:off x="1507508" y="2849059"/>
            <a:ext cx="457200" cy="457200"/>
            <a:chOff x="5096556" y="3203918"/>
            <a:chExt cx="863608" cy="863604"/>
          </a:xfrm>
        </p:grpSpPr>
        <p:sp>
          <p:nvSpPr>
            <p:cNvPr id="91" name="Freeform: Shape 90">
              <a:extLst>
                <a:ext uri="{FF2B5EF4-FFF2-40B4-BE49-F238E27FC236}">
                  <a16:creationId xmlns:a16="http://schemas.microsoft.com/office/drawing/2014/main" id="{26525F46-0ADE-470E-8886-4CB85874F5E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611F4F0-BAC6-476B-B28D-C1766E9D695B}"/>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39BCD25C-DB74-4F95-A2CD-7EF639389613}"/>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D822C56-3F8C-41D1-8311-733FDEAB360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42578D0F-EAD4-43B5-8E98-469AFDDC31D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CCD82D1-6318-4172-BA54-0E907D254B3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4DAB65C-0E9F-497D-8A85-62229D5D6B4B}"/>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B8E8748-FB1E-4050-98F5-434EE0DBAFE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99" name="Rectangle 98">
            <a:extLst>
              <a:ext uri="{FF2B5EF4-FFF2-40B4-BE49-F238E27FC236}">
                <a16:creationId xmlns:a16="http://schemas.microsoft.com/office/drawing/2014/main" id="{71C16240-6664-44A2-B63C-CB696815C901}"/>
              </a:ext>
            </a:extLst>
          </p:cNvPr>
          <p:cNvSpPr/>
          <p:nvPr/>
        </p:nvSpPr>
        <p:spPr>
          <a:xfrm>
            <a:off x="3082606" y="2793655"/>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dirty="0" err="1">
                <a:latin typeface="Consolas" panose="020B0609020204030204" pitchFamily="49" charset="0"/>
              </a:rPr>
              <a:t>devA</a:t>
            </a:r>
            <a:endParaRPr lang="en-US" sz="900" dirty="0">
              <a:latin typeface="Consolas" panose="020B0609020204030204" pitchFamily="49" charset="0"/>
            </a:endParaRPr>
          </a:p>
        </p:txBody>
      </p:sp>
      <p:sp>
        <p:nvSpPr>
          <p:cNvPr id="100" name="Rectangle 99">
            <a:extLst>
              <a:ext uri="{FF2B5EF4-FFF2-40B4-BE49-F238E27FC236}">
                <a16:creationId xmlns:a16="http://schemas.microsoft.com/office/drawing/2014/main" id="{E209990F-F65C-4188-9D87-93C9F060AD4B}"/>
              </a:ext>
            </a:extLst>
          </p:cNvPr>
          <p:cNvSpPr/>
          <p:nvPr/>
        </p:nvSpPr>
        <p:spPr>
          <a:xfrm>
            <a:off x="2199329" y="2413827"/>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collab_A</a:t>
            </a:r>
            <a:endParaRPr lang="en-US" sz="900" dirty="0">
              <a:latin typeface="Consolas" panose="020B0609020204030204" pitchFamily="49" charset="0"/>
            </a:endParaRPr>
          </a:p>
        </p:txBody>
      </p:sp>
      <p:sp>
        <p:nvSpPr>
          <p:cNvPr id="101" name="Rectangle 100">
            <a:extLst>
              <a:ext uri="{FF2B5EF4-FFF2-40B4-BE49-F238E27FC236}">
                <a16:creationId xmlns:a16="http://schemas.microsoft.com/office/drawing/2014/main" id="{4D69936D-AF38-4E71-9727-0DDFE0109615}"/>
              </a:ext>
            </a:extLst>
          </p:cNvPr>
          <p:cNvSpPr/>
          <p:nvPr/>
        </p:nvSpPr>
        <p:spPr>
          <a:xfrm>
            <a:off x="969108" y="4833541"/>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102" name="Rectangle 101">
            <a:extLst>
              <a:ext uri="{FF2B5EF4-FFF2-40B4-BE49-F238E27FC236}">
                <a16:creationId xmlns:a16="http://schemas.microsoft.com/office/drawing/2014/main" id="{EA99E257-DF65-4B70-85E2-27334F46CD5B}"/>
              </a:ext>
            </a:extLst>
          </p:cNvPr>
          <p:cNvSpPr/>
          <p:nvPr/>
        </p:nvSpPr>
        <p:spPr>
          <a:xfrm>
            <a:off x="1735303" y="1651303"/>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A1</a:t>
            </a:r>
          </a:p>
        </p:txBody>
      </p:sp>
      <p:sp>
        <p:nvSpPr>
          <p:cNvPr id="103" name="Rectangle 102">
            <a:extLst>
              <a:ext uri="{FF2B5EF4-FFF2-40B4-BE49-F238E27FC236}">
                <a16:creationId xmlns:a16="http://schemas.microsoft.com/office/drawing/2014/main" id="{C777525C-317F-4499-9D3D-86374A930837}"/>
              </a:ext>
            </a:extLst>
          </p:cNvPr>
          <p:cNvSpPr/>
          <p:nvPr/>
        </p:nvSpPr>
        <p:spPr>
          <a:xfrm>
            <a:off x="1735302" y="1950812"/>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A2</a:t>
            </a:r>
          </a:p>
        </p:txBody>
      </p:sp>
      <p:cxnSp>
        <p:nvCxnSpPr>
          <p:cNvPr id="104" name="Connector: Elbow 103">
            <a:extLst>
              <a:ext uri="{FF2B5EF4-FFF2-40B4-BE49-F238E27FC236}">
                <a16:creationId xmlns:a16="http://schemas.microsoft.com/office/drawing/2014/main" id="{7FCF2ED6-9B98-4925-AD7B-770A23AE110C}"/>
              </a:ext>
            </a:extLst>
          </p:cNvPr>
          <p:cNvCxnSpPr>
            <a:cxnSpLocks/>
            <a:stCxn id="101" idx="1"/>
            <a:endCxn id="103" idx="1"/>
          </p:cNvCxnSpPr>
          <p:nvPr/>
        </p:nvCxnSpPr>
        <p:spPr>
          <a:xfrm rot="10800000" flipH="1">
            <a:off x="969108" y="2079459"/>
            <a:ext cx="766194" cy="2882729"/>
          </a:xfrm>
          <a:prstGeom prst="bentConnector3">
            <a:avLst>
              <a:gd name="adj1" fmla="val -2983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5" name="Connector: Elbow 104">
            <a:extLst>
              <a:ext uri="{FF2B5EF4-FFF2-40B4-BE49-F238E27FC236}">
                <a16:creationId xmlns:a16="http://schemas.microsoft.com/office/drawing/2014/main" id="{02A3098C-2AF2-4FFB-BDEB-7C0D257B6713}"/>
              </a:ext>
            </a:extLst>
          </p:cNvPr>
          <p:cNvCxnSpPr>
            <a:stCxn id="101" idx="1"/>
            <a:endCxn id="102" idx="1"/>
          </p:cNvCxnSpPr>
          <p:nvPr/>
        </p:nvCxnSpPr>
        <p:spPr>
          <a:xfrm rot="10800000" flipH="1">
            <a:off x="969107" y="1779949"/>
            <a:ext cx="766195" cy="3182238"/>
          </a:xfrm>
          <a:prstGeom prst="bentConnector3">
            <a:avLst>
              <a:gd name="adj1" fmla="val -2983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6" name="Connector: Elbow 105">
            <a:extLst>
              <a:ext uri="{FF2B5EF4-FFF2-40B4-BE49-F238E27FC236}">
                <a16:creationId xmlns:a16="http://schemas.microsoft.com/office/drawing/2014/main" id="{EF7E0CEB-95F6-4783-9B3C-FDCBA08A4AAB}"/>
              </a:ext>
            </a:extLst>
          </p:cNvPr>
          <p:cNvCxnSpPr>
            <a:stCxn id="103" idx="3"/>
            <a:endCxn id="100" idx="0"/>
          </p:cNvCxnSpPr>
          <p:nvPr/>
        </p:nvCxnSpPr>
        <p:spPr>
          <a:xfrm flipH="1">
            <a:off x="2737729" y="2079458"/>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7" name="Connector: Elbow 106">
            <a:extLst>
              <a:ext uri="{FF2B5EF4-FFF2-40B4-BE49-F238E27FC236}">
                <a16:creationId xmlns:a16="http://schemas.microsoft.com/office/drawing/2014/main" id="{1337A1B2-6D58-492F-B9C0-6598F405917C}"/>
              </a:ext>
            </a:extLst>
          </p:cNvPr>
          <p:cNvCxnSpPr>
            <a:cxnSpLocks/>
            <a:stCxn id="102" idx="3"/>
          </p:cNvCxnSpPr>
          <p:nvPr/>
        </p:nvCxnSpPr>
        <p:spPr>
          <a:xfrm flipH="1">
            <a:off x="2751492" y="1779949"/>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108" name="Oval 107">
            <a:extLst>
              <a:ext uri="{FF2B5EF4-FFF2-40B4-BE49-F238E27FC236}">
                <a16:creationId xmlns:a16="http://schemas.microsoft.com/office/drawing/2014/main" id="{CDF013DE-5071-4069-8404-1A52D2EEE3E7}"/>
              </a:ext>
            </a:extLst>
          </p:cNvPr>
          <p:cNvSpPr/>
          <p:nvPr/>
        </p:nvSpPr>
        <p:spPr>
          <a:xfrm>
            <a:off x="3171102" y="2575444"/>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09" name="Connector: Elbow 108">
            <a:extLst>
              <a:ext uri="{FF2B5EF4-FFF2-40B4-BE49-F238E27FC236}">
                <a16:creationId xmlns:a16="http://schemas.microsoft.com/office/drawing/2014/main" id="{E5E66D00-EE6C-416C-885D-A9AD7F3EB79D}"/>
              </a:ext>
            </a:extLst>
          </p:cNvPr>
          <p:cNvCxnSpPr>
            <a:stCxn id="100" idx="3"/>
            <a:endCxn id="99" idx="0"/>
          </p:cNvCxnSpPr>
          <p:nvPr/>
        </p:nvCxnSpPr>
        <p:spPr>
          <a:xfrm>
            <a:off x="3276128" y="2542473"/>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11" name="TextBox 110">
            <a:extLst>
              <a:ext uri="{FF2B5EF4-FFF2-40B4-BE49-F238E27FC236}">
                <a16:creationId xmlns:a16="http://schemas.microsoft.com/office/drawing/2014/main" id="{096972CE-7A87-434A-8741-65624258C957}"/>
              </a:ext>
            </a:extLst>
          </p:cNvPr>
          <p:cNvSpPr txBox="1"/>
          <p:nvPr/>
        </p:nvSpPr>
        <p:spPr>
          <a:xfrm>
            <a:off x="3289891" y="2267667"/>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12" name="TextBox 111">
            <a:extLst>
              <a:ext uri="{FF2B5EF4-FFF2-40B4-BE49-F238E27FC236}">
                <a16:creationId xmlns:a16="http://schemas.microsoft.com/office/drawing/2014/main" id="{C12E02A4-73C7-4774-9271-16356BAE6A91}"/>
              </a:ext>
            </a:extLst>
          </p:cNvPr>
          <p:cNvSpPr txBox="1"/>
          <p:nvPr/>
        </p:nvSpPr>
        <p:spPr>
          <a:xfrm>
            <a:off x="3019539" y="1796840"/>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sp>
        <p:nvSpPr>
          <p:cNvPr id="121" name="Rectangle: Rounded Corners 120">
            <a:extLst>
              <a:ext uri="{FF2B5EF4-FFF2-40B4-BE49-F238E27FC236}">
                <a16:creationId xmlns:a16="http://schemas.microsoft.com/office/drawing/2014/main" id="{6C9C3B16-6F40-4650-9714-6D42C38F9A38}"/>
              </a:ext>
            </a:extLst>
          </p:cNvPr>
          <p:cNvSpPr/>
          <p:nvPr/>
        </p:nvSpPr>
        <p:spPr>
          <a:xfrm>
            <a:off x="4056289" y="4038640"/>
            <a:ext cx="1149233" cy="2494822"/>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sp>
        <p:nvSpPr>
          <p:cNvPr id="131" name="Rectangle: Rounded Corners 130">
            <a:extLst>
              <a:ext uri="{FF2B5EF4-FFF2-40B4-BE49-F238E27FC236}">
                <a16:creationId xmlns:a16="http://schemas.microsoft.com/office/drawing/2014/main" id="{0CEDF553-7AC2-4D73-81E6-1D3685254F18}"/>
              </a:ext>
            </a:extLst>
          </p:cNvPr>
          <p:cNvSpPr/>
          <p:nvPr/>
        </p:nvSpPr>
        <p:spPr>
          <a:xfrm>
            <a:off x="5492750" y="5143468"/>
            <a:ext cx="891290" cy="1390953"/>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132" name="Graphic 4">
            <a:extLst>
              <a:ext uri="{FF2B5EF4-FFF2-40B4-BE49-F238E27FC236}">
                <a16:creationId xmlns:a16="http://schemas.microsoft.com/office/drawing/2014/main" id="{D0B23E4F-D4C1-48BA-99BF-2E61CB5B10CC}"/>
              </a:ext>
            </a:extLst>
          </p:cNvPr>
          <p:cNvGrpSpPr/>
          <p:nvPr/>
        </p:nvGrpSpPr>
        <p:grpSpPr>
          <a:xfrm>
            <a:off x="5447183" y="6198095"/>
            <a:ext cx="457200" cy="457200"/>
            <a:chOff x="5096556" y="3203918"/>
            <a:chExt cx="863608" cy="863604"/>
          </a:xfrm>
        </p:grpSpPr>
        <p:sp>
          <p:nvSpPr>
            <p:cNvPr id="133" name="Freeform: Shape 132">
              <a:extLst>
                <a:ext uri="{FF2B5EF4-FFF2-40B4-BE49-F238E27FC236}">
                  <a16:creationId xmlns:a16="http://schemas.microsoft.com/office/drawing/2014/main" id="{D16F38A7-A0FD-4329-9507-A890D82B6B0B}"/>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843861A0-B57A-42A5-90CB-57FE0565343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7F0F2149-0EC2-4FCC-81EC-4F667249CECD}"/>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13E9BD1E-3FC2-4031-B008-FA240497974F}"/>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4DADEA4-C788-41A8-AAAB-F8618F07CE1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BA2652BA-F05F-4E13-9DC2-8355EE53C2CF}"/>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920DC45-A19B-4186-B251-5A6600FAAA50}"/>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147173F-1184-4275-B151-FE95F26088E7}"/>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41" name="Rectangle: Rounded Corners 140">
            <a:extLst>
              <a:ext uri="{FF2B5EF4-FFF2-40B4-BE49-F238E27FC236}">
                <a16:creationId xmlns:a16="http://schemas.microsoft.com/office/drawing/2014/main" id="{34B142AD-A241-4654-8E32-57750FC3EEB8}"/>
              </a:ext>
            </a:extLst>
          </p:cNvPr>
          <p:cNvSpPr/>
          <p:nvPr/>
        </p:nvSpPr>
        <p:spPr>
          <a:xfrm>
            <a:off x="6606520" y="5143468"/>
            <a:ext cx="891290" cy="1390953"/>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142" name="Graphic 4">
            <a:extLst>
              <a:ext uri="{FF2B5EF4-FFF2-40B4-BE49-F238E27FC236}">
                <a16:creationId xmlns:a16="http://schemas.microsoft.com/office/drawing/2014/main" id="{ADCEE591-D04E-4AB7-B12D-9B6EDEFDBF7D}"/>
              </a:ext>
            </a:extLst>
          </p:cNvPr>
          <p:cNvGrpSpPr/>
          <p:nvPr/>
        </p:nvGrpSpPr>
        <p:grpSpPr>
          <a:xfrm>
            <a:off x="6560953" y="6198095"/>
            <a:ext cx="457200" cy="457200"/>
            <a:chOff x="5096556" y="3203918"/>
            <a:chExt cx="863608" cy="863604"/>
          </a:xfrm>
        </p:grpSpPr>
        <p:sp>
          <p:nvSpPr>
            <p:cNvPr id="143" name="Freeform: Shape 142">
              <a:extLst>
                <a:ext uri="{FF2B5EF4-FFF2-40B4-BE49-F238E27FC236}">
                  <a16:creationId xmlns:a16="http://schemas.microsoft.com/office/drawing/2014/main" id="{2287C737-ED6A-4C1B-8967-BEDB6F84C379}"/>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2FB3BB9-D572-43DA-990B-B2DC43C39FE0}"/>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86675A7-E012-48A9-86D3-F547F0AA2576}"/>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031214F-B1A4-4195-BA8C-62A8C81C50D0}"/>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E7FFD36-DC95-47BA-ABE8-53B41E821639}"/>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9C5D7BA5-4177-4020-BBF7-5585DC0D69D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C8342FC-FBE5-4705-996C-FF4ABF75324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5C1AB09-6C36-4BF2-8C54-4A586C9C4DD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51" name="Arrow: Right 150">
            <a:extLst>
              <a:ext uri="{FF2B5EF4-FFF2-40B4-BE49-F238E27FC236}">
                <a16:creationId xmlns:a16="http://schemas.microsoft.com/office/drawing/2014/main" id="{35793AF6-BE26-4663-82D7-2735942C3897}"/>
              </a:ext>
            </a:extLst>
          </p:cNvPr>
          <p:cNvSpPr/>
          <p:nvPr/>
        </p:nvSpPr>
        <p:spPr>
          <a:xfrm>
            <a:off x="5378904" y="5574855"/>
            <a:ext cx="1907059"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cxnSp>
        <p:nvCxnSpPr>
          <p:cNvPr id="153" name="Connector: Elbow 152">
            <a:extLst>
              <a:ext uri="{FF2B5EF4-FFF2-40B4-BE49-F238E27FC236}">
                <a16:creationId xmlns:a16="http://schemas.microsoft.com/office/drawing/2014/main" id="{4F0D8401-30EC-4F82-B337-99F17762D27F}"/>
              </a:ext>
            </a:extLst>
          </p:cNvPr>
          <p:cNvCxnSpPr>
            <a:cxnSpLocks/>
            <a:stCxn id="184" idx="3"/>
            <a:endCxn id="152" idx="0"/>
          </p:cNvCxnSpPr>
          <p:nvPr/>
        </p:nvCxnSpPr>
        <p:spPr>
          <a:xfrm flipH="1">
            <a:off x="4861596" y="4767228"/>
            <a:ext cx="307708" cy="927738"/>
          </a:xfrm>
          <a:prstGeom prst="bentConnector4">
            <a:avLst>
              <a:gd name="adj1" fmla="val -74291"/>
              <a:gd name="adj2" fmla="val 56933"/>
            </a:avLst>
          </a:prstGeom>
          <a:ln>
            <a:tailEnd type="triangle"/>
          </a:ln>
        </p:spPr>
        <p:style>
          <a:lnRef idx="1">
            <a:schemeClr val="dk1"/>
          </a:lnRef>
          <a:fillRef idx="0">
            <a:schemeClr val="dk1"/>
          </a:fillRef>
          <a:effectRef idx="0">
            <a:schemeClr val="dk1"/>
          </a:effectRef>
          <a:fontRef idx="minor">
            <a:schemeClr val="tx1"/>
          </a:fontRef>
        </p:style>
      </p:cxnSp>
      <p:sp>
        <p:nvSpPr>
          <p:cNvPr id="154" name="TextBox 153">
            <a:extLst>
              <a:ext uri="{FF2B5EF4-FFF2-40B4-BE49-F238E27FC236}">
                <a16:creationId xmlns:a16="http://schemas.microsoft.com/office/drawing/2014/main" id="{5F898D47-3DE1-48FE-B880-68AB4B3A5E8D}"/>
              </a:ext>
            </a:extLst>
          </p:cNvPr>
          <p:cNvSpPr txBox="1"/>
          <p:nvPr/>
        </p:nvSpPr>
        <p:spPr>
          <a:xfrm>
            <a:off x="4759695" y="499649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cxnSp>
        <p:nvCxnSpPr>
          <p:cNvPr id="176" name="Connector: Elbow 175">
            <a:extLst>
              <a:ext uri="{FF2B5EF4-FFF2-40B4-BE49-F238E27FC236}">
                <a16:creationId xmlns:a16="http://schemas.microsoft.com/office/drawing/2014/main" id="{752534E0-8DCB-43DD-97A4-42946EB5755E}"/>
              </a:ext>
            </a:extLst>
          </p:cNvPr>
          <p:cNvCxnSpPr>
            <a:cxnSpLocks/>
            <a:stCxn id="184" idx="2"/>
            <a:endCxn id="101" idx="2"/>
          </p:cNvCxnSpPr>
          <p:nvPr/>
        </p:nvCxnSpPr>
        <p:spPr>
          <a:xfrm rot="5400000">
            <a:off x="2971728" y="3431654"/>
            <a:ext cx="194959" cy="3123397"/>
          </a:xfrm>
          <a:prstGeom prst="bentConnector3">
            <a:avLst>
              <a:gd name="adj1" fmla="val 217255"/>
            </a:avLst>
          </a:prstGeom>
          <a:ln>
            <a:tailEnd type="triangle"/>
          </a:ln>
        </p:spPr>
        <p:style>
          <a:lnRef idx="1">
            <a:schemeClr val="accent6"/>
          </a:lnRef>
          <a:fillRef idx="0">
            <a:schemeClr val="accent6"/>
          </a:fillRef>
          <a:effectRef idx="0">
            <a:schemeClr val="accent6"/>
          </a:effectRef>
          <a:fontRef idx="minor">
            <a:schemeClr val="tx1"/>
          </a:fontRef>
        </p:style>
      </p:cxnSp>
      <p:sp>
        <p:nvSpPr>
          <p:cNvPr id="181" name="TextBox 180">
            <a:extLst>
              <a:ext uri="{FF2B5EF4-FFF2-40B4-BE49-F238E27FC236}">
                <a16:creationId xmlns:a16="http://schemas.microsoft.com/office/drawing/2014/main" id="{3CC1B147-1781-4B50-BEA1-C38F06D32C38}"/>
              </a:ext>
            </a:extLst>
          </p:cNvPr>
          <p:cNvSpPr txBox="1"/>
          <p:nvPr/>
        </p:nvSpPr>
        <p:spPr>
          <a:xfrm>
            <a:off x="5904381" y="4438967"/>
            <a:ext cx="1212745" cy="415498"/>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Pick the right sub folder in the release task</a:t>
            </a:r>
          </a:p>
        </p:txBody>
      </p:sp>
      <p:cxnSp>
        <p:nvCxnSpPr>
          <p:cNvPr id="182" name="Straight Arrow Connector 181">
            <a:extLst>
              <a:ext uri="{FF2B5EF4-FFF2-40B4-BE49-F238E27FC236}">
                <a16:creationId xmlns:a16="http://schemas.microsoft.com/office/drawing/2014/main" id="{842887FA-3645-4C31-9FBB-CED65C752772}"/>
              </a:ext>
            </a:extLst>
          </p:cNvPr>
          <p:cNvCxnSpPr>
            <a:cxnSpLocks/>
            <a:stCxn id="181" idx="1"/>
            <a:endCxn id="151" idx="1"/>
          </p:cNvCxnSpPr>
          <p:nvPr/>
        </p:nvCxnSpPr>
        <p:spPr>
          <a:xfrm flipH="1">
            <a:off x="5378904" y="4646716"/>
            <a:ext cx="525477" cy="1179323"/>
          </a:xfrm>
          <a:prstGeom prst="straightConnector1">
            <a:avLst/>
          </a:prstGeom>
          <a:ln>
            <a:solidFill>
              <a:schemeClr val="accent4">
                <a:lumMod val="50000"/>
              </a:schemeClr>
            </a:solidFill>
            <a:tailEnd type="oval" w="lg" len="lg"/>
          </a:ln>
        </p:spPr>
        <p:style>
          <a:lnRef idx="1">
            <a:schemeClr val="accent3"/>
          </a:lnRef>
          <a:fillRef idx="0">
            <a:schemeClr val="accent3"/>
          </a:fillRef>
          <a:effectRef idx="0">
            <a:schemeClr val="accent3"/>
          </a:effectRef>
          <a:fontRef idx="minor">
            <a:schemeClr val="tx1"/>
          </a:fontRef>
        </p:style>
      </p:cxnSp>
      <p:sp>
        <p:nvSpPr>
          <p:cNvPr id="184" name="Rectangle 183">
            <a:extLst>
              <a:ext uri="{FF2B5EF4-FFF2-40B4-BE49-F238E27FC236}">
                <a16:creationId xmlns:a16="http://schemas.microsoft.com/office/drawing/2014/main" id="{5A6CA2FE-44BC-4F89-8935-D82108BB6B80}"/>
              </a:ext>
            </a:extLst>
          </p:cNvPr>
          <p:cNvSpPr/>
          <p:nvPr/>
        </p:nvSpPr>
        <p:spPr>
          <a:xfrm>
            <a:off x="4092505" y="4638582"/>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collab_release</a:t>
            </a:r>
            <a:endParaRPr lang="en-US" sz="900" dirty="0">
              <a:latin typeface="Consolas" panose="020B0609020204030204" pitchFamily="49" charset="0"/>
            </a:endParaRPr>
          </a:p>
        </p:txBody>
      </p:sp>
      <p:sp>
        <p:nvSpPr>
          <p:cNvPr id="152" name="Rectangle 151">
            <a:extLst>
              <a:ext uri="{FF2B5EF4-FFF2-40B4-BE49-F238E27FC236}">
                <a16:creationId xmlns:a16="http://schemas.microsoft.com/office/drawing/2014/main" id="{CDB97B4E-EFF5-44CE-81E9-00C178A2C20F}"/>
              </a:ext>
            </a:extLst>
          </p:cNvPr>
          <p:cNvSpPr/>
          <p:nvPr/>
        </p:nvSpPr>
        <p:spPr>
          <a:xfrm>
            <a:off x="4411746" y="5694966"/>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\release</a:t>
            </a:r>
          </a:p>
        </p:txBody>
      </p:sp>
      <p:grpSp>
        <p:nvGrpSpPr>
          <p:cNvPr id="122" name="Graphic 4">
            <a:extLst>
              <a:ext uri="{FF2B5EF4-FFF2-40B4-BE49-F238E27FC236}">
                <a16:creationId xmlns:a16="http://schemas.microsoft.com/office/drawing/2014/main" id="{2CE530F1-6B32-4C98-B1E5-6B602FBE2CBA}"/>
              </a:ext>
            </a:extLst>
          </p:cNvPr>
          <p:cNvGrpSpPr/>
          <p:nvPr/>
        </p:nvGrpSpPr>
        <p:grpSpPr>
          <a:xfrm>
            <a:off x="4268665" y="6199054"/>
            <a:ext cx="457200" cy="457200"/>
            <a:chOff x="5096556" y="3203918"/>
            <a:chExt cx="863608" cy="863604"/>
          </a:xfrm>
        </p:grpSpPr>
        <p:sp>
          <p:nvSpPr>
            <p:cNvPr id="123" name="Freeform: Shape 122">
              <a:extLst>
                <a:ext uri="{FF2B5EF4-FFF2-40B4-BE49-F238E27FC236}">
                  <a16:creationId xmlns:a16="http://schemas.microsoft.com/office/drawing/2014/main" id="{5B229017-420B-4F18-817C-9604ACEAE3A9}"/>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629631C-3A5C-4E95-AE82-88CAD82F48CC}"/>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BD45870-C1E3-44F5-8765-21F151BEAF93}"/>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F5BAC22-2076-472A-9E3E-8B65692F8FF7}"/>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5D90607-EE87-4A4D-892C-DE4E4322AAA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839675D-B728-47AF-A824-24C75AECEB76}"/>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217EF762-4F44-4F68-A766-700A4648FD80}"/>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4ED3FA4-6FDD-4DFE-B495-B328BBAE5B9D}"/>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20" name="Rectangle: Rounded Corners 219">
            <a:extLst>
              <a:ext uri="{FF2B5EF4-FFF2-40B4-BE49-F238E27FC236}">
                <a16:creationId xmlns:a16="http://schemas.microsoft.com/office/drawing/2014/main" id="{32C58722-0640-42BF-9EA5-7AC9B378FA1A}"/>
              </a:ext>
            </a:extLst>
          </p:cNvPr>
          <p:cNvSpPr/>
          <p:nvPr/>
        </p:nvSpPr>
        <p:spPr>
          <a:xfrm>
            <a:off x="4197251" y="1124315"/>
            <a:ext cx="2189924"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B</a:t>
            </a:r>
          </a:p>
        </p:txBody>
      </p:sp>
      <p:grpSp>
        <p:nvGrpSpPr>
          <p:cNvPr id="221" name="Graphic 4">
            <a:extLst>
              <a:ext uri="{FF2B5EF4-FFF2-40B4-BE49-F238E27FC236}">
                <a16:creationId xmlns:a16="http://schemas.microsoft.com/office/drawing/2014/main" id="{68395C16-FB81-4697-AA37-9AFA1F2D05D8}"/>
              </a:ext>
            </a:extLst>
          </p:cNvPr>
          <p:cNvGrpSpPr/>
          <p:nvPr/>
        </p:nvGrpSpPr>
        <p:grpSpPr>
          <a:xfrm>
            <a:off x="4134857" y="2836552"/>
            <a:ext cx="457200" cy="457200"/>
            <a:chOff x="5096556" y="3203918"/>
            <a:chExt cx="863608" cy="863604"/>
          </a:xfrm>
        </p:grpSpPr>
        <p:sp>
          <p:nvSpPr>
            <p:cNvPr id="222" name="Freeform: Shape 221">
              <a:extLst>
                <a:ext uri="{FF2B5EF4-FFF2-40B4-BE49-F238E27FC236}">
                  <a16:creationId xmlns:a16="http://schemas.microsoft.com/office/drawing/2014/main" id="{60D147F8-8F61-4C88-9AD5-75F0DECCAC28}"/>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ECEBDDFC-B20F-42A3-8D45-2A98ABA1EAE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D17D047A-FDFB-43A9-8736-03D5B559DD3E}"/>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4E5785F-539B-42FA-8E89-A8EE798CFB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2D97CB27-545C-4DD1-BB9A-3D6F152E69F1}"/>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759918B4-2679-4B5D-B9FF-287FC18A866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40E0D7E3-809E-48AC-A288-476D9922C69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B093CCD9-CE21-4981-8113-EEF80F5DA6AD}"/>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30" name="Rectangle 229">
            <a:extLst>
              <a:ext uri="{FF2B5EF4-FFF2-40B4-BE49-F238E27FC236}">
                <a16:creationId xmlns:a16="http://schemas.microsoft.com/office/drawing/2014/main" id="{3140CDEE-03CA-412B-98E6-505FA8514A68}"/>
              </a:ext>
            </a:extLst>
          </p:cNvPr>
          <p:cNvSpPr/>
          <p:nvPr/>
        </p:nvSpPr>
        <p:spPr>
          <a:xfrm>
            <a:off x="5709955" y="2781148"/>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dirty="0" err="1">
                <a:latin typeface="Consolas" panose="020B0609020204030204" pitchFamily="49" charset="0"/>
              </a:rPr>
              <a:t>devB</a:t>
            </a:r>
            <a:endParaRPr lang="en-US" sz="900" dirty="0">
              <a:latin typeface="Consolas" panose="020B0609020204030204" pitchFamily="49" charset="0"/>
            </a:endParaRPr>
          </a:p>
        </p:txBody>
      </p:sp>
      <p:sp>
        <p:nvSpPr>
          <p:cNvPr id="231" name="Rectangle 230">
            <a:extLst>
              <a:ext uri="{FF2B5EF4-FFF2-40B4-BE49-F238E27FC236}">
                <a16:creationId xmlns:a16="http://schemas.microsoft.com/office/drawing/2014/main" id="{0EDC8F0B-BFC4-4D53-84D1-7D63C6BB15EA}"/>
              </a:ext>
            </a:extLst>
          </p:cNvPr>
          <p:cNvSpPr/>
          <p:nvPr/>
        </p:nvSpPr>
        <p:spPr>
          <a:xfrm>
            <a:off x="4826678" y="2401320"/>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collab_B</a:t>
            </a:r>
            <a:endParaRPr lang="en-US" sz="900" dirty="0">
              <a:latin typeface="Consolas" panose="020B0609020204030204" pitchFamily="49" charset="0"/>
            </a:endParaRPr>
          </a:p>
        </p:txBody>
      </p:sp>
      <p:sp>
        <p:nvSpPr>
          <p:cNvPr id="232" name="Rectangle 231">
            <a:extLst>
              <a:ext uri="{FF2B5EF4-FFF2-40B4-BE49-F238E27FC236}">
                <a16:creationId xmlns:a16="http://schemas.microsoft.com/office/drawing/2014/main" id="{603CD234-41D2-452C-B975-92A3C9C95B4A}"/>
              </a:ext>
            </a:extLst>
          </p:cNvPr>
          <p:cNvSpPr/>
          <p:nvPr/>
        </p:nvSpPr>
        <p:spPr>
          <a:xfrm>
            <a:off x="4362652" y="1638796"/>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B1</a:t>
            </a:r>
          </a:p>
        </p:txBody>
      </p:sp>
      <p:sp>
        <p:nvSpPr>
          <p:cNvPr id="233" name="Rectangle 232">
            <a:extLst>
              <a:ext uri="{FF2B5EF4-FFF2-40B4-BE49-F238E27FC236}">
                <a16:creationId xmlns:a16="http://schemas.microsoft.com/office/drawing/2014/main" id="{FEA793A0-8E4C-4BCD-9605-B8DCD25EDFD3}"/>
              </a:ext>
            </a:extLst>
          </p:cNvPr>
          <p:cNvSpPr/>
          <p:nvPr/>
        </p:nvSpPr>
        <p:spPr>
          <a:xfrm>
            <a:off x="4362651" y="193830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B2</a:t>
            </a:r>
          </a:p>
        </p:txBody>
      </p:sp>
      <p:cxnSp>
        <p:nvCxnSpPr>
          <p:cNvPr id="236" name="Connector: Elbow 235">
            <a:extLst>
              <a:ext uri="{FF2B5EF4-FFF2-40B4-BE49-F238E27FC236}">
                <a16:creationId xmlns:a16="http://schemas.microsoft.com/office/drawing/2014/main" id="{C4E8AA29-BC9F-42B4-88DE-3E416BE9CEB9}"/>
              </a:ext>
            </a:extLst>
          </p:cNvPr>
          <p:cNvCxnSpPr>
            <a:stCxn id="233" idx="3"/>
            <a:endCxn id="231" idx="0"/>
          </p:cNvCxnSpPr>
          <p:nvPr/>
        </p:nvCxnSpPr>
        <p:spPr>
          <a:xfrm flipH="1">
            <a:off x="5365078" y="2066951"/>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7" name="Connector: Elbow 236">
            <a:extLst>
              <a:ext uri="{FF2B5EF4-FFF2-40B4-BE49-F238E27FC236}">
                <a16:creationId xmlns:a16="http://schemas.microsoft.com/office/drawing/2014/main" id="{F4947390-3E78-4890-BDDD-9A6DC44469AF}"/>
              </a:ext>
            </a:extLst>
          </p:cNvPr>
          <p:cNvCxnSpPr>
            <a:cxnSpLocks/>
            <a:stCxn id="232" idx="3"/>
          </p:cNvCxnSpPr>
          <p:nvPr/>
        </p:nvCxnSpPr>
        <p:spPr>
          <a:xfrm flipH="1">
            <a:off x="5378841" y="1767442"/>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238" name="Oval 237">
            <a:extLst>
              <a:ext uri="{FF2B5EF4-FFF2-40B4-BE49-F238E27FC236}">
                <a16:creationId xmlns:a16="http://schemas.microsoft.com/office/drawing/2014/main" id="{152C2D21-461C-4E63-9B38-4E9B52200145}"/>
              </a:ext>
            </a:extLst>
          </p:cNvPr>
          <p:cNvSpPr/>
          <p:nvPr/>
        </p:nvSpPr>
        <p:spPr>
          <a:xfrm>
            <a:off x="5798451" y="2562937"/>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239" name="Connector: Elbow 238">
            <a:extLst>
              <a:ext uri="{FF2B5EF4-FFF2-40B4-BE49-F238E27FC236}">
                <a16:creationId xmlns:a16="http://schemas.microsoft.com/office/drawing/2014/main" id="{CC22A9BA-ABC7-49E3-A500-D9D47D591FDB}"/>
              </a:ext>
            </a:extLst>
          </p:cNvPr>
          <p:cNvCxnSpPr>
            <a:stCxn id="231" idx="3"/>
            <a:endCxn id="230" idx="0"/>
          </p:cNvCxnSpPr>
          <p:nvPr/>
        </p:nvCxnSpPr>
        <p:spPr>
          <a:xfrm>
            <a:off x="5903477" y="2529966"/>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40" name="TextBox 239">
            <a:extLst>
              <a:ext uri="{FF2B5EF4-FFF2-40B4-BE49-F238E27FC236}">
                <a16:creationId xmlns:a16="http://schemas.microsoft.com/office/drawing/2014/main" id="{FBF7030E-CF98-4DA9-9CEF-542C8D41C60F}"/>
              </a:ext>
            </a:extLst>
          </p:cNvPr>
          <p:cNvSpPr txBox="1"/>
          <p:nvPr/>
        </p:nvSpPr>
        <p:spPr>
          <a:xfrm>
            <a:off x="5917240" y="2255160"/>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241" name="TextBox 240">
            <a:extLst>
              <a:ext uri="{FF2B5EF4-FFF2-40B4-BE49-F238E27FC236}">
                <a16:creationId xmlns:a16="http://schemas.microsoft.com/office/drawing/2014/main" id="{259ABA34-42B0-43C0-A857-63B4C9244365}"/>
              </a:ext>
            </a:extLst>
          </p:cNvPr>
          <p:cNvSpPr txBox="1"/>
          <p:nvPr/>
        </p:nvSpPr>
        <p:spPr>
          <a:xfrm>
            <a:off x="5646888" y="1784333"/>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sp>
        <p:nvSpPr>
          <p:cNvPr id="243" name="Rectangle: Rounded Corners 242">
            <a:extLst>
              <a:ext uri="{FF2B5EF4-FFF2-40B4-BE49-F238E27FC236}">
                <a16:creationId xmlns:a16="http://schemas.microsoft.com/office/drawing/2014/main" id="{6D96653B-651D-44D4-B4A4-3ABF88D94FAD}"/>
              </a:ext>
            </a:extLst>
          </p:cNvPr>
          <p:cNvSpPr/>
          <p:nvPr/>
        </p:nvSpPr>
        <p:spPr>
          <a:xfrm>
            <a:off x="6890678" y="1124314"/>
            <a:ext cx="2189924"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C</a:t>
            </a:r>
          </a:p>
        </p:txBody>
      </p:sp>
      <p:grpSp>
        <p:nvGrpSpPr>
          <p:cNvPr id="244" name="Graphic 4">
            <a:extLst>
              <a:ext uri="{FF2B5EF4-FFF2-40B4-BE49-F238E27FC236}">
                <a16:creationId xmlns:a16="http://schemas.microsoft.com/office/drawing/2014/main" id="{CB8BB53F-E55E-494E-AA38-C98255A2D7F5}"/>
              </a:ext>
            </a:extLst>
          </p:cNvPr>
          <p:cNvGrpSpPr/>
          <p:nvPr/>
        </p:nvGrpSpPr>
        <p:grpSpPr>
          <a:xfrm>
            <a:off x="6828284" y="2836551"/>
            <a:ext cx="457200" cy="457200"/>
            <a:chOff x="5096556" y="3203918"/>
            <a:chExt cx="863608" cy="863604"/>
          </a:xfrm>
        </p:grpSpPr>
        <p:sp>
          <p:nvSpPr>
            <p:cNvPr id="245" name="Freeform: Shape 244">
              <a:extLst>
                <a:ext uri="{FF2B5EF4-FFF2-40B4-BE49-F238E27FC236}">
                  <a16:creationId xmlns:a16="http://schemas.microsoft.com/office/drawing/2014/main" id="{94D35A01-85DF-4E9E-9FF0-2CBA8A033DA8}"/>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E3806D82-43DF-4CD4-A4DF-B9A17022A75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D91E7F5D-F515-4CBB-B3B1-5710833ED31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D20470E-996E-4E96-B9FC-D00FE26E3099}"/>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C51B4588-400A-43F9-B8FC-966614161CC1}"/>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232CED2F-F0C7-4757-828F-B66F53C61DFB}"/>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6B5FA7FD-B0B0-47DA-8189-3A658D691D4B}"/>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6D9ECC83-4397-4F99-A65B-595FF624ED5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53" name="Rectangle 252">
            <a:extLst>
              <a:ext uri="{FF2B5EF4-FFF2-40B4-BE49-F238E27FC236}">
                <a16:creationId xmlns:a16="http://schemas.microsoft.com/office/drawing/2014/main" id="{62798830-682A-4D18-9259-1F645BB51BAF}"/>
              </a:ext>
            </a:extLst>
          </p:cNvPr>
          <p:cNvSpPr/>
          <p:nvPr/>
        </p:nvSpPr>
        <p:spPr>
          <a:xfrm>
            <a:off x="8403382" y="2781147"/>
            <a:ext cx="899700"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dirty="0" err="1">
                <a:latin typeface="Consolas" panose="020B0609020204030204" pitchFamily="49" charset="0"/>
              </a:rPr>
              <a:t>devC</a:t>
            </a:r>
            <a:endParaRPr lang="en-US" sz="900" dirty="0">
              <a:latin typeface="Consolas" panose="020B0609020204030204" pitchFamily="49" charset="0"/>
            </a:endParaRPr>
          </a:p>
        </p:txBody>
      </p:sp>
      <p:sp>
        <p:nvSpPr>
          <p:cNvPr id="254" name="Rectangle 253">
            <a:extLst>
              <a:ext uri="{FF2B5EF4-FFF2-40B4-BE49-F238E27FC236}">
                <a16:creationId xmlns:a16="http://schemas.microsoft.com/office/drawing/2014/main" id="{91E80696-76CA-4F5D-A276-F0E9E70EC420}"/>
              </a:ext>
            </a:extLst>
          </p:cNvPr>
          <p:cNvSpPr/>
          <p:nvPr/>
        </p:nvSpPr>
        <p:spPr>
          <a:xfrm>
            <a:off x="7520105" y="2401319"/>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collab_C</a:t>
            </a:r>
            <a:endParaRPr lang="en-US" sz="900" dirty="0">
              <a:latin typeface="Consolas" panose="020B0609020204030204" pitchFamily="49" charset="0"/>
            </a:endParaRPr>
          </a:p>
        </p:txBody>
      </p:sp>
      <p:sp>
        <p:nvSpPr>
          <p:cNvPr id="255" name="Rectangle 254">
            <a:extLst>
              <a:ext uri="{FF2B5EF4-FFF2-40B4-BE49-F238E27FC236}">
                <a16:creationId xmlns:a16="http://schemas.microsoft.com/office/drawing/2014/main" id="{93700F19-D9E9-4142-B376-E1FA78E82C34}"/>
              </a:ext>
            </a:extLst>
          </p:cNvPr>
          <p:cNvSpPr/>
          <p:nvPr/>
        </p:nvSpPr>
        <p:spPr>
          <a:xfrm>
            <a:off x="7056079" y="163879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C1</a:t>
            </a:r>
          </a:p>
        </p:txBody>
      </p:sp>
      <p:sp>
        <p:nvSpPr>
          <p:cNvPr id="256" name="Rectangle 255">
            <a:extLst>
              <a:ext uri="{FF2B5EF4-FFF2-40B4-BE49-F238E27FC236}">
                <a16:creationId xmlns:a16="http://schemas.microsoft.com/office/drawing/2014/main" id="{2A48AAE7-0171-4489-A997-7545D2CB42AA}"/>
              </a:ext>
            </a:extLst>
          </p:cNvPr>
          <p:cNvSpPr/>
          <p:nvPr/>
        </p:nvSpPr>
        <p:spPr>
          <a:xfrm>
            <a:off x="7056078" y="1938304"/>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C2</a:t>
            </a:r>
          </a:p>
        </p:txBody>
      </p:sp>
      <p:cxnSp>
        <p:nvCxnSpPr>
          <p:cNvPr id="257" name="Connector: Elbow 256">
            <a:extLst>
              <a:ext uri="{FF2B5EF4-FFF2-40B4-BE49-F238E27FC236}">
                <a16:creationId xmlns:a16="http://schemas.microsoft.com/office/drawing/2014/main" id="{FE0BB656-ECCF-4C7C-A9FD-288EDB569A30}"/>
              </a:ext>
            </a:extLst>
          </p:cNvPr>
          <p:cNvCxnSpPr>
            <a:stCxn id="256" idx="3"/>
            <a:endCxn id="254" idx="0"/>
          </p:cNvCxnSpPr>
          <p:nvPr/>
        </p:nvCxnSpPr>
        <p:spPr>
          <a:xfrm flipH="1">
            <a:off x="8058505" y="2066950"/>
            <a:ext cx="74372" cy="334369"/>
          </a:xfrm>
          <a:prstGeom prst="bentConnector4">
            <a:avLst>
              <a:gd name="adj1" fmla="val -307374"/>
              <a:gd name="adj2" fmla="val 6923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8" name="Connector: Elbow 257">
            <a:extLst>
              <a:ext uri="{FF2B5EF4-FFF2-40B4-BE49-F238E27FC236}">
                <a16:creationId xmlns:a16="http://schemas.microsoft.com/office/drawing/2014/main" id="{36B8CA9E-68A9-4F0D-8CD9-C54ED283B76A}"/>
              </a:ext>
            </a:extLst>
          </p:cNvPr>
          <p:cNvCxnSpPr>
            <a:cxnSpLocks/>
            <a:stCxn id="255" idx="3"/>
          </p:cNvCxnSpPr>
          <p:nvPr/>
        </p:nvCxnSpPr>
        <p:spPr>
          <a:xfrm flipH="1">
            <a:off x="8072268" y="1767441"/>
            <a:ext cx="60610" cy="633878"/>
          </a:xfrm>
          <a:prstGeom prst="bentConnector4">
            <a:avLst>
              <a:gd name="adj1" fmla="val -377165"/>
              <a:gd name="adj2" fmla="val 83540"/>
            </a:avLst>
          </a:prstGeom>
          <a:ln>
            <a:tailEnd type="triangle"/>
          </a:ln>
        </p:spPr>
        <p:style>
          <a:lnRef idx="1">
            <a:schemeClr val="accent2"/>
          </a:lnRef>
          <a:fillRef idx="0">
            <a:schemeClr val="accent2"/>
          </a:fillRef>
          <a:effectRef idx="0">
            <a:schemeClr val="accent2"/>
          </a:effectRef>
          <a:fontRef idx="minor">
            <a:schemeClr val="tx1"/>
          </a:fontRef>
        </p:style>
      </p:cxnSp>
      <p:sp>
        <p:nvSpPr>
          <p:cNvPr id="259" name="Oval 258">
            <a:extLst>
              <a:ext uri="{FF2B5EF4-FFF2-40B4-BE49-F238E27FC236}">
                <a16:creationId xmlns:a16="http://schemas.microsoft.com/office/drawing/2014/main" id="{8760B203-2E3F-417F-915E-4CB3B22320F9}"/>
              </a:ext>
            </a:extLst>
          </p:cNvPr>
          <p:cNvSpPr/>
          <p:nvPr/>
        </p:nvSpPr>
        <p:spPr>
          <a:xfrm>
            <a:off x="8491878" y="2562936"/>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260" name="Connector: Elbow 259">
            <a:extLst>
              <a:ext uri="{FF2B5EF4-FFF2-40B4-BE49-F238E27FC236}">
                <a16:creationId xmlns:a16="http://schemas.microsoft.com/office/drawing/2014/main" id="{D7777475-CFAE-4AE1-9DE2-C73E4B359A90}"/>
              </a:ext>
            </a:extLst>
          </p:cNvPr>
          <p:cNvCxnSpPr>
            <a:stCxn id="254" idx="3"/>
            <a:endCxn id="253" idx="0"/>
          </p:cNvCxnSpPr>
          <p:nvPr/>
        </p:nvCxnSpPr>
        <p:spPr>
          <a:xfrm>
            <a:off x="8596904" y="2529965"/>
            <a:ext cx="256328" cy="2511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61" name="TextBox 260">
            <a:extLst>
              <a:ext uri="{FF2B5EF4-FFF2-40B4-BE49-F238E27FC236}">
                <a16:creationId xmlns:a16="http://schemas.microsoft.com/office/drawing/2014/main" id="{E43860A0-BFBD-4111-92B5-03F0CD15084D}"/>
              </a:ext>
            </a:extLst>
          </p:cNvPr>
          <p:cNvSpPr txBox="1"/>
          <p:nvPr/>
        </p:nvSpPr>
        <p:spPr>
          <a:xfrm>
            <a:off x="8610667" y="2255159"/>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262" name="TextBox 261">
            <a:extLst>
              <a:ext uri="{FF2B5EF4-FFF2-40B4-BE49-F238E27FC236}">
                <a16:creationId xmlns:a16="http://schemas.microsoft.com/office/drawing/2014/main" id="{8383EC42-FB28-4504-B403-7946262F592C}"/>
              </a:ext>
            </a:extLst>
          </p:cNvPr>
          <p:cNvSpPr txBox="1"/>
          <p:nvPr/>
        </p:nvSpPr>
        <p:spPr>
          <a:xfrm>
            <a:off x="8340315" y="1784332"/>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cxnSp>
        <p:nvCxnSpPr>
          <p:cNvPr id="268" name="Connector: Elbow 267">
            <a:extLst>
              <a:ext uri="{FF2B5EF4-FFF2-40B4-BE49-F238E27FC236}">
                <a16:creationId xmlns:a16="http://schemas.microsoft.com/office/drawing/2014/main" id="{226B505C-9379-46D7-BBE9-ADEB3131C398}"/>
              </a:ext>
            </a:extLst>
          </p:cNvPr>
          <p:cNvCxnSpPr>
            <a:endCxn id="184" idx="1"/>
          </p:cNvCxnSpPr>
          <p:nvPr/>
        </p:nvCxnSpPr>
        <p:spPr>
          <a:xfrm rot="16200000" flipH="1">
            <a:off x="2365468" y="3040191"/>
            <a:ext cx="2099296" cy="135477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0" name="Connector: Elbow 269">
            <a:extLst>
              <a:ext uri="{FF2B5EF4-FFF2-40B4-BE49-F238E27FC236}">
                <a16:creationId xmlns:a16="http://schemas.microsoft.com/office/drawing/2014/main" id="{E1CB8A3C-8811-4676-8320-9CB44BB6E80F}"/>
              </a:ext>
            </a:extLst>
          </p:cNvPr>
          <p:cNvCxnSpPr>
            <a:cxnSpLocks/>
            <a:stCxn id="231" idx="2"/>
            <a:endCxn id="184" idx="1"/>
          </p:cNvCxnSpPr>
          <p:nvPr/>
        </p:nvCxnSpPr>
        <p:spPr>
          <a:xfrm rot="5400000">
            <a:off x="3674484" y="3076633"/>
            <a:ext cx="2108617" cy="1272573"/>
          </a:xfrm>
          <a:prstGeom prst="bentConnector4">
            <a:avLst>
              <a:gd name="adj1" fmla="val 46949"/>
              <a:gd name="adj2" fmla="val 117964"/>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4" name="Connector: Elbow 273">
            <a:extLst>
              <a:ext uri="{FF2B5EF4-FFF2-40B4-BE49-F238E27FC236}">
                <a16:creationId xmlns:a16="http://schemas.microsoft.com/office/drawing/2014/main" id="{7A374836-5542-4C2D-B12E-5CABF8FB9448}"/>
              </a:ext>
            </a:extLst>
          </p:cNvPr>
          <p:cNvCxnSpPr>
            <a:cxnSpLocks/>
            <a:stCxn id="254" idx="2"/>
            <a:endCxn id="184" idx="1"/>
          </p:cNvCxnSpPr>
          <p:nvPr/>
        </p:nvCxnSpPr>
        <p:spPr>
          <a:xfrm rot="5400000">
            <a:off x="5021196" y="1729919"/>
            <a:ext cx="2108618" cy="3966000"/>
          </a:xfrm>
          <a:prstGeom prst="bentConnector4">
            <a:avLst>
              <a:gd name="adj1" fmla="val 46950"/>
              <a:gd name="adj2" fmla="val 105764"/>
            </a:avLst>
          </a:prstGeom>
          <a:ln>
            <a:tailEnd type="triangle"/>
          </a:ln>
        </p:spPr>
        <p:style>
          <a:lnRef idx="1">
            <a:schemeClr val="accent2"/>
          </a:lnRef>
          <a:fillRef idx="0">
            <a:schemeClr val="accent2"/>
          </a:fillRef>
          <a:effectRef idx="0">
            <a:schemeClr val="accent2"/>
          </a:effectRef>
          <a:fontRef idx="minor">
            <a:schemeClr val="tx1"/>
          </a:fontRef>
        </p:style>
      </p:cxnSp>
      <p:sp>
        <p:nvSpPr>
          <p:cNvPr id="278" name="TextBox 277">
            <a:extLst>
              <a:ext uri="{FF2B5EF4-FFF2-40B4-BE49-F238E27FC236}">
                <a16:creationId xmlns:a16="http://schemas.microsoft.com/office/drawing/2014/main" id="{B1C81F96-A5C2-4E92-8265-E8C65EE0FF31}"/>
              </a:ext>
            </a:extLst>
          </p:cNvPr>
          <p:cNvSpPr txBox="1"/>
          <p:nvPr/>
        </p:nvSpPr>
        <p:spPr>
          <a:xfrm>
            <a:off x="3285369" y="4483989"/>
            <a:ext cx="582211" cy="307777"/>
          </a:xfrm>
          <a:prstGeom prst="rect">
            <a:avLst/>
          </a:prstGeom>
          <a:noFill/>
        </p:spPr>
        <p:txBody>
          <a:bodyPr wrap="none" rtlCol="0">
            <a:spAutoFit/>
          </a:bodyPr>
          <a:lstStyle/>
          <a:p>
            <a:pPr algn="r"/>
            <a:r>
              <a:rPr lang="en-US" sz="700" dirty="0">
                <a:latin typeface="Consolas" panose="020B0609020204030204" pitchFamily="49" charset="0"/>
              </a:rPr>
              <a:t>Pull </a:t>
            </a:r>
          </a:p>
          <a:p>
            <a:pPr algn="r"/>
            <a:r>
              <a:rPr lang="en-US" sz="700" dirty="0">
                <a:latin typeface="Consolas" panose="020B0609020204030204" pitchFamily="49" charset="0"/>
              </a:rPr>
              <a:t>Requests</a:t>
            </a:r>
          </a:p>
        </p:txBody>
      </p:sp>
      <p:sp>
        <p:nvSpPr>
          <p:cNvPr id="280" name="TextBox 279">
            <a:extLst>
              <a:ext uri="{FF2B5EF4-FFF2-40B4-BE49-F238E27FC236}">
                <a16:creationId xmlns:a16="http://schemas.microsoft.com/office/drawing/2014/main" id="{DF238E17-E4DC-4BEE-BBA4-C539CAF0E9EA}"/>
              </a:ext>
            </a:extLst>
          </p:cNvPr>
          <p:cNvSpPr txBox="1"/>
          <p:nvPr/>
        </p:nvSpPr>
        <p:spPr>
          <a:xfrm>
            <a:off x="1464545" y="5149446"/>
            <a:ext cx="1878657" cy="200055"/>
          </a:xfrm>
          <a:prstGeom prst="rect">
            <a:avLst/>
          </a:prstGeom>
          <a:noFill/>
        </p:spPr>
        <p:txBody>
          <a:bodyPr wrap="square" rtlCol="0">
            <a:spAutoFit/>
          </a:bodyPr>
          <a:lstStyle/>
          <a:p>
            <a:r>
              <a:rPr lang="en-US" sz="700" dirty="0">
                <a:latin typeface="Consolas" panose="020B0609020204030204" pitchFamily="49" charset="0"/>
              </a:rPr>
              <a:t>Merge on successful deployment</a:t>
            </a:r>
          </a:p>
        </p:txBody>
      </p:sp>
    </p:spTree>
    <p:extLst>
      <p:ext uri="{BB962C8B-B14F-4D97-AF65-F5344CB8AC3E}">
        <p14:creationId xmlns:p14="http://schemas.microsoft.com/office/powerpoint/2010/main" val="78785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C135A1AC-1AD9-4145-BF15-81496371E0A1}"/>
              </a:ext>
            </a:extLst>
          </p:cNvPr>
          <p:cNvSpPr/>
          <p:nvPr/>
        </p:nvSpPr>
        <p:spPr>
          <a:xfrm>
            <a:off x="2237941" y="453892"/>
            <a:ext cx="1453896" cy="192938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15" name="Graphic 4">
            <a:extLst>
              <a:ext uri="{FF2B5EF4-FFF2-40B4-BE49-F238E27FC236}">
                <a16:creationId xmlns:a16="http://schemas.microsoft.com/office/drawing/2014/main" id="{806FAA25-0997-4371-8EA8-1E4E86D33795}"/>
              </a:ext>
            </a:extLst>
          </p:cNvPr>
          <p:cNvGrpSpPr/>
          <p:nvPr/>
        </p:nvGrpSpPr>
        <p:grpSpPr>
          <a:xfrm>
            <a:off x="2175547" y="1812253"/>
            <a:ext cx="457200" cy="457200"/>
            <a:chOff x="5096556" y="3203918"/>
            <a:chExt cx="863608" cy="863604"/>
          </a:xfrm>
        </p:grpSpPr>
        <p:sp>
          <p:nvSpPr>
            <p:cNvPr id="16" name="Freeform: Shape 15">
              <a:extLst>
                <a:ext uri="{FF2B5EF4-FFF2-40B4-BE49-F238E27FC236}">
                  <a16:creationId xmlns:a16="http://schemas.microsoft.com/office/drawing/2014/main" id="{436F93BE-15E7-44F3-A587-C39BBBB446B1}"/>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0EFD61C-4DB6-4BAA-B6E6-8C926DDE4C0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84842C0-4B5F-4191-ADA2-E8C66EE26525}"/>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C2998AC-3961-4B9B-9610-27D5B28E995B}"/>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24F74DD-38F2-41CF-AF2C-5BCEBB26120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ED483E3-7C7B-480D-9290-D5C766C6CDA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2578F51-A299-4289-9356-3AD71E8ACD39}"/>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87BB579-12EB-4933-BB3C-3F0300942E2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35" name="Rectangle: Rounded Corners 34">
            <a:extLst>
              <a:ext uri="{FF2B5EF4-FFF2-40B4-BE49-F238E27FC236}">
                <a16:creationId xmlns:a16="http://schemas.microsoft.com/office/drawing/2014/main" id="{876D1A7D-3FDC-43F1-AE10-A55ECF2823BE}"/>
              </a:ext>
            </a:extLst>
          </p:cNvPr>
          <p:cNvSpPr/>
          <p:nvPr/>
        </p:nvSpPr>
        <p:spPr>
          <a:xfrm>
            <a:off x="3921986" y="454851"/>
            <a:ext cx="1453896" cy="1932792"/>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36" name="Graphic 4">
            <a:extLst>
              <a:ext uri="{FF2B5EF4-FFF2-40B4-BE49-F238E27FC236}">
                <a16:creationId xmlns:a16="http://schemas.microsoft.com/office/drawing/2014/main" id="{753240DA-5A43-4CA2-A136-15F96111EE3D}"/>
              </a:ext>
            </a:extLst>
          </p:cNvPr>
          <p:cNvGrpSpPr/>
          <p:nvPr/>
        </p:nvGrpSpPr>
        <p:grpSpPr>
          <a:xfrm>
            <a:off x="3876419" y="1813213"/>
            <a:ext cx="457200" cy="457200"/>
            <a:chOff x="5096556" y="3203918"/>
            <a:chExt cx="863608" cy="863604"/>
          </a:xfrm>
        </p:grpSpPr>
        <p:sp>
          <p:nvSpPr>
            <p:cNvPr id="37" name="Freeform: Shape 36">
              <a:extLst>
                <a:ext uri="{FF2B5EF4-FFF2-40B4-BE49-F238E27FC236}">
                  <a16:creationId xmlns:a16="http://schemas.microsoft.com/office/drawing/2014/main" id="{FDBE8218-3EE6-484C-88E9-92D82F3AE8CD}"/>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501C8B0-C19D-4A5C-9BA2-29DEAE599255}"/>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5AC7CD1-25E2-468D-8D30-4D872A8086A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F532549-DBBE-4948-8F77-94F63AE88E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15DB168-D205-4B35-B71A-57D079D2D685}"/>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93823D4-E5DB-40C2-9EF3-B421602536B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4E3028D-0EED-467F-878F-F704DF996F78}"/>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4DCA690-64B7-464E-9B0C-7C2E9DDEF22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45" name="Rectangle: Rounded Corners 44">
            <a:extLst>
              <a:ext uri="{FF2B5EF4-FFF2-40B4-BE49-F238E27FC236}">
                <a16:creationId xmlns:a16="http://schemas.microsoft.com/office/drawing/2014/main" id="{D7F7ABDD-784A-4193-990E-21A6623C25C4}"/>
              </a:ext>
            </a:extLst>
          </p:cNvPr>
          <p:cNvSpPr/>
          <p:nvPr/>
        </p:nvSpPr>
        <p:spPr>
          <a:xfrm>
            <a:off x="5637214" y="453892"/>
            <a:ext cx="1451562" cy="1932792"/>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46" name="Graphic 4">
            <a:extLst>
              <a:ext uri="{FF2B5EF4-FFF2-40B4-BE49-F238E27FC236}">
                <a16:creationId xmlns:a16="http://schemas.microsoft.com/office/drawing/2014/main" id="{82FB28E5-E9D3-4335-85CF-62A79D8CBE42}"/>
              </a:ext>
            </a:extLst>
          </p:cNvPr>
          <p:cNvGrpSpPr/>
          <p:nvPr/>
        </p:nvGrpSpPr>
        <p:grpSpPr>
          <a:xfrm>
            <a:off x="5591647" y="1812254"/>
            <a:ext cx="457200" cy="457200"/>
            <a:chOff x="5096556" y="3203918"/>
            <a:chExt cx="863608" cy="863604"/>
          </a:xfrm>
        </p:grpSpPr>
        <p:sp>
          <p:nvSpPr>
            <p:cNvPr id="47" name="Freeform: Shape 46">
              <a:extLst>
                <a:ext uri="{FF2B5EF4-FFF2-40B4-BE49-F238E27FC236}">
                  <a16:creationId xmlns:a16="http://schemas.microsoft.com/office/drawing/2014/main" id="{836C3E50-6B28-4F3B-883B-515D9D5E786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2A0906D-D0D1-464D-B795-28D14B82FE14}"/>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82F02B0-6818-4932-927A-6A97C4EF26E1}"/>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9FAA98D-0761-43C4-AB72-C086CC6CBBBC}"/>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9ABF9C7-8680-49D6-BFFE-141696EA3C2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1A8805B-EC34-4F9C-AC6F-21094AC96AEC}"/>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B20FE83-5C45-4E64-BB4F-AE97B2DF819A}"/>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9D42F26-AEFB-4C9D-A607-EC99D1F0288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56" name="Rectangle 55">
            <a:extLst>
              <a:ext uri="{FF2B5EF4-FFF2-40B4-BE49-F238E27FC236}">
                <a16:creationId xmlns:a16="http://schemas.microsoft.com/office/drawing/2014/main" id="{F7E44591-2219-46C9-A974-54196C501131}"/>
              </a:ext>
            </a:extLst>
          </p:cNvPr>
          <p:cNvSpPr/>
          <p:nvPr/>
        </p:nvSpPr>
        <p:spPr>
          <a:xfrm>
            <a:off x="2509303" y="1311551"/>
            <a:ext cx="1071957"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endParaRPr lang="en-US" sz="900" dirty="0">
              <a:latin typeface="Consolas" panose="020B0609020204030204" pitchFamily="49" charset="0"/>
            </a:endParaRPr>
          </a:p>
        </p:txBody>
      </p:sp>
      <p:sp>
        <p:nvSpPr>
          <p:cNvPr id="64" name="Rectangle: Rounded Corners 63">
            <a:extLst>
              <a:ext uri="{FF2B5EF4-FFF2-40B4-BE49-F238E27FC236}">
                <a16:creationId xmlns:a16="http://schemas.microsoft.com/office/drawing/2014/main" id="{F81BCC41-193A-4E31-8004-3E851EEBBFEC}"/>
              </a:ext>
            </a:extLst>
          </p:cNvPr>
          <p:cNvSpPr/>
          <p:nvPr/>
        </p:nvSpPr>
        <p:spPr>
          <a:xfrm>
            <a:off x="2237941" y="4337847"/>
            <a:ext cx="1453896" cy="192938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a:t>
            </a:r>
          </a:p>
        </p:txBody>
      </p:sp>
      <p:grpSp>
        <p:nvGrpSpPr>
          <p:cNvPr id="66" name="Graphic 4">
            <a:extLst>
              <a:ext uri="{FF2B5EF4-FFF2-40B4-BE49-F238E27FC236}">
                <a16:creationId xmlns:a16="http://schemas.microsoft.com/office/drawing/2014/main" id="{5DB043FB-0352-43AB-9461-F25432A73E69}"/>
              </a:ext>
            </a:extLst>
          </p:cNvPr>
          <p:cNvGrpSpPr/>
          <p:nvPr/>
        </p:nvGrpSpPr>
        <p:grpSpPr>
          <a:xfrm>
            <a:off x="2175547" y="5696208"/>
            <a:ext cx="457200" cy="457200"/>
            <a:chOff x="5096556" y="3203918"/>
            <a:chExt cx="863608" cy="863604"/>
          </a:xfrm>
        </p:grpSpPr>
        <p:sp>
          <p:nvSpPr>
            <p:cNvPr id="68" name="Freeform: Shape 67">
              <a:extLst>
                <a:ext uri="{FF2B5EF4-FFF2-40B4-BE49-F238E27FC236}">
                  <a16:creationId xmlns:a16="http://schemas.microsoft.com/office/drawing/2014/main" id="{22C029E2-E0CF-4213-9950-4444B6AAB0AB}"/>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3845624-574F-487F-99EE-258A346D7C89}"/>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B9AAE2E-C3ED-4EEC-A130-44590C5B2CBB}"/>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3B03868-32C4-4ED1-9326-38CB5F8B3DBE}"/>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E82D5D9-F7E7-4643-9051-F12600CF8FD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5870BFE-954A-4752-8BD2-913ABFCBA370}"/>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D982D80-4F41-4F69-AACF-EA8AAE002E78}"/>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6DD108C2-A74C-44B1-A5C1-7CA8E7F91EA5}"/>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81" name="Rectangle: Rounded Corners 80">
            <a:extLst>
              <a:ext uri="{FF2B5EF4-FFF2-40B4-BE49-F238E27FC236}">
                <a16:creationId xmlns:a16="http://schemas.microsoft.com/office/drawing/2014/main" id="{BFA23C80-918B-4160-9293-9B9A34B62563}"/>
              </a:ext>
            </a:extLst>
          </p:cNvPr>
          <p:cNvSpPr/>
          <p:nvPr/>
        </p:nvSpPr>
        <p:spPr>
          <a:xfrm>
            <a:off x="3921986" y="4338806"/>
            <a:ext cx="1453896" cy="1932792"/>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83" name="Graphic 4">
            <a:extLst>
              <a:ext uri="{FF2B5EF4-FFF2-40B4-BE49-F238E27FC236}">
                <a16:creationId xmlns:a16="http://schemas.microsoft.com/office/drawing/2014/main" id="{40D52589-F65E-472B-865D-D0F0A2F0C6EA}"/>
              </a:ext>
            </a:extLst>
          </p:cNvPr>
          <p:cNvGrpSpPr/>
          <p:nvPr/>
        </p:nvGrpSpPr>
        <p:grpSpPr>
          <a:xfrm>
            <a:off x="3876419" y="5697168"/>
            <a:ext cx="457200" cy="457200"/>
            <a:chOff x="5096556" y="3203918"/>
            <a:chExt cx="863608" cy="863604"/>
          </a:xfrm>
        </p:grpSpPr>
        <p:sp>
          <p:nvSpPr>
            <p:cNvPr id="85" name="Freeform: Shape 84">
              <a:extLst>
                <a:ext uri="{FF2B5EF4-FFF2-40B4-BE49-F238E27FC236}">
                  <a16:creationId xmlns:a16="http://schemas.microsoft.com/office/drawing/2014/main" id="{0EB5F0AE-8460-4F3C-AB37-3809DFE00473}"/>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15A48A0-D18C-4EF9-97E5-44967ED3E2FF}"/>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40AAC9F-06C7-43D2-AD1A-8E5C7C4B5D3E}"/>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1E35A8D-83E0-4D7E-AE62-4F50D543C84A}"/>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B5C637AD-8774-4739-8155-722545F6FB1A}"/>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2D81FBE-50C5-4247-93EA-F1E0CFBE4405}"/>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AF86EE0-5119-40F5-9A59-67EB6FE14637}"/>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FE84921-07AB-441E-B6C6-943BFA422FE6}"/>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96" name="Rectangle: Rounded Corners 95">
            <a:extLst>
              <a:ext uri="{FF2B5EF4-FFF2-40B4-BE49-F238E27FC236}">
                <a16:creationId xmlns:a16="http://schemas.microsoft.com/office/drawing/2014/main" id="{37E1335E-0BB2-4B1C-B30D-DE7383874B18}"/>
              </a:ext>
            </a:extLst>
          </p:cNvPr>
          <p:cNvSpPr/>
          <p:nvPr/>
        </p:nvSpPr>
        <p:spPr>
          <a:xfrm>
            <a:off x="5637214" y="4337847"/>
            <a:ext cx="1451562" cy="1932792"/>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97" name="Graphic 4">
            <a:extLst>
              <a:ext uri="{FF2B5EF4-FFF2-40B4-BE49-F238E27FC236}">
                <a16:creationId xmlns:a16="http://schemas.microsoft.com/office/drawing/2014/main" id="{0D72B26F-C0E7-454E-9D88-66EDC16B3CA4}"/>
              </a:ext>
            </a:extLst>
          </p:cNvPr>
          <p:cNvGrpSpPr/>
          <p:nvPr/>
        </p:nvGrpSpPr>
        <p:grpSpPr>
          <a:xfrm>
            <a:off x="5591647" y="5696209"/>
            <a:ext cx="457200" cy="457200"/>
            <a:chOff x="5096556" y="3203918"/>
            <a:chExt cx="863608" cy="863604"/>
          </a:xfrm>
        </p:grpSpPr>
        <p:sp>
          <p:nvSpPr>
            <p:cNvPr id="98" name="Freeform: Shape 97">
              <a:extLst>
                <a:ext uri="{FF2B5EF4-FFF2-40B4-BE49-F238E27FC236}">
                  <a16:creationId xmlns:a16="http://schemas.microsoft.com/office/drawing/2014/main" id="{021AE5B5-2354-48E4-8C1C-3C76F25E0E0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B5702000-1E01-4227-B1CC-0A980D8F7A6C}"/>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7C3EF4A-D37D-43E9-B222-43327E800129}"/>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1D929A9-FF78-4AF8-A611-884FD6E526CF}"/>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1FFB667-CA27-4E99-87D1-1A0955A9283F}"/>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284E7034-44FE-4D4F-9770-45A5070D77D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8595F9D-36B3-44D2-9F1A-2CE9E06E444C}"/>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06CD9DE-A1D3-4516-8A54-3573F63A579F}"/>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07" name="Rectangle 106">
            <a:extLst>
              <a:ext uri="{FF2B5EF4-FFF2-40B4-BE49-F238E27FC236}">
                <a16:creationId xmlns:a16="http://schemas.microsoft.com/office/drawing/2014/main" id="{06B9FF36-27C8-4FD6-B679-D0A0D568C7F8}"/>
              </a:ext>
            </a:extLst>
          </p:cNvPr>
          <p:cNvSpPr/>
          <p:nvPr/>
        </p:nvSpPr>
        <p:spPr>
          <a:xfrm>
            <a:off x="2509303" y="5195506"/>
            <a:ext cx="1071957"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endParaRPr lang="en-US" sz="900" dirty="0">
              <a:latin typeface="Consolas" panose="020B0609020204030204" pitchFamily="49" charset="0"/>
            </a:endParaRPr>
          </a:p>
        </p:txBody>
      </p:sp>
      <p:sp>
        <p:nvSpPr>
          <p:cNvPr id="111" name="Rectangle: Rounded Corners 110">
            <a:extLst>
              <a:ext uri="{FF2B5EF4-FFF2-40B4-BE49-F238E27FC236}">
                <a16:creationId xmlns:a16="http://schemas.microsoft.com/office/drawing/2014/main" id="{F00862CB-4A84-4AFE-9C85-921865547CCC}"/>
              </a:ext>
            </a:extLst>
          </p:cNvPr>
          <p:cNvSpPr/>
          <p:nvPr/>
        </p:nvSpPr>
        <p:spPr>
          <a:xfrm>
            <a:off x="2246750" y="3315988"/>
            <a:ext cx="4868314" cy="887020"/>
          </a:xfrm>
          <a:prstGeom prst="roundRect">
            <a:avLst>
              <a:gd name="adj" fmla="val 834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Infra</a:t>
            </a:r>
          </a:p>
        </p:txBody>
      </p:sp>
      <p:grpSp>
        <p:nvGrpSpPr>
          <p:cNvPr id="112" name="Graphic 4">
            <a:extLst>
              <a:ext uri="{FF2B5EF4-FFF2-40B4-BE49-F238E27FC236}">
                <a16:creationId xmlns:a16="http://schemas.microsoft.com/office/drawing/2014/main" id="{304AA263-E34C-4B02-9EDE-0FA9F5E2377F}"/>
              </a:ext>
            </a:extLst>
          </p:cNvPr>
          <p:cNvGrpSpPr/>
          <p:nvPr/>
        </p:nvGrpSpPr>
        <p:grpSpPr>
          <a:xfrm>
            <a:off x="2175493" y="3839956"/>
            <a:ext cx="457200" cy="457200"/>
            <a:chOff x="5096556" y="3203918"/>
            <a:chExt cx="863608" cy="863604"/>
          </a:xfrm>
        </p:grpSpPr>
        <p:sp>
          <p:nvSpPr>
            <p:cNvPr id="113" name="Freeform: Shape 112">
              <a:extLst>
                <a:ext uri="{FF2B5EF4-FFF2-40B4-BE49-F238E27FC236}">
                  <a16:creationId xmlns:a16="http://schemas.microsoft.com/office/drawing/2014/main" id="{11C01E0E-52A9-4735-96AF-0D5912582082}"/>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67F4D2C-67DB-490F-BD8A-CD12306BF5B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F5AD05EB-6FCC-458F-8A6A-DECE2391CE69}"/>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C1FBDD7-9CD6-4501-86D5-CF39F850C54D}"/>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021871F2-8837-4118-A9A5-EBEA71FEFB7B}"/>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649C7390-D734-4DC0-B268-F2999A79AD4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4E6227DD-0157-4E5C-9470-9FFC2FAEB017}"/>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05E4562-6CCD-418C-84D2-0DCEEDE23472}"/>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pic>
        <p:nvPicPr>
          <p:cNvPr id="9" name="Picture 8">
            <a:extLst>
              <a:ext uri="{FF2B5EF4-FFF2-40B4-BE49-F238E27FC236}">
                <a16:creationId xmlns:a16="http://schemas.microsoft.com/office/drawing/2014/main" id="{F1670B74-5EFF-49E9-84C0-3BD9CB2729B9}"/>
              </a:ext>
            </a:extLst>
          </p:cNvPr>
          <p:cNvPicPr>
            <a:picLocks noChangeAspect="1"/>
          </p:cNvPicPr>
          <p:nvPr/>
        </p:nvPicPr>
        <p:blipFill>
          <a:blip r:embed="rId2"/>
          <a:stretch>
            <a:fillRect/>
          </a:stretch>
        </p:blipFill>
        <p:spPr>
          <a:xfrm>
            <a:off x="5738667" y="3556746"/>
            <a:ext cx="434520" cy="484899"/>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DA44A505-9EC5-4FCF-A341-5BB2CA2F6A9F}"/>
              </a:ext>
            </a:extLst>
          </p:cNvPr>
          <p:cNvPicPr>
            <a:picLocks noChangeAspect="1"/>
          </p:cNvPicPr>
          <p:nvPr/>
        </p:nvPicPr>
        <p:blipFill>
          <a:blip r:embed="rId3"/>
          <a:stretch>
            <a:fillRect/>
          </a:stretch>
        </p:blipFill>
        <p:spPr>
          <a:xfrm>
            <a:off x="3307080" y="4713108"/>
            <a:ext cx="286577" cy="343892"/>
          </a:xfrm>
          <a:prstGeom prst="rect">
            <a:avLst/>
          </a:prstGeom>
          <a:ln>
            <a:noFill/>
          </a:ln>
          <a:effectLst>
            <a:outerShdw blurRad="190500" algn="tl" rotWithShape="0">
              <a:srgbClr val="000000">
                <a:alpha val="70000"/>
              </a:srgbClr>
            </a:outerShdw>
          </a:effectLst>
        </p:spPr>
      </p:pic>
      <p:cxnSp>
        <p:nvCxnSpPr>
          <p:cNvPr id="11" name="Connector: Elbow 10">
            <a:extLst>
              <a:ext uri="{FF2B5EF4-FFF2-40B4-BE49-F238E27FC236}">
                <a16:creationId xmlns:a16="http://schemas.microsoft.com/office/drawing/2014/main" id="{F60811AE-0D20-4947-90D4-C2B1CE30B83E}"/>
              </a:ext>
            </a:extLst>
          </p:cNvPr>
          <p:cNvCxnSpPr>
            <a:cxnSpLocks/>
            <a:stCxn id="10" idx="0"/>
            <a:endCxn id="162" idx="3"/>
          </p:cNvCxnSpPr>
          <p:nvPr/>
        </p:nvCxnSpPr>
        <p:spPr>
          <a:xfrm rot="16200000" flipV="1">
            <a:off x="2917971" y="4180710"/>
            <a:ext cx="884316" cy="180480"/>
          </a:xfrm>
          <a:prstGeom prst="bentConnector2">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D1EB912D-D989-4992-A679-B1FBA3477E66}"/>
              </a:ext>
            </a:extLst>
          </p:cNvPr>
          <p:cNvPicPr>
            <a:picLocks noChangeAspect="1"/>
          </p:cNvPicPr>
          <p:nvPr/>
        </p:nvPicPr>
        <p:blipFill>
          <a:blip r:embed="rId3"/>
          <a:stretch>
            <a:fillRect/>
          </a:stretch>
        </p:blipFill>
        <p:spPr>
          <a:xfrm>
            <a:off x="4986691" y="4724741"/>
            <a:ext cx="286577" cy="343892"/>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5AB7C6A8-AAF5-40DA-B782-65CDCAA422ED}"/>
              </a:ext>
            </a:extLst>
          </p:cNvPr>
          <p:cNvPicPr>
            <a:picLocks noChangeAspect="1"/>
          </p:cNvPicPr>
          <p:nvPr/>
        </p:nvPicPr>
        <p:blipFill>
          <a:blip r:embed="rId3"/>
          <a:stretch>
            <a:fillRect/>
          </a:stretch>
        </p:blipFill>
        <p:spPr>
          <a:xfrm>
            <a:off x="6705895" y="4733262"/>
            <a:ext cx="286577" cy="343892"/>
          </a:xfrm>
          <a:prstGeom prst="rect">
            <a:avLst/>
          </a:prstGeom>
          <a:ln>
            <a:noFill/>
          </a:ln>
          <a:effectLst>
            <a:outerShdw blurRad="190500" algn="tl" rotWithShape="0">
              <a:srgbClr val="000000">
                <a:alpha val="70000"/>
              </a:srgbClr>
            </a:outerShdw>
          </a:effectLst>
        </p:spPr>
      </p:pic>
      <p:cxnSp>
        <p:nvCxnSpPr>
          <p:cNvPr id="25" name="Connector: Elbow 24">
            <a:extLst>
              <a:ext uri="{FF2B5EF4-FFF2-40B4-BE49-F238E27FC236}">
                <a16:creationId xmlns:a16="http://schemas.microsoft.com/office/drawing/2014/main" id="{40C11D9A-60FA-4055-9E4B-A11529AFD6EE}"/>
              </a:ext>
            </a:extLst>
          </p:cNvPr>
          <p:cNvCxnSpPr>
            <a:cxnSpLocks/>
            <a:stCxn id="12" idx="0"/>
            <a:endCxn id="9" idx="2"/>
          </p:cNvCxnSpPr>
          <p:nvPr/>
        </p:nvCxnSpPr>
        <p:spPr>
          <a:xfrm rot="5400000" flipH="1" flipV="1">
            <a:off x="5201405" y="3970220"/>
            <a:ext cx="683096" cy="825947"/>
          </a:xfrm>
          <a:prstGeom prst="bentConnector3">
            <a:avLst>
              <a:gd name="adj1" fmla="val 66573"/>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061A0D50-B89C-42D4-A731-E77C07FB20AD}"/>
              </a:ext>
            </a:extLst>
          </p:cNvPr>
          <p:cNvCxnSpPr>
            <a:cxnSpLocks/>
            <a:stCxn id="13" idx="0"/>
            <a:endCxn id="9" idx="3"/>
          </p:cNvCxnSpPr>
          <p:nvPr/>
        </p:nvCxnSpPr>
        <p:spPr>
          <a:xfrm rot="16200000" flipV="1">
            <a:off x="6044153" y="3928230"/>
            <a:ext cx="934066" cy="675997"/>
          </a:xfrm>
          <a:prstGeom prst="bentConnector2">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140" name="Arrow: Left-Right 139">
            <a:extLst>
              <a:ext uri="{FF2B5EF4-FFF2-40B4-BE49-F238E27FC236}">
                <a16:creationId xmlns:a16="http://schemas.microsoft.com/office/drawing/2014/main" id="{1C7722DB-35AC-46A8-8B65-3454D6EE134A}"/>
              </a:ext>
            </a:extLst>
          </p:cNvPr>
          <p:cNvSpPr/>
          <p:nvPr/>
        </p:nvSpPr>
        <p:spPr>
          <a:xfrm>
            <a:off x="3532413" y="942293"/>
            <a:ext cx="3222071" cy="2204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B726CEF-BDE0-4001-A8D7-AABF5FC19C56}"/>
              </a:ext>
            </a:extLst>
          </p:cNvPr>
          <p:cNvPicPr>
            <a:picLocks noChangeAspect="1"/>
          </p:cNvPicPr>
          <p:nvPr/>
        </p:nvPicPr>
        <p:blipFill>
          <a:blip r:embed="rId2"/>
          <a:stretch>
            <a:fillRect/>
          </a:stretch>
        </p:blipFill>
        <p:spPr>
          <a:xfrm>
            <a:off x="3269889" y="853103"/>
            <a:ext cx="311371" cy="347472"/>
          </a:xfrm>
          <a:prstGeom prst="rect">
            <a:avLst/>
          </a:prstGeom>
          <a:ln>
            <a:noFill/>
          </a:ln>
          <a:effectLst>
            <a:outerShdw blurRad="190500" algn="tl" rotWithShape="0">
              <a:srgbClr val="000000">
                <a:alpha val="70000"/>
              </a:srgbClr>
            </a:outerShdw>
          </a:effectLst>
        </p:spPr>
      </p:pic>
      <p:sp>
        <p:nvSpPr>
          <p:cNvPr id="152" name="TextBox 151">
            <a:extLst>
              <a:ext uri="{FF2B5EF4-FFF2-40B4-BE49-F238E27FC236}">
                <a16:creationId xmlns:a16="http://schemas.microsoft.com/office/drawing/2014/main" id="{1D71D371-BE65-4B8B-8691-77384F2C717F}"/>
              </a:ext>
            </a:extLst>
          </p:cNvPr>
          <p:cNvSpPr txBox="1"/>
          <p:nvPr/>
        </p:nvSpPr>
        <p:spPr>
          <a:xfrm>
            <a:off x="3478285" y="946533"/>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name</a:t>
            </a:r>
          </a:p>
        </p:txBody>
      </p:sp>
      <p:sp>
        <p:nvSpPr>
          <p:cNvPr id="154" name="TextBox 153">
            <a:extLst>
              <a:ext uri="{FF2B5EF4-FFF2-40B4-BE49-F238E27FC236}">
                <a16:creationId xmlns:a16="http://schemas.microsoft.com/office/drawing/2014/main" id="{BE15EE6D-80BB-42E6-BAEB-626D3C0E405E}"/>
              </a:ext>
            </a:extLst>
          </p:cNvPr>
          <p:cNvSpPr txBox="1"/>
          <p:nvPr/>
        </p:nvSpPr>
        <p:spPr>
          <a:xfrm>
            <a:off x="5324836" y="953961"/>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name</a:t>
            </a:r>
          </a:p>
        </p:txBody>
      </p:sp>
      <p:pic>
        <p:nvPicPr>
          <p:cNvPr id="3" name="Picture 2">
            <a:extLst>
              <a:ext uri="{FF2B5EF4-FFF2-40B4-BE49-F238E27FC236}">
                <a16:creationId xmlns:a16="http://schemas.microsoft.com/office/drawing/2014/main" id="{12585112-0090-48FE-86DE-9F2844EC2A90}"/>
              </a:ext>
            </a:extLst>
          </p:cNvPr>
          <p:cNvPicPr>
            <a:picLocks noChangeAspect="1"/>
          </p:cNvPicPr>
          <p:nvPr/>
        </p:nvPicPr>
        <p:blipFill>
          <a:blip r:embed="rId2"/>
          <a:stretch>
            <a:fillRect/>
          </a:stretch>
        </p:blipFill>
        <p:spPr>
          <a:xfrm>
            <a:off x="4974295" y="832870"/>
            <a:ext cx="311371" cy="347472"/>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564015D4-D1DE-44CF-941A-7490E3BC7532}"/>
              </a:ext>
            </a:extLst>
          </p:cNvPr>
          <p:cNvPicPr>
            <a:picLocks noChangeAspect="1"/>
          </p:cNvPicPr>
          <p:nvPr/>
        </p:nvPicPr>
        <p:blipFill>
          <a:blip r:embed="rId2"/>
          <a:stretch>
            <a:fillRect/>
          </a:stretch>
        </p:blipFill>
        <p:spPr>
          <a:xfrm>
            <a:off x="6705924" y="832870"/>
            <a:ext cx="311371" cy="347472"/>
          </a:xfrm>
          <a:prstGeom prst="rect">
            <a:avLst/>
          </a:prstGeom>
          <a:ln>
            <a:noFill/>
          </a:ln>
          <a:effectLst>
            <a:outerShdw blurRad="190500" algn="tl" rotWithShape="0">
              <a:srgbClr val="000000">
                <a:alpha val="70000"/>
              </a:srgbClr>
            </a:outerShdw>
          </a:effectLst>
        </p:spPr>
      </p:pic>
      <p:sp>
        <p:nvSpPr>
          <p:cNvPr id="159" name="Rectangle: Rounded Corners 158">
            <a:extLst>
              <a:ext uri="{FF2B5EF4-FFF2-40B4-BE49-F238E27FC236}">
                <a16:creationId xmlns:a16="http://schemas.microsoft.com/office/drawing/2014/main" id="{0ECBBE63-33CC-44FA-A96C-EE14486E8C65}"/>
              </a:ext>
            </a:extLst>
          </p:cNvPr>
          <p:cNvSpPr/>
          <p:nvPr/>
        </p:nvSpPr>
        <p:spPr>
          <a:xfrm>
            <a:off x="3285309" y="6386316"/>
            <a:ext cx="2908843" cy="395931"/>
          </a:xfrm>
          <a:prstGeom prst="roundRect">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r>
              <a:rPr lang="en-US" sz="700" dirty="0">
                <a:latin typeface="Consolas" panose="020B0609020204030204" pitchFamily="49" charset="0"/>
              </a:rPr>
              <a:t>Release task updates ARM parameters:</a:t>
            </a:r>
          </a:p>
          <a:p>
            <a:pPr marL="628650" lvl="1" indent="-171450">
              <a:buFont typeface="Arial" panose="020B0604020202020204" pitchFamily="34" charset="0"/>
              <a:buChar char="•"/>
            </a:pPr>
            <a:r>
              <a:rPr lang="en-US" sz="700" dirty="0">
                <a:latin typeface="Consolas" panose="020B0609020204030204" pitchFamily="49" charset="0"/>
              </a:rPr>
              <a:t>Factory Name</a:t>
            </a:r>
          </a:p>
          <a:p>
            <a:pPr marL="628650" lvl="1" indent="-171450">
              <a:buFont typeface="Arial" panose="020B0604020202020204" pitchFamily="34" charset="0"/>
              <a:buChar char="•"/>
            </a:pPr>
            <a:r>
              <a:rPr lang="en-US" sz="700" dirty="0">
                <a:latin typeface="Consolas" panose="020B0609020204030204" pitchFamily="49" charset="0"/>
              </a:rPr>
              <a:t>Linked SHIR </a:t>
            </a:r>
            <a:r>
              <a:rPr lang="en-US" sz="700" dirty="0" err="1">
                <a:latin typeface="Consolas" panose="020B0609020204030204" pitchFamily="49" charset="0"/>
              </a:rPr>
              <a:t>LinkedId</a:t>
            </a:r>
            <a:r>
              <a:rPr lang="en-US" sz="700" dirty="0">
                <a:latin typeface="Consolas" panose="020B0609020204030204" pitchFamily="49" charset="0"/>
              </a:rPr>
              <a:t> (Dev&gt;QA only here)</a:t>
            </a:r>
          </a:p>
        </p:txBody>
      </p:sp>
      <p:pic>
        <p:nvPicPr>
          <p:cNvPr id="162" name="Picture 161">
            <a:extLst>
              <a:ext uri="{FF2B5EF4-FFF2-40B4-BE49-F238E27FC236}">
                <a16:creationId xmlns:a16="http://schemas.microsoft.com/office/drawing/2014/main" id="{1A5828DD-66E1-40A5-99CC-9FEBB2396C2E}"/>
              </a:ext>
            </a:extLst>
          </p:cNvPr>
          <p:cNvPicPr>
            <a:picLocks noChangeAspect="1"/>
          </p:cNvPicPr>
          <p:nvPr/>
        </p:nvPicPr>
        <p:blipFill>
          <a:blip r:embed="rId2"/>
          <a:stretch>
            <a:fillRect/>
          </a:stretch>
        </p:blipFill>
        <p:spPr>
          <a:xfrm>
            <a:off x="2835369" y="3586342"/>
            <a:ext cx="434520" cy="484899"/>
          </a:xfrm>
          <a:prstGeom prst="rect">
            <a:avLst/>
          </a:prstGeom>
          <a:ln>
            <a:noFill/>
          </a:ln>
          <a:effectLst>
            <a:outerShdw blurRad="190500" algn="tl" rotWithShape="0">
              <a:srgbClr val="000000">
                <a:alpha val="70000"/>
              </a:srgbClr>
            </a:outerShdw>
          </a:effectLst>
        </p:spPr>
      </p:pic>
      <p:cxnSp>
        <p:nvCxnSpPr>
          <p:cNvPr id="166" name="Straight Connector 165">
            <a:extLst>
              <a:ext uri="{FF2B5EF4-FFF2-40B4-BE49-F238E27FC236}">
                <a16:creationId xmlns:a16="http://schemas.microsoft.com/office/drawing/2014/main" id="{D3CE3BC6-B45F-4AC3-A185-75D75766070A}"/>
              </a:ext>
            </a:extLst>
          </p:cNvPr>
          <p:cNvCxnSpPr>
            <a:cxnSpLocks/>
          </p:cNvCxnSpPr>
          <p:nvPr/>
        </p:nvCxnSpPr>
        <p:spPr>
          <a:xfrm>
            <a:off x="3789138" y="4924697"/>
            <a:ext cx="0" cy="146161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0" name="Rectangle: Rounded Corners 169">
            <a:extLst>
              <a:ext uri="{FF2B5EF4-FFF2-40B4-BE49-F238E27FC236}">
                <a16:creationId xmlns:a16="http://schemas.microsoft.com/office/drawing/2014/main" id="{DFD53DB4-C307-49E5-A0CC-4CCB7D9F16C2}"/>
              </a:ext>
            </a:extLst>
          </p:cNvPr>
          <p:cNvSpPr/>
          <p:nvPr/>
        </p:nvSpPr>
        <p:spPr>
          <a:xfrm>
            <a:off x="3444342" y="2531258"/>
            <a:ext cx="2330186" cy="395931"/>
          </a:xfrm>
          <a:prstGeom prst="roundRect">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r>
              <a:rPr lang="en-US" sz="700" dirty="0">
                <a:latin typeface="Consolas" panose="020B0609020204030204" pitchFamily="49" charset="0"/>
              </a:rPr>
              <a:t>Release task updates ARM parameters:</a:t>
            </a:r>
          </a:p>
          <a:p>
            <a:pPr marL="628650" lvl="1" indent="-171450">
              <a:buFont typeface="Arial" panose="020B0604020202020204" pitchFamily="34" charset="0"/>
              <a:buChar char="•"/>
            </a:pPr>
            <a:r>
              <a:rPr lang="en-US" sz="700" dirty="0">
                <a:latin typeface="Consolas" panose="020B0609020204030204" pitchFamily="49" charset="0"/>
              </a:rPr>
              <a:t>Factory Name</a:t>
            </a:r>
          </a:p>
        </p:txBody>
      </p:sp>
      <p:cxnSp>
        <p:nvCxnSpPr>
          <p:cNvPr id="172" name="Straight Connector 171">
            <a:extLst>
              <a:ext uri="{FF2B5EF4-FFF2-40B4-BE49-F238E27FC236}">
                <a16:creationId xmlns:a16="http://schemas.microsoft.com/office/drawing/2014/main" id="{D25E1FA3-B5E8-4FC1-BF07-BB8539BA53EB}"/>
              </a:ext>
            </a:extLst>
          </p:cNvPr>
          <p:cNvCxnSpPr>
            <a:cxnSpLocks/>
          </p:cNvCxnSpPr>
          <p:nvPr/>
        </p:nvCxnSpPr>
        <p:spPr>
          <a:xfrm>
            <a:off x="3789138" y="1162712"/>
            <a:ext cx="0" cy="1368546"/>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D5831F6-E450-42A2-8799-07793E3F4FD4}"/>
              </a:ext>
            </a:extLst>
          </p:cNvPr>
          <p:cNvCxnSpPr>
            <a:cxnSpLocks/>
          </p:cNvCxnSpPr>
          <p:nvPr/>
        </p:nvCxnSpPr>
        <p:spPr>
          <a:xfrm>
            <a:off x="5443767" y="1180342"/>
            <a:ext cx="0" cy="1368546"/>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Arrow: Right 54">
            <a:extLst>
              <a:ext uri="{FF2B5EF4-FFF2-40B4-BE49-F238E27FC236}">
                <a16:creationId xmlns:a16="http://schemas.microsoft.com/office/drawing/2014/main" id="{58A030C2-9D36-4ABA-9945-1D0FA441B016}"/>
              </a:ext>
            </a:extLst>
          </p:cNvPr>
          <p:cNvSpPr/>
          <p:nvPr/>
        </p:nvSpPr>
        <p:spPr>
          <a:xfrm>
            <a:off x="3626825" y="1189014"/>
            <a:ext cx="3347652"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cxnSp>
        <p:nvCxnSpPr>
          <p:cNvPr id="177" name="Straight Connector 176">
            <a:extLst>
              <a:ext uri="{FF2B5EF4-FFF2-40B4-BE49-F238E27FC236}">
                <a16:creationId xmlns:a16="http://schemas.microsoft.com/office/drawing/2014/main" id="{51F4C2C7-6455-41C4-876F-1EC4B413FDAD}"/>
              </a:ext>
            </a:extLst>
          </p:cNvPr>
          <p:cNvCxnSpPr>
            <a:cxnSpLocks/>
          </p:cNvCxnSpPr>
          <p:nvPr/>
        </p:nvCxnSpPr>
        <p:spPr>
          <a:xfrm>
            <a:off x="5542953" y="4905208"/>
            <a:ext cx="0" cy="146161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6" name="Arrow: Right 105">
            <a:extLst>
              <a:ext uri="{FF2B5EF4-FFF2-40B4-BE49-F238E27FC236}">
                <a16:creationId xmlns:a16="http://schemas.microsoft.com/office/drawing/2014/main" id="{7E1E2F24-5814-4AB2-A275-BBABF974B3CB}"/>
              </a:ext>
            </a:extLst>
          </p:cNvPr>
          <p:cNvSpPr/>
          <p:nvPr/>
        </p:nvSpPr>
        <p:spPr>
          <a:xfrm>
            <a:off x="3626825" y="5072969"/>
            <a:ext cx="3347652"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179" name="TextBox 178">
            <a:extLst>
              <a:ext uri="{FF2B5EF4-FFF2-40B4-BE49-F238E27FC236}">
                <a16:creationId xmlns:a16="http://schemas.microsoft.com/office/drawing/2014/main" id="{49239A03-E278-4878-9683-F8D23AC83C05}"/>
              </a:ext>
            </a:extLst>
          </p:cNvPr>
          <p:cNvSpPr txBox="1"/>
          <p:nvPr/>
        </p:nvSpPr>
        <p:spPr>
          <a:xfrm>
            <a:off x="3409147" y="3780177"/>
            <a:ext cx="1462937" cy="307777"/>
          </a:xfrm>
          <a:prstGeom prst="rect">
            <a:avLst/>
          </a:prstGeom>
          <a:noFill/>
        </p:spPr>
        <p:txBody>
          <a:bodyPr wrap="square" rtlCol="0">
            <a:spAutoFit/>
          </a:bodyPr>
          <a:lstStyle/>
          <a:p>
            <a:r>
              <a:rPr lang="en-US" sz="700" dirty="0">
                <a:solidFill>
                  <a:schemeClr val="bg1">
                    <a:lumMod val="95000"/>
                  </a:schemeClr>
                </a:solidFill>
                <a:latin typeface="Consolas" panose="020B0609020204030204" pitchFamily="49" charset="0"/>
              </a:rPr>
              <a:t>Self-Hosted IR Dev</a:t>
            </a:r>
          </a:p>
          <a:p>
            <a:r>
              <a:rPr lang="en-US" sz="700" dirty="0">
                <a:solidFill>
                  <a:schemeClr val="bg1">
                    <a:lumMod val="95000"/>
                  </a:schemeClr>
                </a:solidFill>
                <a:latin typeface="Consolas" panose="020B0609020204030204" pitchFamily="49" charset="0"/>
              </a:rPr>
              <a:t>to match QA/Prod setup</a:t>
            </a:r>
          </a:p>
        </p:txBody>
      </p:sp>
      <p:sp>
        <p:nvSpPr>
          <p:cNvPr id="183" name="TextBox 182">
            <a:extLst>
              <a:ext uri="{FF2B5EF4-FFF2-40B4-BE49-F238E27FC236}">
                <a16:creationId xmlns:a16="http://schemas.microsoft.com/office/drawing/2014/main" id="{CF7079B4-C413-4D0A-91A1-5841A0ECC0C9}"/>
              </a:ext>
            </a:extLst>
          </p:cNvPr>
          <p:cNvSpPr txBox="1"/>
          <p:nvPr/>
        </p:nvSpPr>
        <p:spPr>
          <a:xfrm>
            <a:off x="1950471" y="889582"/>
            <a:ext cx="1330822" cy="307777"/>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Self-Hosted </a:t>
            </a:r>
          </a:p>
          <a:p>
            <a:pPr algn="r"/>
            <a:r>
              <a:rPr lang="en-US" sz="700" dirty="0">
                <a:solidFill>
                  <a:schemeClr val="bg1">
                    <a:lumMod val="95000"/>
                  </a:schemeClr>
                </a:solidFill>
                <a:latin typeface="Consolas" panose="020B0609020204030204" pitchFamily="49" charset="0"/>
              </a:rPr>
              <a:t>IR</a:t>
            </a:r>
          </a:p>
        </p:txBody>
      </p:sp>
      <p:sp>
        <p:nvSpPr>
          <p:cNvPr id="185" name="TextBox 184">
            <a:extLst>
              <a:ext uri="{FF2B5EF4-FFF2-40B4-BE49-F238E27FC236}">
                <a16:creationId xmlns:a16="http://schemas.microsoft.com/office/drawing/2014/main" id="{2528A423-806E-40EE-AAAB-E778CC6D75C4}"/>
              </a:ext>
            </a:extLst>
          </p:cNvPr>
          <p:cNvSpPr txBox="1"/>
          <p:nvPr/>
        </p:nvSpPr>
        <p:spPr>
          <a:xfrm>
            <a:off x="2788509" y="4775802"/>
            <a:ext cx="518102" cy="307777"/>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Linked IR</a:t>
            </a:r>
          </a:p>
        </p:txBody>
      </p:sp>
    </p:spTree>
    <p:extLst>
      <p:ext uri="{BB962C8B-B14F-4D97-AF65-F5344CB8AC3E}">
        <p14:creationId xmlns:p14="http://schemas.microsoft.com/office/powerpoint/2010/main" val="377627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Arrow: Left-Right 320">
            <a:extLst>
              <a:ext uri="{FF2B5EF4-FFF2-40B4-BE49-F238E27FC236}">
                <a16:creationId xmlns:a16="http://schemas.microsoft.com/office/drawing/2014/main" id="{E25CBA83-D542-4468-80DF-DAFD3DF41D19}"/>
              </a:ext>
            </a:extLst>
          </p:cNvPr>
          <p:cNvSpPr/>
          <p:nvPr/>
        </p:nvSpPr>
        <p:spPr>
          <a:xfrm>
            <a:off x="7476866" y="6128036"/>
            <a:ext cx="3311924" cy="2204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Rounded Corners 218">
            <a:extLst>
              <a:ext uri="{FF2B5EF4-FFF2-40B4-BE49-F238E27FC236}">
                <a16:creationId xmlns:a16="http://schemas.microsoft.com/office/drawing/2014/main" id="{3652DA48-0660-44F9-954C-7EA6144FCEE9}"/>
              </a:ext>
            </a:extLst>
          </p:cNvPr>
          <p:cNvSpPr/>
          <p:nvPr/>
        </p:nvSpPr>
        <p:spPr>
          <a:xfrm>
            <a:off x="6095999" y="883844"/>
            <a:ext cx="5006251" cy="1245047"/>
          </a:xfrm>
          <a:prstGeom prst="roundRect">
            <a:avLst>
              <a:gd name="adj" fmla="val 834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Infra</a:t>
            </a:r>
          </a:p>
        </p:txBody>
      </p:sp>
      <p:sp>
        <p:nvSpPr>
          <p:cNvPr id="5" name="Rectangle: Rounded Corners 4">
            <a:extLst>
              <a:ext uri="{FF2B5EF4-FFF2-40B4-BE49-F238E27FC236}">
                <a16:creationId xmlns:a16="http://schemas.microsoft.com/office/drawing/2014/main" id="{7D66C4F7-4903-46C5-BB64-ED185D20D67B}"/>
              </a:ext>
            </a:extLst>
          </p:cNvPr>
          <p:cNvSpPr/>
          <p:nvPr/>
        </p:nvSpPr>
        <p:spPr>
          <a:xfrm>
            <a:off x="1496918" y="520441"/>
            <a:ext cx="2252319"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A</a:t>
            </a:r>
          </a:p>
        </p:txBody>
      </p:sp>
      <p:grpSp>
        <p:nvGrpSpPr>
          <p:cNvPr id="6" name="Graphic 4">
            <a:extLst>
              <a:ext uri="{FF2B5EF4-FFF2-40B4-BE49-F238E27FC236}">
                <a16:creationId xmlns:a16="http://schemas.microsoft.com/office/drawing/2014/main" id="{29AB3716-1490-4332-B1BD-8E5E2ECF97FC}"/>
              </a:ext>
            </a:extLst>
          </p:cNvPr>
          <p:cNvGrpSpPr/>
          <p:nvPr/>
        </p:nvGrpSpPr>
        <p:grpSpPr>
          <a:xfrm>
            <a:off x="1440947" y="2232611"/>
            <a:ext cx="457200" cy="457200"/>
            <a:chOff x="5096556" y="3203918"/>
            <a:chExt cx="863608" cy="863604"/>
          </a:xfrm>
        </p:grpSpPr>
        <p:sp>
          <p:nvSpPr>
            <p:cNvPr id="7" name="Freeform: Shape 6">
              <a:extLst>
                <a:ext uri="{FF2B5EF4-FFF2-40B4-BE49-F238E27FC236}">
                  <a16:creationId xmlns:a16="http://schemas.microsoft.com/office/drawing/2014/main" id="{55397572-9782-49BE-A3AF-0AEA857B6D9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7016A14-547D-40EA-97E9-91CFAEB5B6DF}"/>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C197609-D789-4992-9C00-6A88A3D566F6}"/>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63B09F7-866D-4490-B4DD-0BB045DBF408}"/>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5091D0A-95AE-46C8-9142-2203414280E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BDF4F09-553C-4D05-9AC0-2989C7ADAD0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09533F8-670C-4312-BE53-F1E0C5260659}"/>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2718900-D99D-4A97-A5EB-50DFE8250FD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7" name="Rectangle 16">
            <a:extLst>
              <a:ext uri="{FF2B5EF4-FFF2-40B4-BE49-F238E27FC236}">
                <a16:creationId xmlns:a16="http://schemas.microsoft.com/office/drawing/2014/main" id="{49DBFA5E-1CA4-42B5-A730-3D6BA2FCD924}"/>
              </a:ext>
            </a:extLst>
          </p:cNvPr>
          <p:cNvSpPr/>
          <p:nvPr/>
        </p:nvSpPr>
        <p:spPr>
          <a:xfrm>
            <a:off x="387142" y="5221855"/>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28" name="Rectangle: Rounded Corners 27">
            <a:extLst>
              <a:ext uri="{FF2B5EF4-FFF2-40B4-BE49-F238E27FC236}">
                <a16:creationId xmlns:a16="http://schemas.microsoft.com/office/drawing/2014/main" id="{5ED63199-A8B7-46A0-818C-F17CD30DA4DB}"/>
              </a:ext>
            </a:extLst>
          </p:cNvPr>
          <p:cNvSpPr/>
          <p:nvPr/>
        </p:nvSpPr>
        <p:spPr>
          <a:xfrm>
            <a:off x="4843214" y="2802854"/>
            <a:ext cx="2543609" cy="2088288"/>
          </a:xfrm>
          <a:prstGeom prst="roundRect">
            <a:avLst>
              <a:gd name="adj" fmla="val 834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Release</a:t>
            </a:r>
          </a:p>
        </p:txBody>
      </p:sp>
      <p:sp>
        <p:nvSpPr>
          <p:cNvPr id="29" name="Rectangle: Rounded Corners 28">
            <a:extLst>
              <a:ext uri="{FF2B5EF4-FFF2-40B4-BE49-F238E27FC236}">
                <a16:creationId xmlns:a16="http://schemas.microsoft.com/office/drawing/2014/main" id="{CA1F5F8B-CF38-4F6F-BEA2-2F3D1B23F871}"/>
              </a:ext>
            </a:extLst>
          </p:cNvPr>
          <p:cNvSpPr/>
          <p:nvPr/>
        </p:nvSpPr>
        <p:spPr>
          <a:xfrm>
            <a:off x="8253494" y="2802854"/>
            <a:ext cx="1872938" cy="2073449"/>
          </a:xfrm>
          <a:prstGeom prst="roundRect">
            <a:avLst>
              <a:gd name="adj" fmla="val 8349"/>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QA</a:t>
            </a:r>
          </a:p>
        </p:txBody>
      </p:sp>
      <p:grpSp>
        <p:nvGrpSpPr>
          <p:cNvPr id="30" name="Graphic 4">
            <a:extLst>
              <a:ext uri="{FF2B5EF4-FFF2-40B4-BE49-F238E27FC236}">
                <a16:creationId xmlns:a16="http://schemas.microsoft.com/office/drawing/2014/main" id="{F53CAF21-D895-47EE-8077-4D12A5E9A30D}"/>
              </a:ext>
            </a:extLst>
          </p:cNvPr>
          <p:cNvGrpSpPr/>
          <p:nvPr/>
        </p:nvGrpSpPr>
        <p:grpSpPr>
          <a:xfrm>
            <a:off x="8143835" y="4559103"/>
            <a:ext cx="457200" cy="457200"/>
            <a:chOff x="5096556" y="3203918"/>
            <a:chExt cx="863608" cy="863604"/>
          </a:xfrm>
        </p:grpSpPr>
        <p:sp>
          <p:nvSpPr>
            <p:cNvPr id="31" name="Freeform: Shape 30">
              <a:extLst>
                <a:ext uri="{FF2B5EF4-FFF2-40B4-BE49-F238E27FC236}">
                  <a16:creationId xmlns:a16="http://schemas.microsoft.com/office/drawing/2014/main" id="{EA3A84CC-73D3-43CF-B0F3-C51B5BFC7237}"/>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010F985-60BE-4A04-8EA8-2341D18A1190}"/>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A7582F8-074D-4C56-A09A-1C34573B438D}"/>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3C81A3-B5F4-4FB1-9FBF-DD732707784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9AB832A-6070-4184-A8F8-A613FF847CDD}"/>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7B9527-F646-441E-95FE-F0A6EBF1CB74}"/>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11C0E2A-96C0-4E0C-82A1-0CDA390445A1}"/>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20D031E-420D-4931-BEAA-15797AF30058}"/>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39" name="Rectangle: Rounded Corners 38">
            <a:extLst>
              <a:ext uri="{FF2B5EF4-FFF2-40B4-BE49-F238E27FC236}">
                <a16:creationId xmlns:a16="http://schemas.microsoft.com/office/drawing/2014/main" id="{BEB26B43-9BBD-4551-ABE9-8A1DDA78AC2F}"/>
              </a:ext>
            </a:extLst>
          </p:cNvPr>
          <p:cNvSpPr/>
          <p:nvPr/>
        </p:nvSpPr>
        <p:spPr>
          <a:xfrm>
            <a:off x="10348912" y="2802854"/>
            <a:ext cx="1333900" cy="2073449"/>
          </a:xfrm>
          <a:prstGeom prst="roundRect">
            <a:avLst>
              <a:gd name="adj" fmla="val 834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Prod</a:t>
            </a:r>
          </a:p>
        </p:txBody>
      </p:sp>
      <p:grpSp>
        <p:nvGrpSpPr>
          <p:cNvPr id="40" name="Graphic 4">
            <a:extLst>
              <a:ext uri="{FF2B5EF4-FFF2-40B4-BE49-F238E27FC236}">
                <a16:creationId xmlns:a16="http://schemas.microsoft.com/office/drawing/2014/main" id="{CA0F1894-5634-44E3-9070-73AA13C175A5}"/>
              </a:ext>
            </a:extLst>
          </p:cNvPr>
          <p:cNvGrpSpPr/>
          <p:nvPr/>
        </p:nvGrpSpPr>
        <p:grpSpPr>
          <a:xfrm>
            <a:off x="10303343" y="4559103"/>
            <a:ext cx="457200" cy="457200"/>
            <a:chOff x="5096556" y="3203918"/>
            <a:chExt cx="863608" cy="863604"/>
          </a:xfrm>
        </p:grpSpPr>
        <p:sp>
          <p:nvSpPr>
            <p:cNvPr id="41" name="Freeform: Shape 40">
              <a:extLst>
                <a:ext uri="{FF2B5EF4-FFF2-40B4-BE49-F238E27FC236}">
                  <a16:creationId xmlns:a16="http://schemas.microsoft.com/office/drawing/2014/main" id="{FB949B5D-40BD-4CDA-B665-772EC3FE1B50}"/>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019D1D4-5ADD-4A19-B7DD-F22AB4C3C4B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EDB7491-72BA-4816-9E5B-2432E7A9FFBF}"/>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810E009-1417-4861-B777-A2FAA526CE24}"/>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C9D0A60-0F5E-4983-B919-916ECF6BAFC9}"/>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6BB0273-517A-488F-AFC5-F2D2C7B3D467}"/>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F509896-7DE4-4AB7-A355-D44FB5874686}"/>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9F08F83-CD5F-401D-A07E-CA5DD961952B}"/>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cxnSp>
        <p:nvCxnSpPr>
          <p:cNvPr id="50" name="Connector: Elbow 49">
            <a:extLst>
              <a:ext uri="{FF2B5EF4-FFF2-40B4-BE49-F238E27FC236}">
                <a16:creationId xmlns:a16="http://schemas.microsoft.com/office/drawing/2014/main" id="{5F5ACEA9-003C-490D-A810-A616C1C7839C}"/>
              </a:ext>
            </a:extLst>
          </p:cNvPr>
          <p:cNvCxnSpPr>
            <a:cxnSpLocks/>
            <a:stCxn id="55" idx="3"/>
            <a:endCxn id="56" idx="0"/>
          </p:cNvCxnSpPr>
          <p:nvPr/>
        </p:nvCxnSpPr>
        <p:spPr>
          <a:xfrm>
            <a:off x="6030484" y="3706924"/>
            <a:ext cx="481140" cy="4448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9AF55721-91EE-49C0-8BF7-781099AAA818}"/>
              </a:ext>
            </a:extLst>
          </p:cNvPr>
          <p:cNvSpPr txBox="1"/>
          <p:nvPr/>
        </p:nvSpPr>
        <p:spPr>
          <a:xfrm>
            <a:off x="6496400" y="3669327"/>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cxnSp>
        <p:nvCxnSpPr>
          <p:cNvPr id="52" name="Connector: Elbow 51">
            <a:extLst>
              <a:ext uri="{FF2B5EF4-FFF2-40B4-BE49-F238E27FC236}">
                <a16:creationId xmlns:a16="http://schemas.microsoft.com/office/drawing/2014/main" id="{BFDC947D-B8FA-4FD4-B01D-8A7FB5B50EA6}"/>
              </a:ext>
            </a:extLst>
          </p:cNvPr>
          <p:cNvCxnSpPr>
            <a:cxnSpLocks/>
            <a:stCxn id="55" idx="2"/>
            <a:endCxn id="17" idx="2"/>
          </p:cNvCxnSpPr>
          <p:nvPr/>
        </p:nvCxnSpPr>
        <p:spPr>
          <a:xfrm rot="5400000">
            <a:off x="2387026" y="2374086"/>
            <a:ext cx="1643577" cy="4566543"/>
          </a:xfrm>
          <a:prstGeom prst="bentConnector3">
            <a:avLst>
              <a:gd name="adj1" fmla="val 113909"/>
            </a:avLst>
          </a:prstGeom>
          <a:ln>
            <a:tailEnd type="triangle"/>
          </a:ln>
        </p:spPr>
        <p:style>
          <a:lnRef idx="1">
            <a:schemeClr val="accent6"/>
          </a:lnRef>
          <a:fillRef idx="0">
            <a:schemeClr val="accent6"/>
          </a:fillRef>
          <a:effectRef idx="0">
            <a:schemeClr val="accent6"/>
          </a:effectRef>
          <a:fontRef idx="minor">
            <a:schemeClr val="tx1"/>
          </a:fontRef>
        </p:style>
      </p:cxnSp>
      <p:sp>
        <p:nvSpPr>
          <p:cNvPr id="55" name="Rectangle 54">
            <a:extLst>
              <a:ext uri="{FF2B5EF4-FFF2-40B4-BE49-F238E27FC236}">
                <a16:creationId xmlns:a16="http://schemas.microsoft.com/office/drawing/2014/main" id="{BDE6DA86-2BEB-4703-A3CD-E9E10BAF7ED3}"/>
              </a:ext>
            </a:extLst>
          </p:cNvPr>
          <p:cNvSpPr/>
          <p:nvPr/>
        </p:nvSpPr>
        <p:spPr>
          <a:xfrm>
            <a:off x="4953685" y="3578278"/>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collab_release</a:t>
            </a:r>
            <a:endParaRPr lang="en-US" sz="900" dirty="0">
              <a:latin typeface="Consolas" panose="020B0609020204030204" pitchFamily="49" charset="0"/>
            </a:endParaRPr>
          </a:p>
        </p:txBody>
      </p:sp>
      <p:sp>
        <p:nvSpPr>
          <p:cNvPr id="56" name="Rectangle 55">
            <a:extLst>
              <a:ext uri="{FF2B5EF4-FFF2-40B4-BE49-F238E27FC236}">
                <a16:creationId xmlns:a16="http://schemas.microsoft.com/office/drawing/2014/main" id="{38A80D88-9AAD-474B-A929-45A4DC34DC69}"/>
              </a:ext>
            </a:extLst>
          </p:cNvPr>
          <p:cNvSpPr/>
          <p:nvPr/>
        </p:nvSpPr>
        <p:spPr>
          <a:xfrm>
            <a:off x="5805756" y="4151823"/>
            <a:ext cx="1411735" cy="2572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b="1" dirty="0">
                <a:latin typeface="Consolas" panose="020B0609020204030204" pitchFamily="49" charset="0"/>
              </a:rPr>
              <a:t>release</a:t>
            </a:r>
          </a:p>
        </p:txBody>
      </p:sp>
      <p:grpSp>
        <p:nvGrpSpPr>
          <p:cNvPr id="57" name="Graphic 4">
            <a:extLst>
              <a:ext uri="{FF2B5EF4-FFF2-40B4-BE49-F238E27FC236}">
                <a16:creationId xmlns:a16="http://schemas.microsoft.com/office/drawing/2014/main" id="{AACFB39C-8937-460F-8996-4CAD2C60D572}"/>
              </a:ext>
            </a:extLst>
          </p:cNvPr>
          <p:cNvGrpSpPr/>
          <p:nvPr/>
        </p:nvGrpSpPr>
        <p:grpSpPr>
          <a:xfrm>
            <a:off x="4746854" y="4558194"/>
            <a:ext cx="457200" cy="457200"/>
            <a:chOff x="5096556" y="3203918"/>
            <a:chExt cx="863608" cy="863604"/>
          </a:xfrm>
        </p:grpSpPr>
        <p:sp>
          <p:nvSpPr>
            <p:cNvPr id="58" name="Freeform: Shape 57">
              <a:extLst>
                <a:ext uri="{FF2B5EF4-FFF2-40B4-BE49-F238E27FC236}">
                  <a16:creationId xmlns:a16="http://schemas.microsoft.com/office/drawing/2014/main" id="{DA12D596-3B5E-4347-A6B5-0B2BE4103C13}"/>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432B19E-BC9A-4C5B-A366-CD1BFA4FD303}"/>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5318017-EB28-4930-9D26-23760E35D067}"/>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33A84D6-C2D8-4301-A57F-B6B25CF70DAD}"/>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553AEEA-1FAE-4CF0-BFB1-CBE3193D0B3F}"/>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D778B37-E3FF-4CE9-8849-7DE719D6E9B3}"/>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845DC69-D4BE-4454-8B68-2C6D05AE8355}"/>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EF88EA3-247E-46BF-8EED-AD8420D6F5C7}"/>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10" name="TextBox 109">
            <a:extLst>
              <a:ext uri="{FF2B5EF4-FFF2-40B4-BE49-F238E27FC236}">
                <a16:creationId xmlns:a16="http://schemas.microsoft.com/office/drawing/2014/main" id="{9E184984-90AF-4B46-A925-5FDAEC44C41A}"/>
              </a:ext>
            </a:extLst>
          </p:cNvPr>
          <p:cNvSpPr txBox="1"/>
          <p:nvPr/>
        </p:nvSpPr>
        <p:spPr>
          <a:xfrm>
            <a:off x="896423" y="5533147"/>
            <a:ext cx="1878657" cy="200055"/>
          </a:xfrm>
          <a:prstGeom prst="rect">
            <a:avLst/>
          </a:prstGeom>
          <a:noFill/>
        </p:spPr>
        <p:txBody>
          <a:bodyPr wrap="square" rtlCol="0">
            <a:spAutoFit/>
          </a:bodyPr>
          <a:lstStyle/>
          <a:p>
            <a:r>
              <a:rPr lang="en-US" sz="700" dirty="0">
                <a:latin typeface="Consolas" panose="020B0609020204030204" pitchFamily="49" charset="0"/>
              </a:rPr>
              <a:t>Merge on successful deployments</a:t>
            </a:r>
          </a:p>
        </p:txBody>
      </p:sp>
      <p:pic>
        <p:nvPicPr>
          <p:cNvPr id="123" name="Graphic 122">
            <a:extLst>
              <a:ext uri="{FF2B5EF4-FFF2-40B4-BE49-F238E27FC236}">
                <a16:creationId xmlns:a16="http://schemas.microsoft.com/office/drawing/2014/main" id="{6FBE2A1F-69AD-4233-8247-26C416F0E9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4811" y="6010782"/>
            <a:ext cx="479545" cy="479545"/>
          </a:xfrm>
          <a:prstGeom prst="rect">
            <a:avLst/>
          </a:prstGeom>
        </p:spPr>
      </p:pic>
      <p:pic>
        <p:nvPicPr>
          <p:cNvPr id="125" name="Graphic 124">
            <a:extLst>
              <a:ext uri="{FF2B5EF4-FFF2-40B4-BE49-F238E27FC236}">
                <a16:creationId xmlns:a16="http://schemas.microsoft.com/office/drawing/2014/main" id="{5B1112D9-678E-4926-8CCC-5EB6D2E720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75572" y="113162"/>
            <a:ext cx="450683" cy="450683"/>
          </a:xfrm>
          <a:prstGeom prst="rect">
            <a:avLst/>
          </a:prstGeom>
        </p:spPr>
      </p:pic>
      <p:sp>
        <p:nvSpPr>
          <p:cNvPr id="19" name="Rectangle 18">
            <a:extLst>
              <a:ext uri="{FF2B5EF4-FFF2-40B4-BE49-F238E27FC236}">
                <a16:creationId xmlns:a16="http://schemas.microsoft.com/office/drawing/2014/main" id="{7753D698-BF0D-4E05-A22A-19BA6A926963}"/>
              </a:ext>
            </a:extLst>
          </p:cNvPr>
          <p:cNvSpPr/>
          <p:nvPr/>
        </p:nvSpPr>
        <p:spPr>
          <a:xfrm>
            <a:off x="1634283" y="966200"/>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Features</a:t>
            </a:r>
          </a:p>
        </p:txBody>
      </p:sp>
      <p:sp>
        <p:nvSpPr>
          <p:cNvPr id="18" name="Rectangle 17">
            <a:extLst>
              <a:ext uri="{FF2B5EF4-FFF2-40B4-BE49-F238E27FC236}">
                <a16:creationId xmlns:a16="http://schemas.microsoft.com/office/drawing/2014/main" id="{E3790E57-CD24-4BEC-A8C4-0FF0D9B17E1B}"/>
              </a:ext>
            </a:extLst>
          </p:cNvPr>
          <p:cNvSpPr/>
          <p:nvPr/>
        </p:nvSpPr>
        <p:spPr>
          <a:xfrm>
            <a:off x="1724714" y="1034922"/>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1</a:t>
            </a:r>
          </a:p>
        </p:txBody>
      </p:sp>
      <p:cxnSp>
        <p:nvCxnSpPr>
          <p:cNvPr id="127" name="Connector: Elbow 126">
            <a:extLst>
              <a:ext uri="{FF2B5EF4-FFF2-40B4-BE49-F238E27FC236}">
                <a16:creationId xmlns:a16="http://schemas.microsoft.com/office/drawing/2014/main" id="{CAFDB454-49FD-4F17-934B-D8AB3E51362F}"/>
              </a:ext>
            </a:extLst>
          </p:cNvPr>
          <p:cNvCxnSpPr>
            <a:cxnSpLocks/>
            <a:stCxn id="17" idx="1"/>
            <a:endCxn id="181" idx="1"/>
          </p:cNvCxnSpPr>
          <p:nvPr/>
        </p:nvCxnSpPr>
        <p:spPr>
          <a:xfrm rot="10800000" flipH="1">
            <a:off x="387142" y="1725809"/>
            <a:ext cx="1454036" cy="3624693"/>
          </a:xfrm>
          <a:prstGeom prst="bentConnector3">
            <a:avLst>
              <a:gd name="adj1" fmla="val -15722"/>
            </a:avLst>
          </a:prstGeom>
          <a:ln>
            <a:tailEnd type="triangle"/>
          </a:ln>
        </p:spPr>
        <p:style>
          <a:lnRef idx="1">
            <a:schemeClr val="accent2"/>
          </a:lnRef>
          <a:fillRef idx="0">
            <a:schemeClr val="accent2"/>
          </a:fillRef>
          <a:effectRef idx="0">
            <a:schemeClr val="accent2"/>
          </a:effectRef>
          <a:fontRef idx="minor">
            <a:schemeClr val="tx1"/>
          </a:fontRef>
        </p:style>
      </p:cxnSp>
      <p:sp>
        <p:nvSpPr>
          <p:cNvPr id="131" name="TextBox 130">
            <a:extLst>
              <a:ext uri="{FF2B5EF4-FFF2-40B4-BE49-F238E27FC236}">
                <a16:creationId xmlns:a16="http://schemas.microsoft.com/office/drawing/2014/main" id="{12B68284-F6B4-4092-B6A9-C74AFB37FC24}"/>
              </a:ext>
            </a:extLst>
          </p:cNvPr>
          <p:cNvSpPr txBox="1"/>
          <p:nvPr/>
        </p:nvSpPr>
        <p:spPr>
          <a:xfrm>
            <a:off x="144175" y="1336535"/>
            <a:ext cx="1330822" cy="307777"/>
          </a:xfrm>
          <a:prstGeom prst="rect">
            <a:avLst/>
          </a:prstGeom>
          <a:noFill/>
        </p:spPr>
        <p:txBody>
          <a:bodyPr wrap="square" rtlCol="0">
            <a:spAutoFit/>
          </a:bodyPr>
          <a:lstStyle/>
          <a:p>
            <a:r>
              <a:rPr lang="en-US" sz="700" dirty="0">
                <a:latin typeface="Consolas" panose="020B0609020204030204" pitchFamily="49" charset="0"/>
              </a:rPr>
              <a:t>Create/reset</a:t>
            </a:r>
          </a:p>
          <a:p>
            <a:r>
              <a:rPr lang="en-US" sz="700" dirty="0">
                <a:latin typeface="Consolas" panose="020B0609020204030204" pitchFamily="49" charset="0"/>
              </a:rPr>
              <a:t>as needed</a:t>
            </a:r>
          </a:p>
        </p:txBody>
      </p:sp>
      <p:sp>
        <p:nvSpPr>
          <p:cNvPr id="132" name="Rectangle: Rounded Corners 131">
            <a:extLst>
              <a:ext uri="{FF2B5EF4-FFF2-40B4-BE49-F238E27FC236}">
                <a16:creationId xmlns:a16="http://schemas.microsoft.com/office/drawing/2014/main" id="{B97E8ABB-E5C4-41CB-B39C-E9A4E02DB87C}"/>
              </a:ext>
            </a:extLst>
          </p:cNvPr>
          <p:cNvSpPr/>
          <p:nvPr/>
        </p:nvSpPr>
        <p:spPr>
          <a:xfrm>
            <a:off x="1474997" y="2802854"/>
            <a:ext cx="2252319" cy="2040724"/>
          </a:xfrm>
          <a:prstGeom prst="roundRect">
            <a:avLst>
              <a:gd name="adj" fmla="val 8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latin typeface="Consolas" panose="020B0609020204030204" pitchFamily="49" charset="0"/>
              </a:rPr>
              <a:t>Dev B</a:t>
            </a:r>
          </a:p>
        </p:txBody>
      </p:sp>
      <p:grpSp>
        <p:nvGrpSpPr>
          <p:cNvPr id="133" name="Graphic 4">
            <a:extLst>
              <a:ext uri="{FF2B5EF4-FFF2-40B4-BE49-F238E27FC236}">
                <a16:creationId xmlns:a16="http://schemas.microsoft.com/office/drawing/2014/main" id="{26972262-50D0-44E1-8A4E-39AED26E848B}"/>
              </a:ext>
            </a:extLst>
          </p:cNvPr>
          <p:cNvGrpSpPr/>
          <p:nvPr/>
        </p:nvGrpSpPr>
        <p:grpSpPr>
          <a:xfrm>
            <a:off x="1419026" y="4515024"/>
            <a:ext cx="457200" cy="457200"/>
            <a:chOff x="5096556" y="3203918"/>
            <a:chExt cx="863608" cy="863604"/>
          </a:xfrm>
        </p:grpSpPr>
        <p:sp>
          <p:nvSpPr>
            <p:cNvPr id="134" name="Freeform: Shape 133">
              <a:extLst>
                <a:ext uri="{FF2B5EF4-FFF2-40B4-BE49-F238E27FC236}">
                  <a16:creationId xmlns:a16="http://schemas.microsoft.com/office/drawing/2014/main" id="{BC20AC5C-907C-46E5-90CA-9F50B5E6AC38}"/>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3CBD30C3-8846-42E1-99F5-9F4FAA15E28E}"/>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488E8E9-D4CA-4108-9795-ED5C1704AA70}"/>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86E536C-AD91-4B83-B6AE-0AE888BED522}"/>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B2CBDAE-5E1E-49BA-BBDD-11CBA903DA83}"/>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53908B4D-766A-4A17-8DE5-49B651930262}"/>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4459C52-8A30-438C-B36B-6035A9DC0AC1}"/>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C3173DA-F95A-47B6-BCD9-D0D38BA40295}"/>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142" name="Rectangle 141">
            <a:extLst>
              <a:ext uri="{FF2B5EF4-FFF2-40B4-BE49-F238E27FC236}">
                <a16:creationId xmlns:a16="http://schemas.microsoft.com/office/drawing/2014/main" id="{368419AF-6C34-4DB9-8C09-D205736D6F69}"/>
              </a:ext>
            </a:extLst>
          </p:cNvPr>
          <p:cNvSpPr/>
          <p:nvPr/>
        </p:nvSpPr>
        <p:spPr>
          <a:xfrm>
            <a:off x="2212915" y="4511306"/>
            <a:ext cx="1246164" cy="2572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b="1" dirty="0" err="1">
                <a:latin typeface="Consolas" panose="020B0609020204030204" pitchFamily="49" charset="0"/>
              </a:rPr>
              <a:t>devB</a:t>
            </a:r>
            <a:endParaRPr lang="en-US" sz="900" b="1" dirty="0">
              <a:latin typeface="Consolas" panose="020B0609020204030204" pitchFamily="49" charset="0"/>
            </a:endParaRPr>
          </a:p>
        </p:txBody>
      </p:sp>
      <p:sp>
        <p:nvSpPr>
          <p:cNvPr id="143" name="Rectangle 142">
            <a:extLst>
              <a:ext uri="{FF2B5EF4-FFF2-40B4-BE49-F238E27FC236}">
                <a16:creationId xmlns:a16="http://schemas.microsoft.com/office/drawing/2014/main" id="{F791897C-110B-4B77-9273-B3BD606B77D7}"/>
              </a:ext>
            </a:extLst>
          </p:cNvPr>
          <p:cNvSpPr/>
          <p:nvPr/>
        </p:nvSpPr>
        <p:spPr>
          <a:xfrm>
            <a:off x="1846050" y="3879785"/>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collab_B</a:t>
            </a:r>
            <a:endParaRPr lang="en-US" sz="900" dirty="0">
              <a:latin typeface="Consolas" panose="020B0609020204030204" pitchFamily="49" charset="0"/>
            </a:endParaRPr>
          </a:p>
        </p:txBody>
      </p:sp>
      <p:cxnSp>
        <p:nvCxnSpPr>
          <p:cNvPr id="144" name="Connector: Elbow 143">
            <a:extLst>
              <a:ext uri="{FF2B5EF4-FFF2-40B4-BE49-F238E27FC236}">
                <a16:creationId xmlns:a16="http://schemas.microsoft.com/office/drawing/2014/main" id="{A3018CB0-A477-4C69-A14A-29529CD5C126}"/>
              </a:ext>
            </a:extLst>
          </p:cNvPr>
          <p:cNvCxnSpPr>
            <a:cxnSpLocks/>
            <a:stCxn id="150" idx="2"/>
            <a:endCxn id="143" idx="0"/>
          </p:cNvCxnSpPr>
          <p:nvPr/>
        </p:nvCxnSpPr>
        <p:spPr>
          <a:xfrm rot="16200000" flipH="1">
            <a:off x="2160242" y="3655576"/>
            <a:ext cx="305159" cy="143257"/>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45" name="Oval 144">
            <a:extLst>
              <a:ext uri="{FF2B5EF4-FFF2-40B4-BE49-F238E27FC236}">
                <a16:creationId xmlns:a16="http://schemas.microsoft.com/office/drawing/2014/main" id="{9414841D-982E-498B-8C14-47E545DB244C}"/>
              </a:ext>
            </a:extLst>
          </p:cNvPr>
          <p:cNvSpPr/>
          <p:nvPr/>
        </p:nvSpPr>
        <p:spPr>
          <a:xfrm>
            <a:off x="2082834" y="4540862"/>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46" name="Connector: Elbow 145">
            <a:extLst>
              <a:ext uri="{FF2B5EF4-FFF2-40B4-BE49-F238E27FC236}">
                <a16:creationId xmlns:a16="http://schemas.microsoft.com/office/drawing/2014/main" id="{C5000F6B-4009-4673-81B3-EBFA4D6AC78C}"/>
              </a:ext>
            </a:extLst>
          </p:cNvPr>
          <p:cNvCxnSpPr>
            <a:cxnSpLocks/>
            <a:stCxn id="143" idx="2"/>
            <a:endCxn id="142" idx="0"/>
          </p:cNvCxnSpPr>
          <p:nvPr/>
        </p:nvCxnSpPr>
        <p:spPr>
          <a:xfrm rot="16200000" flipH="1">
            <a:off x="2423108" y="4098417"/>
            <a:ext cx="374230" cy="45154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47" name="TextBox 146">
            <a:extLst>
              <a:ext uri="{FF2B5EF4-FFF2-40B4-BE49-F238E27FC236}">
                <a16:creationId xmlns:a16="http://schemas.microsoft.com/office/drawing/2014/main" id="{86FFA962-E723-475E-BCA5-884775A5B399}"/>
              </a:ext>
            </a:extLst>
          </p:cNvPr>
          <p:cNvSpPr txBox="1"/>
          <p:nvPr/>
        </p:nvSpPr>
        <p:spPr>
          <a:xfrm>
            <a:off x="2806675" y="4203529"/>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48" name="TextBox 147">
            <a:extLst>
              <a:ext uri="{FF2B5EF4-FFF2-40B4-BE49-F238E27FC236}">
                <a16:creationId xmlns:a16="http://schemas.microsoft.com/office/drawing/2014/main" id="{F04A6CC8-E62D-4A54-8BA2-05B017CD6A52}"/>
              </a:ext>
            </a:extLst>
          </p:cNvPr>
          <p:cNvSpPr txBox="1"/>
          <p:nvPr/>
        </p:nvSpPr>
        <p:spPr>
          <a:xfrm>
            <a:off x="2414062" y="3591517"/>
            <a:ext cx="830677" cy="200055"/>
          </a:xfrm>
          <a:prstGeom prst="rect">
            <a:avLst/>
          </a:prstGeom>
          <a:noFill/>
        </p:spPr>
        <p:txBody>
          <a:bodyPr wrap="none" rtlCol="0">
            <a:spAutoFit/>
          </a:bodyPr>
          <a:lstStyle/>
          <a:p>
            <a:r>
              <a:rPr lang="en-US" sz="700" dirty="0">
                <a:latin typeface="Consolas" panose="020B0609020204030204" pitchFamily="49" charset="0"/>
              </a:rPr>
              <a:t>Pull Requests</a:t>
            </a:r>
          </a:p>
        </p:txBody>
      </p:sp>
      <p:sp>
        <p:nvSpPr>
          <p:cNvPr id="149" name="Rectangle 148">
            <a:extLst>
              <a:ext uri="{FF2B5EF4-FFF2-40B4-BE49-F238E27FC236}">
                <a16:creationId xmlns:a16="http://schemas.microsoft.com/office/drawing/2014/main" id="{4CE5A539-6368-44FD-B1ED-D80CB167D544}"/>
              </a:ext>
            </a:extLst>
          </p:cNvPr>
          <p:cNvSpPr/>
          <p:nvPr/>
        </p:nvSpPr>
        <p:spPr>
          <a:xfrm>
            <a:off x="1612362" y="3248613"/>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Features</a:t>
            </a:r>
          </a:p>
        </p:txBody>
      </p:sp>
      <p:sp>
        <p:nvSpPr>
          <p:cNvPr id="150" name="Rectangle 149">
            <a:extLst>
              <a:ext uri="{FF2B5EF4-FFF2-40B4-BE49-F238E27FC236}">
                <a16:creationId xmlns:a16="http://schemas.microsoft.com/office/drawing/2014/main" id="{1E8E5D46-98D9-4A05-A100-E8A88F75A705}"/>
              </a:ext>
            </a:extLst>
          </p:cNvPr>
          <p:cNvSpPr/>
          <p:nvPr/>
        </p:nvSpPr>
        <p:spPr>
          <a:xfrm>
            <a:off x="1702793" y="331733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2</a:t>
            </a:r>
          </a:p>
        </p:txBody>
      </p:sp>
      <p:cxnSp>
        <p:nvCxnSpPr>
          <p:cNvPr id="152" name="Connector: Elbow 151">
            <a:extLst>
              <a:ext uri="{FF2B5EF4-FFF2-40B4-BE49-F238E27FC236}">
                <a16:creationId xmlns:a16="http://schemas.microsoft.com/office/drawing/2014/main" id="{FF8DFD3D-F990-4C31-9068-BDAB3F0DEDD6}"/>
              </a:ext>
            </a:extLst>
          </p:cNvPr>
          <p:cNvCxnSpPr>
            <a:cxnSpLocks/>
            <a:stCxn id="17" idx="1"/>
            <a:endCxn id="149" idx="1"/>
          </p:cNvCxnSpPr>
          <p:nvPr/>
        </p:nvCxnSpPr>
        <p:spPr>
          <a:xfrm rot="10800000" flipH="1">
            <a:off x="387142" y="3377259"/>
            <a:ext cx="1225220" cy="1973242"/>
          </a:xfrm>
          <a:prstGeom prst="bentConnector3">
            <a:avLst>
              <a:gd name="adj1" fmla="val -18658"/>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56" name="Connector: Elbow 155">
            <a:extLst>
              <a:ext uri="{FF2B5EF4-FFF2-40B4-BE49-F238E27FC236}">
                <a16:creationId xmlns:a16="http://schemas.microsoft.com/office/drawing/2014/main" id="{65C2E158-716A-4152-A819-6C880B45A001}"/>
              </a:ext>
            </a:extLst>
          </p:cNvPr>
          <p:cNvCxnSpPr>
            <a:cxnSpLocks/>
            <a:stCxn id="17" idx="1"/>
            <a:endCxn id="143" idx="1"/>
          </p:cNvCxnSpPr>
          <p:nvPr/>
        </p:nvCxnSpPr>
        <p:spPr>
          <a:xfrm rot="10800000" flipH="1">
            <a:off x="387142" y="4008431"/>
            <a:ext cx="1458908" cy="1342070"/>
          </a:xfrm>
          <a:prstGeom prst="bentConnector3">
            <a:avLst>
              <a:gd name="adj1" fmla="val -15669"/>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Connector: Elbow 19">
            <a:extLst>
              <a:ext uri="{FF2B5EF4-FFF2-40B4-BE49-F238E27FC236}">
                <a16:creationId xmlns:a16="http://schemas.microsoft.com/office/drawing/2014/main" id="{7B3DB099-25E1-4979-9E6F-B83CCB29C001}"/>
              </a:ext>
            </a:extLst>
          </p:cNvPr>
          <p:cNvCxnSpPr>
            <a:cxnSpLocks/>
            <a:stCxn id="17" idx="1"/>
            <a:endCxn id="19" idx="1"/>
          </p:cNvCxnSpPr>
          <p:nvPr/>
        </p:nvCxnSpPr>
        <p:spPr>
          <a:xfrm rot="10800000" flipH="1">
            <a:off x="387141" y="1094847"/>
            <a:ext cx="1247141" cy="4255655"/>
          </a:xfrm>
          <a:prstGeom prst="bentConnector3">
            <a:avLst>
              <a:gd name="adj1" fmla="val -18330"/>
            </a:avLst>
          </a:prstGeom>
          <a:ln>
            <a:tailEnd type="triangle"/>
          </a:ln>
        </p:spPr>
        <p:style>
          <a:lnRef idx="1">
            <a:schemeClr val="accent4"/>
          </a:lnRef>
          <a:fillRef idx="0">
            <a:schemeClr val="accent4"/>
          </a:fillRef>
          <a:effectRef idx="0">
            <a:schemeClr val="accent4"/>
          </a:effectRef>
          <a:fontRef idx="minor">
            <a:schemeClr val="tx1"/>
          </a:fontRef>
        </p:style>
      </p:cxnSp>
      <p:sp>
        <p:nvSpPr>
          <p:cNvPr id="179" name="Rectangle 178">
            <a:extLst>
              <a:ext uri="{FF2B5EF4-FFF2-40B4-BE49-F238E27FC236}">
                <a16:creationId xmlns:a16="http://schemas.microsoft.com/office/drawing/2014/main" id="{0A17AC09-CC99-471D-B822-D6B7F1654DCC}"/>
              </a:ext>
            </a:extLst>
          </p:cNvPr>
          <p:cNvSpPr/>
          <p:nvPr/>
        </p:nvSpPr>
        <p:spPr>
          <a:xfrm>
            <a:off x="2208043" y="2228683"/>
            <a:ext cx="1246164" cy="2572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err="1">
                <a:latin typeface="Consolas" panose="020B0609020204030204" pitchFamily="49" charset="0"/>
              </a:rPr>
              <a:t>adf_publish</a:t>
            </a:r>
            <a:r>
              <a:rPr lang="en-US" sz="900" dirty="0">
                <a:latin typeface="Consolas" panose="020B0609020204030204" pitchFamily="49" charset="0"/>
              </a:rPr>
              <a:t>\</a:t>
            </a:r>
            <a:r>
              <a:rPr lang="en-US" sz="900" b="1" dirty="0" err="1">
                <a:latin typeface="Consolas" panose="020B0609020204030204" pitchFamily="49" charset="0"/>
              </a:rPr>
              <a:t>devA</a:t>
            </a:r>
            <a:endParaRPr lang="en-US" sz="900" b="1" dirty="0">
              <a:latin typeface="Consolas" panose="020B0609020204030204" pitchFamily="49" charset="0"/>
            </a:endParaRPr>
          </a:p>
        </p:txBody>
      </p:sp>
      <p:sp>
        <p:nvSpPr>
          <p:cNvPr id="181" name="Rectangle 180">
            <a:extLst>
              <a:ext uri="{FF2B5EF4-FFF2-40B4-BE49-F238E27FC236}">
                <a16:creationId xmlns:a16="http://schemas.microsoft.com/office/drawing/2014/main" id="{3976B73C-B67A-4C8C-B532-CD78C68BC576}"/>
              </a:ext>
            </a:extLst>
          </p:cNvPr>
          <p:cNvSpPr/>
          <p:nvPr/>
        </p:nvSpPr>
        <p:spPr>
          <a:xfrm>
            <a:off x="1841178" y="1597162"/>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err="1">
                <a:latin typeface="Consolas" panose="020B0609020204030204" pitchFamily="49" charset="0"/>
              </a:rPr>
              <a:t>collab_A</a:t>
            </a:r>
            <a:endParaRPr lang="en-US" sz="900" dirty="0">
              <a:latin typeface="Consolas" panose="020B0609020204030204" pitchFamily="49" charset="0"/>
            </a:endParaRPr>
          </a:p>
        </p:txBody>
      </p:sp>
      <p:cxnSp>
        <p:nvCxnSpPr>
          <p:cNvPr id="183" name="Connector: Elbow 182">
            <a:extLst>
              <a:ext uri="{FF2B5EF4-FFF2-40B4-BE49-F238E27FC236}">
                <a16:creationId xmlns:a16="http://schemas.microsoft.com/office/drawing/2014/main" id="{83FB9001-25F8-4A37-AD75-EC10C12953F8}"/>
              </a:ext>
            </a:extLst>
          </p:cNvPr>
          <p:cNvCxnSpPr>
            <a:cxnSpLocks/>
            <a:endCxn id="181" idx="0"/>
          </p:cNvCxnSpPr>
          <p:nvPr/>
        </p:nvCxnSpPr>
        <p:spPr>
          <a:xfrm rot="16200000" flipH="1">
            <a:off x="2155369" y="1372953"/>
            <a:ext cx="305160" cy="143257"/>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85" name="Oval 184">
            <a:extLst>
              <a:ext uri="{FF2B5EF4-FFF2-40B4-BE49-F238E27FC236}">
                <a16:creationId xmlns:a16="http://schemas.microsoft.com/office/drawing/2014/main" id="{0A5499F8-ECF3-44E6-BF54-C2B0649D47B4}"/>
              </a:ext>
            </a:extLst>
          </p:cNvPr>
          <p:cNvSpPr/>
          <p:nvPr/>
        </p:nvSpPr>
        <p:spPr>
          <a:xfrm>
            <a:off x="2077962" y="2258239"/>
            <a:ext cx="184976" cy="18497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200" dirty="0">
                <a:latin typeface="Consolas" panose="020B0609020204030204" pitchFamily="49" charset="0"/>
              </a:rPr>
              <a:t>t</a:t>
            </a:r>
          </a:p>
        </p:txBody>
      </p:sp>
      <p:cxnSp>
        <p:nvCxnSpPr>
          <p:cNvPr id="187" name="Connector: Elbow 186">
            <a:extLst>
              <a:ext uri="{FF2B5EF4-FFF2-40B4-BE49-F238E27FC236}">
                <a16:creationId xmlns:a16="http://schemas.microsoft.com/office/drawing/2014/main" id="{981FD496-C371-406C-B8F6-D198A340CDA5}"/>
              </a:ext>
            </a:extLst>
          </p:cNvPr>
          <p:cNvCxnSpPr>
            <a:cxnSpLocks/>
            <a:stCxn id="181" idx="2"/>
            <a:endCxn id="179" idx="0"/>
          </p:cNvCxnSpPr>
          <p:nvPr/>
        </p:nvCxnSpPr>
        <p:spPr>
          <a:xfrm rot="16200000" flipH="1">
            <a:off x="2418236" y="1815794"/>
            <a:ext cx="374230" cy="45154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89" name="TextBox 188">
            <a:extLst>
              <a:ext uri="{FF2B5EF4-FFF2-40B4-BE49-F238E27FC236}">
                <a16:creationId xmlns:a16="http://schemas.microsoft.com/office/drawing/2014/main" id="{1F8D212F-65B0-441D-A6F5-5C1A56F90C92}"/>
              </a:ext>
            </a:extLst>
          </p:cNvPr>
          <p:cNvSpPr txBox="1"/>
          <p:nvPr/>
        </p:nvSpPr>
        <p:spPr>
          <a:xfrm>
            <a:off x="2801803" y="1920906"/>
            <a:ext cx="532518" cy="307777"/>
          </a:xfrm>
          <a:prstGeom prst="rect">
            <a:avLst/>
          </a:prstGeom>
          <a:noFill/>
        </p:spPr>
        <p:txBody>
          <a:bodyPr wrap="none" rtlCol="0">
            <a:spAutoFit/>
          </a:bodyPr>
          <a:lstStyle/>
          <a:p>
            <a:r>
              <a:rPr lang="en-US" sz="700" dirty="0">
                <a:latin typeface="Consolas" panose="020B0609020204030204" pitchFamily="49" charset="0"/>
              </a:rPr>
              <a:t>Web UI </a:t>
            </a:r>
          </a:p>
          <a:p>
            <a:r>
              <a:rPr lang="en-US" sz="700" dirty="0">
                <a:latin typeface="Consolas" panose="020B0609020204030204" pitchFamily="49" charset="0"/>
              </a:rPr>
              <a:t>Publish</a:t>
            </a:r>
          </a:p>
        </p:txBody>
      </p:sp>
      <p:sp>
        <p:nvSpPr>
          <p:cNvPr id="191" name="TextBox 190">
            <a:extLst>
              <a:ext uri="{FF2B5EF4-FFF2-40B4-BE49-F238E27FC236}">
                <a16:creationId xmlns:a16="http://schemas.microsoft.com/office/drawing/2014/main" id="{D58DC4CC-35BC-4A23-988B-6FE96CAD6EA2}"/>
              </a:ext>
            </a:extLst>
          </p:cNvPr>
          <p:cNvSpPr txBox="1"/>
          <p:nvPr/>
        </p:nvSpPr>
        <p:spPr>
          <a:xfrm>
            <a:off x="2409190" y="1308894"/>
            <a:ext cx="830677" cy="200055"/>
          </a:xfrm>
          <a:prstGeom prst="rect">
            <a:avLst/>
          </a:prstGeom>
          <a:noFill/>
        </p:spPr>
        <p:txBody>
          <a:bodyPr wrap="none" rtlCol="0">
            <a:spAutoFit/>
          </a:bodyPr>
          <a:lstStyle/>
          <a:p>
            <a:r>
              <a:rPr lang="en-US" sz="700" dirty="0">
                <a:latin typeface="Consolas" panose="020B0609020204030204" pitchFamily="49" charset="0"/>
              </a:rPr>
              <a:t>Pull Requests</a:t>
            </a:r>
          </a:p>
        </p:txBody>
      </p:sp>
      <p:cxnSp>
        <p:nvCxnSpPr>
          <p:cNvPr id="194" name="Connector: Elbow 193">
            <a:extLst>
              <a:ext uri="{FF2B5EF4-FFF2-40B4-BE49-F238E27FC236}">
                <a16:creationId xmlns:a16="http://schemas.microsoft.com/office/drawing/2014/main" id="{B675C44E-576E-4CD2-9F3A-E24B0C635D1A}"/>
              </a:ext>
            </a:extLst>
          </p:cNvPr>
          <p:cNvCxnSpPr>
            <a:cxnSpLocks/>
            <a:stCxn id="181" idx="3"/>
            <a:endCxn id="55" idx="1"/>
          </p:cNvCxnSpPr>
          <p:nvPr/>
        </p:nvCxnSpPr>
        <p:spPr>
          <a:xfrm>
            <a:off x="2917977" y="1725808"/>
            <a:ext cx="2035708" cy="1981116"/>
          </a:xfrm>
          <a:prstGeom prst="bentConnector3">
            <a:avLst>
              <a:gd name="adj1" fmla="val 6004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9" name="Connector: Elbow 198">
            <a:extLst>
              <a:ext uri="{FF2B5EF4-FFF2-40B4-BE49-F238E27FC236}">
                <a16:creationId xmlns:a16="http://schemas.microsoft.com/office/drawing/2014/main" id="{97601EC9-ACC0-4908-BC13-EFD4174B2501}"/>
              </a:ext>
            </a:extLst>
          </p:cNvPr>
          <p:cNvCxnSpPr>
            <a:cxnSpLocks/>
            <a:stCxn id="143" idx="3"/>
            <a:endCxn id="55" idx="1"/>
          </p:cNvCxnSpPr>
          <p:nvPr/>
        </p:nvCxnSpPr>
        <p:spPr>
          <a:xfrm flipV="1">
            <a:off x="2922849" y="3706924"/>
            <a:ext cx="2030836" cy="301507"/>
          </a:xfrm>
          <a:prstGeom prst="bentConnector3">
            <a:avLst>
              <a:gd name="adj1" fmla="val 59775"/>
            </a:avLst>
          </a:prstGeom>
          <a:ln>
            <a:tailEnd type="triangle"/>
          </a:ln>
        </p:spPr>
        <p:style>
          <a:lnRef idx="1">
            <a:schemeClr val="accent2"/>
          </a:lnRef>
          <a:fillRef idx="0">
            <a:schemeClr val="accent2"/>
          </a:fillRef>
          <a:effectRef idx="0">
            <a:schemeClr val="accent2"/>
          </a:effectRef>
          <a:fontRef idx="minor">
            <a:schemeClr val="tx1"/>
          </a:fontRef>
        </p:style>
      </p:cxnSp>
      <p:sp>
        <p:nvSpPr>
          <p:cNvPr id="204" name="TextBox 203">
            <a:extLst>
              <a:ext uri="{FF2B5EF4-FFF2-40B4-BE49-F238E27FC236}">
                <a16:creationId xmlns:a16="http://schemas.microsoft.com/office/drawing/2014/main" id="{064AD483-5137-4EFF-BF9B-B27BD1B22700}"/>
              </a:ext>
            </a:extLst>
          </p:cNvPr>
          <p:cNvSpPr txBox="1"/>
          <p:nvPr/>
        </p:nvSpPr>
        <p:spPr>
          <a:xfrm>
            <a:off x="4121744" y="3424423"/>
            <a:ext cx="582211" cy="307777"/>
          </a:xfrm>
          <a:prstGeom prst="rect">
            <a:avLst/>
          </a:prstGeom>
          <a:noFill/>
        </p:spPr>
        <p:txBody>
          <a:bodyPr wrap="none" rtlCol="0">
            <a:spAutoFit/>
          </a:bodyPr>
          <a:lstStyle/>
          <a:p>
            <a:r>
              <a:rPr lang="en-US" sz="700" dirty="0">
                <a:latin typeface="Consolas" panose="020B0609020204030204" pitchFamily="49" charset="0"/>
              </a:rPr>
              <a:t>Pull </a:t>
            </a:r>
          </a:p>
          <a:p>
            <a:r>
              <a:rPr lang="en-US" sz="700" dirty="0">
                <a:latin typeface="Consolas" panose="020B0609020204030204" pitchFamily="49" charset="0"/>
              </a:rPr>
              <a:t>Requests</a:t>
            </a:r>
          </a:p>
        </p:txBody>
      </p:sp>
      <p:pic>
        <p:nvPicPr>
          <p:cNvPr id="215" name="Graphic 214">
            <a:extLst>
              <a:ext uri="{FF2B5EF4-FFF2-40B4-BE49-F238E27FC236}">
                <a16:creationId xmlns:a16="http://schemas.microsoft.com/office/drawing/2014/main" id="{8FAB641A-CE22-4826-897E-4EDF43B1F6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9474" y="5988413"/>
            <a:ext cx="479545" cy="479545"/>
          </a:xfrm>
          <a:prstGeom prst="rect">
            <a:avLst/>
          </a:prstGeom>
        </p:spPr>
      </p:pic>
      <p:pic>
        <p:nvPicPr>
          <p:cNvPr id="217" name="Graphic 216">
            <a:extLst>
              <a:ext uri="{FF2B5EF4-FFF2-40B4-BE49-F238E27FC236}">
                <a16:creationId xmlns:a16="http://schemas.microsoft.com/office/drawing/2014/main" id="{C531E128-7103-4107-BB74-C11596FAEB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2638" y="113162"/>
            <a:ext cx="450683" cy="450683"/>
          </a:xfrm>
          <a:prstGeom prst="rect">
            <a:avLst/>
          </a:prstGeom>
        </p:spPr>
      </p:pic>
      <p:sp>
        <p:nvSpPr>
          <p:cNvPr id="221" name="TextBox 220">
            <a:extLst>
              <a:ext uri="{FF2B5EF4-FFF2-40B4-BE49-F238E27FC236}">
                <a16:creationId xmlns:a16="http://schemas.microsoft.com/office/drawing/2014/main" id="{68E69CF7-0E74-4AD3-B7BF-A056E9DE0426}"/>
              </a:ext>
            </a:extLst>
          </p:cNvPr>
          <p:cNvSpPr txBox="1"/>
          <p:nvPr/>
        </p:nvSpPr>
        <p:spPr>
          <a:xfrm>
            <a:off x="6467353" y="1831373"/>
            <a:ext cx="3970385" cy="307777"/>
          </a:xfrm>
          <a:prstGeom prst="rect">
            <a:avLst/>
          </a:prstGeom>
          <a:noFill/>
        </p:spPr>
        <p:txBody>
          <a:bodyPr wrap="square" rtlCol="0">
            <a:spAutoFit/>
          </a:bodyPr>
          <a:lstStyle/>
          <a:p>
            <a:pPr marL="171450" indent="-171450">
              <a:buFontTx/>
              <a:buChar char="-"/>
            </a:pPr>
            <a:r>
              <a:rPr lang="en-US" sz="700" dirty="0">
                <a:latin typeface="Consolas" panose="020B0609020204030204" pitchFamily="49" charset="0"/>
              </a:rPr>
              <a:t>One or multiple factory instances depending on environment policies</a:t>
            </a:r>
          </a:p>
          <a:p>
            <a:pPr marL="171450" indent="-171450">
              <a:buFontTx/>
              <a:buChar char="-"/>
            </a:pPr>
            <a:r>
              <a:rPr lang="en-US" sz="700" dirty="0">
                <a:latin typeface="Consolas" panose="020B0609020204030204" pitchFamily="49" charset="0"/>
              </a:rPr>
              <a:t>Code versioning in another repository</a:t>
            </a:r>
          </a:p>
        </p:txBody>
      </p:sp>
      <p:grpSp>
        <p:nvGrpSpPr>
          <p:cNvPr id="222" name="Graphic 4">
            <a:extLst>
              <a:ext uri="{FF2B5EF4-FFF2-40B4-BE49-F238E27FC236}">
                <a16:creationId xmlns:a16="http://schemas.microsoft.com/office/drawing/2014/main" id="{883519C7-DFD5-4A39-89ED-0DA81D318404}"/>
              </a:ext>
            </a:extLst>
          </p:cNvPr>
          <p:cNvGrpSpPr/>
          <p:nvPr/>
        </p:nvGrpSpPr>
        <p:grpSpPr>
          <a:xfrm>
            <a:off x="6024743" y="1765839"/>
            <a:ext cx="457200" cy="457200"/>
            <a:chOff x="5096556" y="3203918"/>
            <a:chExt cx="863608" cy="863604"/>
          </a:xfrm>
        </p:grpSpPr>
        <p:sp>
          <p:nvSpPr>
            <p:cNvPr id="223" name="Freeform: Shape 222">
              <a:extLst>
                <a:ext uri="{FF2B5EF4-FFF2-40B4-BE49-F238E27FC236}">
                  <a16:creationId xmlns:a16="http://schemas.microsoft.com/office/drawing/2014/main" id="{F2EF8FCA-AE81-40A2-B9C5-6138B8285316}"/>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0AFDDEFF-0288-44AC-92B7-E4A146903689}"/>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1FA0EB2-3C34-4C06-943E-01E81E3B3298}"/>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95A5811B-FBC5-4BB1-82C2-5201BF1FEA74}"/>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987F5FE-E0F7-4689-8763-6C5D504B8C23}"/>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5197A725-5E0E-4ABD-BDE1-35A6EA8EB214}"/>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FDF9BE9-D5BB-4300-8C9D-E32330DF72BF}"/>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4BD7893A-0390-43C1-BD31-49BDCA2DE974}"/>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33" name="TextBox 232">
            <a:extLst>
              <a:ext uri="{FF2B5EF4-FFF2-40B4-BE49-F238E27FC236}">
                <a16:creationId xmlns:a16="http://schemas.microsoft.com/office/drawing/2014/main" id="{CF19FF59-CF27-4B93-804D-BB057D58C8FB}"/>
              </a:ext>
            </a:extLst>
          </p:cNvPr>
          <p:cNvSpPr txBox="1"/>
          <p:nvPr/>
        </p:nvSpPr>
        <p:spPr>
          <a:xfrm>
            <a:off x="6277045" y="6481426"/>
            <a:ext cx="1330822" cy="200055"/>
          </a:xfrm>
          <a:prstGeom prst="rect">
            <a:avLst/>
          </a:prstGeom>
          <a:noFill/>
        </p:spPr>
        <p:txBody>
          <a:bodyPr wrap="square" rtlCol="0">
            <a:spAutoFit/>
          </a:bodyPr>
          <a:lstStyle/>
          <a:p>
            <a:pPr algn="r"/>
            <a:r>
              <a:rPr lang="en-US" sz="700" dirty="0">
                <a:latin typeface="Consolas" panose="020B0609020204030204" pitchFamily="49" charset="0"/>
              </a:rPr>
              <a:t>Key Vault Dev</a:t>
            </a:r>
          </a:p>
        </p:txBody>
      </p:sp>
      <p:sp>
        <p:nvSpPr>
          <p:cNvPr id="235" name="TextBox 234">
            <a:extLst>
              <a:ext uri="{FF2B5EF4-FFF2-40B4-BE49-F238E27FC236}">
                <a16:creationId xmlns:a16="http://schemas.microsoft.com/office/drawing/2014/main" id="{D85E3FD7-4F43-447E-A1AF-86AE83233CA0}"/>
              </a:ext>
            </a:extLst>
          </p:cNvPr>
          <p:cNvSpPr txBox="1"/>
          <p:nvPr/>
        </p:nvSpPr>
        <p:spPr>
          <a:xfrm>
            <a:off x="6569480" y="378174"/>
            <a:ext cx="1330822" cy="200055"/>
          </a:xfrm>
          <a:prstGeom prst="rect">
            <a:avLst/>
          </a:prstGeom>
          <a:noFill/>
        </p:spPr>
        <p:txBody>
          <a:bodyPr wrap="square" rtlCol="0">
            <a:spAutoFit/>
          </a:bodyPr>
          <a:lstStyle/>
          <a:p>
            <a:pPr algn="ctr"/>
            <a:r>
              <a:rPr lang="en-US" sz="700" dirty="0">
                <a:latin typeface="Consolas" panose="020B0609020204030204" pitchFamily="49" charset="0"/>
              </a:rPr>
              <a:t>Self-Hosted IR VM Dev</a:t>
            </a:r>
          </a:p>
        </p:txBody>
      </p:sp>
      <p:sp>
        <p:nvSpPr>
          <p:cNvPr id="237" name="TextBox 236">
            <a:extLst>
              <a:ext uri="{FF2B5EF4-FFF2-40B4-BE49-F238E27FC236}">
                <a16:creationId xmlns:a16="http://schemas.microsoft.com/office/drawing/2014/main" id="{5DA5B03E-4E84-48C8-808B-B1F8FF0434CE}"/>
              </a:ext>
            </a:extLst>
          </p:cNvPr>
          <p:cNvSpPr txBox="1"/>
          <p:nvPr/>
        </p:nvSpPr>
        <p:spPr>
          <a:xfrm>
            <a:off x="8289528" y="376930"/>
            <a:ext cx="1330822" cy="200055"/>
          </a:xfrm>
          <a:prstGeom prst="rect">
            <a:avLst/>
          </a:prstGeom>
          <a:noFill/>
        </p:spPr>
        <p:txBody>
          <a:bodyPr wrap="square" rtlCol="0">
            <a:spAutoFit/>
          </a:bodyPr>
          <a:lstStyle/>
          <a:p>
            <a:pPr algn="ctr"/>
            <a:r>
              <a:rPr lang="en-US" sz="700" dirty="0">
                <a:latin typeface="Consolas" panose="020B0609020204030204" pitchFamily="49" charset="0"/>
              </a:rPr>
              <a:t>Self-Hosted IR VMs</a:t>
            </a:r>
          </a:p>
        </p:txBody>
      </p:sp>
      <p:sp>
        <p:nvSpPr>
          <p:cNvPr id="239" name="TextBox 238">
            <a:extLst>
              <a:ext uri="{FF2B5EF4-FFF2-40B4-BE49-F238E27FC236}">
                <a16:creationId xmlns:a16="http://schemas.microsoft.com/office/drawing/2014/main" id="{21CE5CA8-FF97-4959-8A87-E072686BAF12}"/>
              </a:ext>
            </a:extLst>
          </p:cNvPr>
          <p:cNvSpPr txBox="1"/>
          <p:nvPr/>
        </p:nvSpPr>
        <p:spPr>
          <a:xfrm>
            <a:off x="8726401" y="6473689"/>
            <a:ext cx="1330822" cy="200055"/>
          </a:xfrm>
          <a:prstGeom prst="rect">
            <a:avLst/>
          </a:prstGeom>
          <a:noFill/>
        </p:spPr>
        <p:txBody>
          <a:bodyPr wrap="square" rtlCol="0">
            <a:spAutoFit/>
          </a:bodyPr>
          <a:lstStyle/>
          <a:p>
            <a:r>
              <a:rPr lang="en-US" sz="700" dirty="0">
                <a:latin typeface="Consolas" panose="020B0609020204030204" pitchFamily="49" charset="0"/>
              </a:rPr>
              <a:t>Key Vault QA</a:t>
            </a:r>
          </a:p>
        </p:txBody>
      </p:sp>
      <p:pic>
        <p:nvPicPr>
          <p:cNvPr id="243" name="Picture 242">
            <a:extLst>
              <a:ext uri="{FF2B5EF4-FFF2-40B4-BE49-F238E27FC236}">
                <a16:creationId xmlns:a16="http://schemas.microsoft.com/office/drawing/2014/main" id="{DAA58AD9-4B4B-4942-AD71-19CF2E489B48}"/>
              </a:ext>
            </a:extLst>
          </p:cNvPr>
          <p:cNvPicPr>
            <a:picLocks noChangeAspect="1"/>
          </p:cNvPicPr>
          <p:nvPr/>
        </p:nvPicPr>
        <p:blipFill>
          <a:blip r:embed="rId6"/>
          <a:stretch>
            <a:fillRect/>
          </a:stretch>
        </p:blipFill>
        <p:spPr>
          <a:xfrm>
            <a:off x="6383885" y="1214459"/>
            <a:ext cx="434520" cy="484899"/>
          </a:xfrm>
          <a:prstGeom prst="rect">
            <a:avLst/>
          </a:prstGeom>
          <a:ln>
            <a:noFill/>
          </a:ln>
          <a:effectLst>
            <a:outerShdw blurRad="190500" algn="tl" rotWithShape="0">
              <a:srgbClr val="000000">
                <a:alpha val="70000"/>
              </a:srgbClr>
            </a:outerShdw>
          </a:effectLst>
        </p:spPr>
      </p:pic>
      <p:pic>
        <p:nvPicPr>
          <p:cNvPr id="245" name="Picture 244">
            <a:extLst>
              <a:ext uri="{FF2B5EF4-FFF2-40B4-BE49-F238E27FC236}">
                <a16:creationId xmlns:a16="http://schemas.microsoft.com/office/drawing/2014/main" id="{5BA81183-3F0B-4AEC-8B99-685623D87153}"/>
              </a:ext>
            </a:extLst>
          </p:cNvPr>
          <p:cNvPicPr>
            <a:picLocks noChangeAspect="1"/>
          </p:cNvPicPr>
          <p:nvPr/>
        </p:nvPicPr>
        <p:blipFill>
          <a:blip r:embed="rId6"/>
          <a:stretch>
            <a:fillRect/>
          </a:stretch>
        </p:blipFill>
        <p:spPr>
          <a:xfrm>
            <a:off x="9307771" y="1197283"/>
            <a:ext cx="434520" cy="484899"/>
          </a:xfrm>
          <a:prstGeom prst="rect">
            <a:avLst/>
          </a:prstGeom>
          <a:ln>
            <a:noFill/>
          </a:ln>
          <a:effectLst>
            <a:outerShdw blurRad="190500" algn="tl" rotWithShape="0">
              <a:srgbClr val="000000">
                <a:alpha val="70000"/>
              </a:srgbClr>
            </a:outerShdw>
          </a:effectLst>
        </p:spPr>
      </p:pic>
      <p:sp>
        <p:nvSpPr>
          <p:cNvPr id="249" name="TextBox 248">
            <a:extLst>
              <a:ext uri="{FF2B5EF4-FFF2-40B4-BE49-F238E27FC236}">
                <a16:creationId xmlns:a16="http://schemas.microsoft.com/office/drawing/2014/main" id="{02E79DE7-472C-4066-A61F-E8251A4C25B1}"/>
              </a:ext>
            </a:extLst>
          </p:cNvPr>
          <p:cNvSpPr txBox="1"/>
          <p:nvPr/>
        </p:nvSpPr>
        <p:spPr>
          <a:xfrm>
            <a:off x="6832961" y="1520888"/>
            <a:ext cx="1330822" cy="200055"/>
          </a:xfrm>
          <a:prstGeom prst="rect">
            <a:avLst/>
          </a:prstGeom>
          <a:noFill/>
        </p:spPr>
        <p:txBody>
          <a:bodyPr wrap="square" rtlCol="0">
            <a:spAutoFit/>
          </a:bodyPr>
          <a:lstStyle/>
          <a:p>
            <a:r>
              <a:rPr lang="en-US" sz="700" dirty="0">
                <a:solidFill>
                  <a:schemeClr val="bg1">
                    <a:lumMod val="95000"/>
                  </a:schemeClr>
                </a:solidFill>
                <a:latin typeface="Consolas" panose="020B0609020204030204" pitchFamily="49" charset="0"/>
              </a:rPr>
              <a:t>Self-Hosted IR Dev</a:t>
            </a:r>
          </a:p>
        </p:txBody>
      </p:sp>
      <p:sp>
        <p:nvSpPr>
          <p:cNvPr id="251" name="TextBox 250">
            <a:extLst>
              <a:ext uri="{FF2B5EF4-FFF2-40B4-BE49-F238E27FC236}">
                <a16:creationId xmlns:a16="http://schemas.microsoft.com/office/drawing/2014/main" id="{DA53522E-A5B0-4F5C-AF64-A78E29787EF2}"/>
              </a:ext>
            </a:extLst>
          </p:cNvPr>
          <p:cNvSpPr txBox="1"/>
          <p:nvPr/>
        </p:nvSpPr>
        <p:spPr>
          <a:xfrm>
            <a:off x="7966254" y="1516988"/>
            <a:ext cx="1330822" cy="200055"/>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Self-Hosted IR</a:t>
            </a:r>
          </a:p>
        </p:txBody>
      </p:sp>
      <p:pic>
        <p:nvPicPr>
          <p:cNvPr id="255" name="Picture 254">
            <a:extLst>
              <a:ext uri="{FF2B5EF4-FFF2-40B4-BE49-F238E27FC236}">
                <a16:creationId xmlns:a16="http://schemas.microsoft.com/office/drawing/2014/main" id="{95DED52D-3759-49D7-B0B2-28EA86699C1D}"/>
              </a:ext>
            </a:extLst>
          </p:cNvPr>
          <p:cNvPicPr>
            <a:picLocks noChangeAspect="1"/>
          </p:cNvPicPr>
          <p:nvPr/>
        </p:nvPicPr>
        <p:blipFill>
          <a:blip r:embed="rId7"/>
          <a:stretch>
            <a:fillRect/>
          </a:stretch>
        </p:blipFill>
        <p:spPr>
          <a:xfrm>
            <a:off x="3370744" y="894233"/>
            <a:ext cx="286577" cy="343892"/>
          </a:xfrm>
          <a:prstGeom prst="rect">
            <a:avLst/>
          </a:prstGeom>
          <a:ln>
            <a:noFill/>
          </a:ln>
          <a:effectLst>
            <a:outerShdw blurRad="190500" algn="tl" rotWithShape="0">
              <a:srgbClr val="000000">
                <a:alpha val="70000"/>
              </a:srgbClr>
            </a:outerShdw>
          </a:effectLst>
        </p:spPr>
      </p:pic>
      <p:pic>
        <p:nvPicPr>
          <p:cNvPr id="257" name="Picture 256">
            <a:extLst>
              <a:ext uri="{FF2B5EF4-FFF2-40B4-BE49-F238E27FC236}">
                <a16:creationId xmlns:a16="http://schemas.microsoft.com/office/drawing/2014/main" id="{EFF7DA21-F454-4630-8C60-562072E27504}"/>
              </a:ext>
            </a:extLst>
          </p:cNvPr>
          <p:cNvPicPr>
            <a:picLocks noChangeAspect="1"/>
          </p:cNvPicPr>
          <p:nvPr/>
        </p:nvPicPr>
        <p:blipFill>
          <a:blip r:embed="rId7"/>
          <a:stretch>
            <a:fillRect/>
          </a:stretch>
        </p:blipFill>
        <p:spPr>
          <a:xfrm>
            <a:off x="3370744" y="3102088"/>
            <a:ext cx="286577" cy="343892"/>
          </a:xfrm>
          <a:prstGeom prst="rect">
            <a:avLst/>
          </a:prstGeom>
          <a:ln>
            <a:noFill/>
          </a:ln>
          <a:effectLst>
            <a:outerShdw blurRad="190500" algn="tl" rotWithShape="0">
              <a:srgbClr val="000000">
                <a:alpha val="70000"/>
              </a:srgbClr>
            </a:outerShdw>
          </a:effectLst>
        </p:spPr>
      </p:pic>
      <p:pic>
        <p:nvPicPr>
          <p:cNvPr id="259" name="Picture 258">
            <a:extLst>
              <a:ext uri="{FF2B5EF4-FFF2-40B4-BE49-F238E27FC236}">
                <a16:creationId xmlns:a16="http://schemas.microsoft.com/office/drawing/2014/main" id="{927E7CC2-3D50-4764-87E9-A36B5AF19A35}"/>
              </a:ext>
            </a:extLst>
          </p:cNvPr>
          <p:cNvPicPr>
            <a:picLocks noChangeAspect="1"/>
          </p:cNvPicPr>
          <p:nvPr/>
        </p:nvPicPr>
        <p:blipFill>
          <a:blip r:embed="rId7"/>
          <a:stretch>
            <a:fillRect/>
          </a:stretch>
        </p:blipFill>
        <p:spPr>
          <a:xfrm>
            <a:off x="7028918" y="3311227"/>
            <a:ext cx="286577" cy="343892"/>
          </a:xfrm>
          <a:prstGeom prst="rect">
            <a:avLst/>
          </a:prstGeom>
          <a:ln>
            <a:noFill/>
          </a:ln>
          <a:effectLst>
            <a:outerShdw blurRad="190500" algn="tl" rotWithShape="0">
              <a:srgbClr val="000000">
                <a:alpha val="70000"/>
              </a:srgbClr>
            </a:outerShdw>
          </a:effectLst>
        </p:spPr>
      </p:pic>
      <p:cxnSp>
        <p:nvCxnSpPr>
          <p:cNvPr id="261" name="Connector: Elbow 260">
            <a:extLst>
              <a:ext uri="{FF2B5EF4-FFF2-40B4-BE49-F238E27FC236}">
                <a16:creationId xmlns:a16="http://schemas.microsoft.com/office/drawing/2014/main" id="{BF4C85ED-90DE-4CE6-A18A-F32D9736F81F}"/>
              </a:ext>
            </a:extLst>
          </p:cNvPr>
          <p:cNvCxnSpPr>
            <a:stCxn id="255" idx="3"/>
            <a:endCxn id="243" idx="1"/>
          </p:cNvCxnSpPr>
          <p:nvPr/>
        </p:nvCxnSpPr>
        <p:spPr>
          <a:xfrm>
            <a:off x="3657321" y="1066179"/>
            <a:ext cx="2726564" cy="390730"/>
          </a:xfrm>
          <a:prstGeom prst="bentConnector3">
            <a:avLst>
              <a:gd name="adj1" fmla="val 8778"/>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63" name="Connector: Elbow 262">
            <a:extLst>
              <a:ext uri="{FF2B5EF4-FFF2-40B4-BE49-F238E27FC236}">
                <a16:creationId xmlns:a16="http://schemas.microsoft.com/office/drawing/2014/main" id="{E33193B8-8E0D-4F46-B694-27839764D5CA}"/>
              </a:ext>
            </a:extLst>
          </p:cNvPr>
          <p:cNvCxnSpPr>
            <a:cxnSpLocks/>
            <a:endCxn id="243" idx="1"/>
          </p:cNvCxnSpPr>
          <p:nvPr/>
        </p:nvCxnSpPr>
        <p:spPr>
          <a:xfrm flipV="1">
            <a:off x="3657321" y="1456909"/>
            <a:ext cx="2726564" cy="1868302"/>
          </a:xfrm>
          <a:prstGeom prst="bentConnector3">
            <a:avLst>
              <a:gd name="adj1" fmla="val 8778"/>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69" name="Connector: Elbow 268">
            <a:extLst>
              <a:ext uri="{FF2B5EF4-FFF2-40B4-BE49-F238E27FC236}">
                <a16:creationId xmlns:a16="http://schemas.microsoft.com/office/drawing/2014/main" id="{3F710590-DF0B-4BA9-94F8-3FF0F354F475}"/>
              </a:ext>
            </a:extLst>
          </p:cNvPr>
          <p:cNvCxnSpPr>
            <a:cxnSpLocks/>
            <a:stCxn id="259" idx="0"/>
            <a:endCxn id="243" idx="2"/>
          </p:cNvCxnSpPr>
          <p:nvPr/>
        </p:nvCxnSpPr>
        <p:spPr>
          <a:xfrm rot="16200000" flipV="1">
            <a:off x="6080742" y="2219762"/>
            <a:ext cx="1611869" cy="571062"/>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73" name="Connector: Elbow 272">
            <a:extLst>
              <a:ext uri="{FF2B5EF4-FFF2-40B4-BE49-F238E27FC236}">
                <a16:creationId xmlns:a16="http://schemas.microsoft.com/office/drawing/2014/main" id="{172EF392-1DAC-4B6B-8A5C-E2EF8D2394F9}"/>
              </a:ext>
            </a:extLst>
          </p:cNvPr>
          <p:cNvCxnSpPr>
            <a:cxnSpLocks/>
            <a:stCxn id="243" idx="0"/>
            <a:endCxn id="125" idx="2"/>
          </p:cNvCxnSpPr>
          <p:nvPr/>
        </p:nvCxnSpPr>
        <p:spPr>
          <a:xfrm rot="16200000" flipV="1">
            <a:off x="6175723" y="789036"/>
            <a:ext cx="650614" cy="200231"/>
          </a:xfrm>
          <a:prstGeom prst="bentConnector3">
            <a:avLst>
              <a:gd name="adj1" fmla="val 70496"/>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79" name="Connector: Elbow 278">
            <a:extLst>
              <a:ext uri="{FF2B5EF4-FFF2-40B4-BE49-F238E27FC236}">
                <a16:creationId xmlns:a16="http://schemas.microsoft.com/office/drawing/2014/main" id="{61DA96AF-1285-47E8-9158-111167255D15}"/>
              </a:ext>
            </a:extLst>
          </p:cNvPr>
          <p:cNvCxnSpPr>
            <a:cxnSpLocks/>
            <a:stCxn id="245" idx="0"/>
            <a:endCxn id="217" idx="2"/>
          </p:cNvCxnSpPr>
          <p:nvPr/>
        </p:nvCxnSpPr>
        <p:spPr>
          <a:xfrm rot="5400000" flipH="1" flipV="1">
            <a:off x="9324786" y="764090"/>
            <a:ext cx="633438" cy="232949"/>
          </a:xfrm>
          <a:prstGeom prst="bentConnector3">
            <a:avLst>
              <a:gd name="adj1" fmla="val 69548"/>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285" name="Graphic 284">
            <a:extLst>
              <a:ext uri="{FF2B5EF4-FFF2-40B4-BE49-F238E27FC236}">
                <a16:creationId xmlns:a16="http://schemas.microsoft.com/office/drawing/2014/main" id="{09943093-8929-460C-8FA8-B5D2F7953C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4534" y="113162"/>
            <a:ext cx="450683" cy="450683"/>
          </a:xfrm>
          <a:prstGeom prst="rect">
            <a:avLst/>
          </a:prstGeom>
        </p:spPr>
      </p:pic>
      <p:pic>
        <p:nvPicPr>
          <p:cNvPr id="287" name="Picture 286">
            <a:extLst>
              <a:ext uri="{FF2B5EF4-FFF2-40B4-BE49-F238E27FC236}">
                <a16:creationId xmlns:a16="http://schemas.microsoft.com/office/drawing/2014/main" id="{BDC1D693-315A-494D-A588-894524D94141}"/>
              </a:ext>
            </a:extLst>
          </p:cNvPr>
          <p:cNvPicPr>
            <a:picLocks noChangeAspect="1"/>
          </p:cNvPicPr>
          <p:nvPr/>
        </p:nvPicPr>
        <p:blipFill>
          <a:blip r:embed="rId6"/>
          <a:stretch>
            <a:fillRect/>
          </a:stretch>
        </p:blipFill>
        <p:spPr>
          <a:xfrm>
            <a:off x="10389667" y="1197283"/>
            <a:ext cx="434520" cy="484899"/>
          </a:xfrm>
          <a:prstGeom prst="rect">
            <a:avLst/>
          </a:prstGeom>
          <a:ln>
            <a:noFill/>
          </a:ln>
          <a:effectLst>
            <a:outerShdw blurRad="190500" algn="tl" rotWithShape="0">
              <a:srgbClr val="000000">
                <a:alpha val="70000"/>
              </a:srgbClr>
            </a:outerShdw>
          </a:effectLst>
        </p:spPr>
      </p:pic>
      <p:cxnSp>
        <p:nvCxnSpPr>
          <p:cNvPr id="291" name="Connector: Elbow 290">
            <a:extLst>
              <a:ext uri="{FF2B5EF4-FFF2-40B4-BE49-F238E27FC236}">
                <a16:creationId xmlns:a16="http://schemas.microsoft.com/office/drawing/2014/main" id="{FF6CA834-3EAD-4419-9841-61444B3FA6F8}"/>
              </a:ext>
            </a:extLst>
          </p:cNvPr>
          <p:cNvCxnSpPr>
            <a:cxnSpLocks/>
            <a:stCxn id="287" idx="0"/>
            <a:endCxn id="285" idx="2"/>
          </p:cNvCxnSpPr>
          <p:nvPr/>
        </p:nvCxnSpPr>
        <p:spPr>
          <a:xfrm rot="5400000" flipH="1" flipV="1">
            <a:off x="10406682" y="764090"/>
            <a:ext cx="633438" cy="232949"/>
          </a:xfrm>
          <a:prstGeom prst="bentConnector3">
            <a:avLst>
              <a:gd name="adj1" fmla="val 68044"/>
            </a:avLst>
          </a:prstGeom>
          <a:ln w="12700">
            <a:solidFill>
              <a:schemeClr val="tx1">
                <a:lumMod val="95000"/>
                <a:lumOff val="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300" name="Straight Connector 299">
            <a:extLst>
              <a:ext uri="{FF2B5EF4-FFF2-40B4-BE49-F238E27FC236}">
                <a16:creationId xmlns:a16="http://schemas.microsoft.com/office/drawing/2014/main" id="{E37BF593-A511-43E7-8106-19E29611432D}"/>
              </a:ext>
            </a:extLst>
          </p:cNvPr>
          <p:cNvCxnSpPr>
            <a:cxnSpLocks/>
          </p:cNvCxnSpPr>
          <p:nvPr/>
        </p:nvCxnSpPr>
        <p:spPr>
          <a:xfrm>
            <a:off x="8038921" y="2223038"/>
            <a:ext cx="0" cy="439742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03" name="Rectangle: Rounded Corners 302">
            <a:extLst>
              <a:ext uri="{FF2B5EF4-FFF2-40B4-BE49-F238E27FC236}">
                <a16:creationId xmlns:a16="http://schemas.microsoft.com/office/drawing/2014/main" id="{ABC9D668-3D0F-427D-A001-54CE12628D48}"/>
              </a:ext>
            </a:extLst>
          </p:cNvPr>
          <p:cNvSpPr/>
          <p:nvPr/>
        </p:nvSpPr>
        <p:spPr>
          <a:xfrm>
            <a:off x="6832962" y="5158643"/>
            <a:ext cx="2330186" cy="769945"/>
          </a:xfrm>
          <a:prstGeom prst="roundRect">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marL="171450" indent="-171450">
              <a:buFont typeface="Arial" panose="020B0604020202020204" pitchFamily="34" charset="0"/>
              <a:buChar char="•"/>
            </a:pPr>
            <a:r>
              <a:rPr lang="en-US" sz="700" dirty="0">
                <a:latin typeface="Consolas" panose="020B0609020204030204" pitchFamily="49" charset="0"/>
              </a:rPr>
              <a:t>Release task gets artifacts from </a:t>
            </a:r>
            <a:r>
              <a:rPr lang="en-US" sz="700" dirty="0" err="1">
                <a:latin typeface="Consolas" panose="020B0609020204030204" pitchFamily="49" charset="0"/>
              </a:rPr>
              <a:t>adf_publish</a:t>
            </a:r>
            <a:r>
              <a:rPr lang="en-US" sz="700" dirty="0">
                <a:latin typeface="Consolas" panose="020B0609020204030204" pitchFamily="49" charset="0"/>
              </a:rPr>
              <a:t>\release</a:t>
            </a:r>
          </a:p>
          <a:p>
            <a:pPr marL="171450" indent="-171450">
              <a:buFont typeface="Arial" panose="020B0604020202020204" pitchFamily="34" charset="0"/>
              <a:buChar char="•"/>
            </a:pPr>
            <a:r>
              <a:rPr lang="en-US" sz="700" dirty="0">
                <a:latin typeface="Consolas" panose="020B0609020204030204" pitchFamily="49" charset="0"/>
              </a:rPr>
              <a:t>Release task updates ARM parameters:</a:t>
            </a:r>
          </a:p>
          <a:p>
            <a:pPr marL="628650" lvl="1" indent="-171450">
              <a:buFont typeface="Arial" panose="020B0604020202020204" pitchFamily="34" charset="0"/>
              <a:buChar char="•"/>
            </a:pPr>
            <a:r>
              <a:rPr lang="en-US" sz="700" dirty="0">
                <a:latin typeface="Consolas" panose="020B0609020204030204" pitchFamily="49" charset="0"/>
              </a:rPr>
              <a:t>Factory Name</a:t>
            </a:r>
          </a:p>
          <a:p>
            <a:pPr marL="628650" lvl="1" indent="-171450">
              <a:buFont typeface="Arial" panose="020B0604020202020204" pitchFamily="34" charset="0"/>
              <a:buChar char="•"/>
            </a:pPr>
            <a:r>
              <a:rPr lang="en-US" sz="700" dirty="0" err="1">
                <a:latin typeface="Consolas" panose="020B0609020204030204" pitchFamily="49" charset="0"/>
              </a:rPr>
              <a:t>KeyVault</a:t>
            </a:r>
            <a:r>
              <a:rPr lang="en-US" sz="700" dirty="0">
                <a:latin typeface="Consolas" panose="020B0609020204030204" pitchFamily="49" charset="0"/>
              </a:rPr>
              <a:t> Base URL</a:t>
            </a:r>
          </a:p>
          <a:p>
            <a:pPr marL="628650" lvl="1" indent="-171450">
              <a:buFont typeface="Arial" panose="020B0604020202020204" pitchFamily="34" charset="0"/>
              <a:buChar char="•"/>
            </a:pPr>
            <a:r>
              <a:rPr lang="en-US" sz="700" dirty="0">
                <a:latin typeface="Consolas" panose="020B0609020204030204" pitchFamily="49" charset="0"/>
              </a:rPr>
              <a:t>Linked SHIR </a:t>
            </a:r>
            <a:r>
              <a:rPr lang="en-US" sz="700" dirty="0" err="1">
                <a:latin typeface="Consolas" panose="020B0609020204030204" pitchFamily="49" charset="0"/>
              </a:rPr>
              <a:t>LinkedId</a:t>
            </a:r>
            <a:endParaRPr lang="en-US" sz="700" dirty="0">
              <a:latin typeface="Consolas" panose="020B0609020204030204" pitchFamily="49" charset="0"/>
            </a:endParaRPr>
          </a:p>
        </p:txBody>
      </p:sp>
      <p:pic>
        <p:nvPicPr>
          <p:cNvPr id="305" name="Picture 304">
            <a:extLst>
              <a:ext uri="{FF2B5EF4-FFF2-40B4-BE49-F238E27FC236}">
                <a16:creationId xmlns:a16="http://schemas.microsoft.com/office/drawing/2014/main" id="{B99B8862-E021-441C-AFEB-9FE30D130C53}"/>
              </a:ext>
            </a:extLst>
          </p:cNvPr>
          <p:cNvPicPr>
            <a:picLocks noChangeAspect="1"/>
          </p:cNvPicPr>
          <p:nvPr/>
        </p:nvPicPr>
        <p:blipFill>
          <a:blip r:embed="rId7"/>
          <a:stretch>
            <a:fillRect/>
          </a:stretch>
        </p:blipFill>
        <p:spPr>
          <a:xfrm>
            <a:off x="9769980" y="3337042"/>
            <a:ext cx="286577" cy="343892"/>
          </a:xfrm>
          <a:prstGeom prst="rect">
            <a:avLst/>
          </a:prstGeom>
          <a:ln>
            <a:noFill/>
          </a:ln>
          <a:effectLst>
            <a:outerShdw blurRad="190500" algn="tl" rotWithShape="0">
              <a:srgbClr val="000000">
                <a:alpha val="70000"/>
              </a:srgbClr>
            </a:outerShdw>
          </a:effectLst>
        </p:spPr>
      </p:pic>
      <p:cxnSp>
        <p:nvCxnSpPr>
          <p:cNvPr id="307" name="Connector: Elbow 306">
            <a:extLst>
              <a:ext uri="{FF2B5EF4-FFF2-40B4-BE49-F238E27FC236}">
                <a16:creationId xmlns:a16="http://schemas.microsoft.com/office/drawing/2014/main" id="{2B222141-82CE-4238-8333-C6CCCF374D24}"/>
              </a:ext>
            </a:extLst>
          </p:cNvPr>
          <p:cNvCxnSpPr>
            <a:cxnSpLocks/>
            <a:stCxn id="305" idx="0"/>
            <a:endCxn id="245" idx="2"/>
          </p:cNvCxnSpPr>
          <p:nvPr/>
        </p:nvCxnSpPr>
        <p:spPr>
          <a:xfrm rot="16200000" flipV="1">
            <a:off x="8891720" y="2315493"/>
            <a:ext cx="1654860" cy="388238"/>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310" name="Picture 309">
            <a:extLst>
              <a:ext uri="{FF2B5EF4-FFF2-40B4-BE49-F238E27FC236}">
                <a16:creationId xmlns:a16="http://schemas.microsoft.com/office/drawing/2014/main" id="{45111BEE-D1C3-4C75-B829-DC888DA4FA0E}"/>
              </a:ext>
            </a:extLst>
          </p:cNvPr>
          <p:cNvPicPr>
            <a:picLocks noChangeAspect="1"/>
          </p:cNvPicPr>
          <p:nvPr/>
        </p:nvPicPr>
        <p:blipFill>
          <a:blip r:embed="rId7"/>
          <a:stretch>
            <a:fillRect/>
          </a:stretch>
        </p:blipFill>
        <p:spPr>
          <a:xfrm>
            <a:off x="11324694" y="3337042"/>
            <a:ext cx="286577" cy="343892"/>
          </a:xfrm>
          <a:prstGeom prst="rect">
            <a:avLst/>
          </a:prstGeom>
          <a:ln>
            <a:noFill/>
          </a:ln>
          <a:effectLst>
            <a:outerShdw blurRad="190500" algn="tl" rotWithShape="0">
              <a:srgbClr val="000000">
                <a:alpha val="70000"/>
              </a:srgbClr>
            </a:outerShdw>
          </a:effectLst>
        </p:spPr>
      </p:pic>
      <p:cxnSp>
        <p:nvCxnSpPr>
          <p:cNvPr id="312" name="Connector: Elbow 311">
            <a:extLst>
              <a:ext uri="{FF2B5EF4-FFF2-40B4-BE49-F238E27FC236}">
                <a16:creationId xmlns:a16="http://schemas.microsoft.com/office/drawing/2014/main" id="{5D5AE0E1-6D79-4B42-8475-D0F12480A14A}"/>
              </a:ext>
            </a:extLst>
          </p:cNvPr>
          <p:cNvCxnSpPr>
            <a:cxnSpLocks/>
            <a:stCxn id="310" idx="0"/>
            <a:endCxn id="287" idx="2"/>
          </p:cNvCxnSpPr>
          <p:nvPr/>
        </p:nvCxnSpPr>
        <p:spPr>
          <a:xfrm rot="16200000" flipV="1">
            <a:off x="10210025" y="2079084"/>
            <a:ext cx="1654860" cy="861056"/>
          </a:xfrm>
          <a:prstGeom prst="bentConnector3">
            <a:avLst>
              <a:gd name="adj1" fmla="val 50000"/>
            </a:avLst>
          </a:prstGeom>
          <a:ln w="12700">
            <a:solidFill>
              <a:schemeClr val="bg1">
                <a:lumMod val="65000"/>
              </a:schemeClr>
            </a:solidFill>
            <a:prstDash val="sysDot"/>
            <a:headEnd type="oval" w="med" len="med"/>
            <a:tailEnd type="oval" w="med" len="med"/>
          </a:ln>
        </p:spPr>
        <p:style>
          <a:lnRef idx="1">
            <a:schemeClr val="dk1"/>
          </a:lnRef>
          <a:fillRef idx="0">
            <a:schemeClr val="dk1"/>
          </a:fillRef>
          <a:effectRef idx="0">
            <a:schemeClr val="dk1"/>
          </a:effectRef>
          <a:fontRef idx="minor">
            <a:schemeClr val="tx1"/>
          </a:fontRef>
        </p:style>
      </p:cxnSp>
      <p:pic>
        <p:nvPicPr>
          <p:cNvPr id="315" name="Graphic 314">
            <a:extLst>
              <a:ext uri="{FF2B5EF4-FFF2-40B4-BE49-F238E27FC236}">
                <a16:creationId xmlns:a16="http://schemas.microsoft.com/office/drawing/2014/main" id="{CBCDA919-43BA-4D84-81E6-F59A957F4D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7775" y="5974156"/>
            <a:ext cx="479545" cy="479545"/>
          </a:xfrm>
          <a:prstGeom prst="rect">
            <a:avLst/>
          </a:prstGeom>
        </p:spPr>
      </p:pic>
      <p:sp>
        <p:nvSpPr>
          <p:cNvPr id="317" name="TextBox 316">
            <a:extLst>
              <a:ext uri="{FF2B5EF4-FFF2-40B4-BE49-F238E27FC236}">
                <a16:creationId xmlns:a16="http://schemas.microsoft.com/office/drawing/2014/main" id="{634B440E-B4CB-4400-A091-36B12141664C}"/>
              </a:ext>
            </a:extLst>
          </p:cNvPr>
          <p:cNvSpPr txBox="1"/>
          <p:nvPr/>
        </p:nvSpPr>
        <p:spPr>
          <a:xfrm>
            <a:off x="10720284" y="6473689"/>
            <a:ext cx="1330822" cy="200055"/>
          </a:xfrm>
          <a:prstGeom prst="rect">
            <a:avLst/>
          </a:prstGeom>
          <a:noFill/>
        </p:spPr>
        <p:txBody>
          <a:bodyPr wrap="square" rtlCol="0">
            <a:spAutoFit/>
          </a:bodyPr>
          <a:lstStyle/>
          <a:p>
            <a:r>
              <a:rPr lang="en-US" sz="700" dirty="0">
                <a:latin typeface="Consolas" panose="020B0609020204030204" pitchFamily="49" charset="0"/>
              </a:rPr>
              <a:t>Key Vault Prod</a:t>
            </a:r>
          </a:p>
        </p:txBody>
      </p:sp>
      <p:cxnSp>
        <p:nvCxnSpPr>
          <p:cNvPr id="319" name="Straight Connector 318">
            <a:extLst>
              <a:ext uri="{FF2B5EF4-FFF2-40B4-BE49-F238E27FC236}">
                <a16:creationId xmlns:a16="http://schemas.microsoft.com/office/drawing/2014/main" id="{8FC59E8E-0C9F-4E2A-BB84-448625E4EBEB}"/>
              </a:ext>
            </a:extLst>
          </p:cNvPr>
          <p:cNvCxnSpPr>
            <a:cxnSpLocks/>
          </p:cNvCxnSpPr>
          <p:nvPr/>
        </p:nvCxnSpPr>
        <p:spPr>
          <a:xfrm>
            <a:off x="10220146" y="2223038"/>
            <a:ext cx="0" cy="4397429"/>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Arrow: Right 48">
            <a:extLst>
              <a:ext uri="{FF2B5EF4-FFF2-40B4-BE49-F238E27FC236}">
                <a16:creationId xmlns:a16="http://schemas.microsoft.com/office/drawing/2014/main" id="{40A31BEF-6035-4A1D-8B27-2F1934C3A864}"/>
              </a:ext>
            </a:extLst>
          </p:cNvPr>
          <p:cNvSpPr/>
          <p:nvPr/>
        </p:nvSpPr>
        <p:spPr>
          <a:xfrm>
            <a:off x="7315495" y="4022674"/>
            <a:ext cx="3588841"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sp>
        <p:nvSpPr>
          <p:cNvPr id="323" name="TextBox 322">
            <a:extLst>
              <a:ext uri="{FF2B5EF4-FFF2-40B4-BE49-F238E27FC236}">
                <a16:creationId xmlns:a16="http://schemas.microsoft.com/office/drawing/2014/main" id="{396305EF-D775-40F0-8106-B2141FF8C131}"/>
              </a:ext>
            </a:extLst>
          </p:cNvPr>
          <p:cNvSpPr txBox="1"/>
          <p:nvPr/>
        </p:nvSpPr>
        <p:spPr>
          <a:xfrm>
            <a:off x="7504783" y="6132276"/>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secret names</a:t>
            </a:r>
          </a:p>
        </p:txBody>
      </p:sp>
      <p:sp>
        <p:nvSpPr>
          <p:cNvPr id="325" name="TextBox 324">
            <a:extLst>
              <a:ext uri="{FF2B5EF4-FFF2-40B4-BE49-F238E27FC236}">
                <a16:creationId xmlns:a16="http://schemas.microsoft.com/office/drawing/2014/main" id="{65C7A4E9-DAA9-4D22-8873-11D00C71B3F5}"/>
              </a:ext>
            </a:extLst>
          </p:cNvPr>
          <p:cNvSpPr txBox="1"/>
          <p:nvPr/>
        </p:nvSpPr>
        <p:spPr>
          <a:xfrm>
            <a:off x="9351334" y="6139704"/>
            <a:ext cx="1330822" cy="200055"/>
          </a:xfrm>
          <a:prstGeom prst="rect">
            <a:avLst/>
          </a:prstGeom>
          <a:noFill/>
        </p:spPr>
        <p:txBody>
          <a:bodyPr wrap="square" rtlCol="0">
            <a:spAutoFit/>
          </a:bodyPr>
          <a:lstStyle/>
          <a:p>
            <a:pPr algn="ctr"/>
            <a:r>
              <a:rPr lang="en-US" sz="700" dirty="0">
                <a:solidFill>
                  <a:schemeClr val="bg1">
                    <a:lumMod val="95000"/>
                  </a:schemeClr>
                </a:solidFill>
                <a:latin typeface="Consolas" panose="020B0609020204030204" pitchFamily="49" charset="0"/>
              </a:rPr>
              <a:t>same secret names</a:t>
            </a:r>
          </a:p>
        </p:txBody>
      </p:sp>
      <p:sp>
        <p:nvSpPr>
          <p:cNvPr id="2" name="TextBox 1">
            <a:extLst>
              <a:ext uri="{FF2B5EF4-FFF2-40B4-BE49-F238E27FC236}">
                <a16:creationId xmlns:a16="http://schemas.microsoft.com/office/drawing/2014/main" id="{443E0B0A-013E-4372-A44F-B308A9FD7EDF}"/>
              </a:ext>
            </a:extLst>
          </p:cNvPr>
          <p:cNvSpPr txBox="1"/>
          <p:nvPr/>
        </p:nvSpPr>
        <p:spPr>
          <a:xfrm>
            <a:off x="2876845" y="936794"/>
            <a:ext cx="518102" cy="307777"/>
          </a:xfrm>
          <a:prstGeom prst="rect">
            <a:avLst/>
          </a:prstGeom>
          <a:noFill/>
        </p:spPr>
        <p:txBody>
          <a:bodyPr wrap="square" rtlCol="0">
            <a:spAutoFit/>
          </a:bodyPr>
          <a:lstStyle/>
          <a:p>
            <a:pPr algn="r"/>
            <a:r>
              <a:rPr lang="en-US" sz="700" dirty="0">
                <a:solidFill>
                  <a:schemeClr val="bg1">
                    <a:lumMod val="95000"/>
                  </a:schemeClr>
                </a:solidFill>
                <a:latin typeface="Consolas" panose="020B0609020204030204" pitchFamily="49" charset="0"/>
              </a:rPr>
              <a:t>Linked IR</a:t>
            </a:r>
          </a:p>
        </p:txBody>
      </p:sp>
    </p:spTree>
    <p:extLst>
      <p:ext uri="{BB962C8B-B14F-4D97-AF65-F5344CB8AC3E}">
        <p14:creationId xmlns:p14="http://schemas.microsoft.com/office/powerpoint/2010/main" val="67530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68E43CB5-3242-4EFE-979E-978B6321A65C}"/>
              </a:ext>
            </a:extLst>
          </p:cNvPr>
          <p:cNvSpPr/>
          <p:nvPr/>
        </p:nvSpPr>
        <p:spPr>
          <a:xfrm>
            <a:off x="2239915" y="3708633"/>
            <a:ext cx="1789790" cy="1263880"/>
          </a:xfrm>
          <a:prstGeom prst="roundRect">
            <a:avLst>
              <a:gd name="adj" fmla="val 8194"/>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endParaRPr lang="en-US" sz="700" dirty="0">
              <a:latin typeface="Consolas" panose="020B0609020204030204" pitchFamily="49" charset="0"/>
            </a:endParaRPr>
          </a:p>
        </p:txBody>
      </p:sp>
      <p:sp>
        <p:nvSpPr>
          <p:cNvPr id="72" name="Rectangle: Rounded Corners 71">
            <a:extLst>
              <a:ext uri="{FF2B5EF4-FFF2-40B4-BE49-F238E27FC236}">
                <a16:creationId xmlns:a16="http://schemas.microsoft.com/office/drawing/2014/main" id="{17CD659C-1ABF-4069-8917-970C84F1B96A}"/>
              </a:ext>
            </a:extLst>
          </p:cNvPr>
          <p:cNvSpPr/>
          <p:nvPr/>
        </p:nvSpPr>
        <p:spPr>
          <a:xfrm>
            <a:off x="2337588" y="3834601"/>
            <a:ext cx="1789790" cy="1263880"/>
          </a:xfrm>
          <a:prstGeom prst="roundRect">
            <a:avLst>
              <a:gd name="adj" fmla="val 8194"/>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endParaRPr lang="en-US" sz="700" dirty="0">
              <a:latin typeface="Consolas" panose="020B0609020204030204" pitchFamily="49" charset="0"/>
            </a:endParaRPr>
          </a:p>
        </p:txBody>
      </p:sp>
      <p:pic>
        <p:nvPicPr>
          <p:cNvPr id="6" name="Picture 5" descr="A picture containing object, clock, ball, holding&#10;&#10;Description automatically generated">
            <a:extLst>
              <a:ext uri="{FF2B5EF4-FFF2-40B4-BE49-F238E27FC236}">
                <a16:creationId xmlns:a16="http://schemas.microsoft.com/office/drawing/2014/main" id="{8397D7C1-F839-4D7F-8356-490A4DD94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65" y="1781175"/>
            <a:ext cx="9753600" cy="3295650"/>
          </a:xfrm>
          <a:prstGeom prst="rect">
            <a:avLst/>
          </a:prstGeom>
        </p:spPr>
      </p:pic>
      <p:sp>
        <p:nvSpPr>
          <p:cNvPr id="19" name="Rectangle: Rounded Corners 18">
            <a:extLst>
              <a:ext uri="{FF2B5EF4-FFF2-40B4-BE49-F238E27FC236}">
                <a16:creationId xmlns:a16="http://schemas.microsoft.com/office/drawing/2014/main" id="{DF0CEE6E-8CF3-48AC-A6AC-D04C9557D8DA}"/>
              </a:ext>
            </a:extLst>
          </p:cNvPr>
          <p:cNvSpPr/>
          <p:nvPr/>
        </p:nvSpPr>
        <p:spPr>
          <a:xfrm>
            <a:off x="4913341" y="3945296"/>
            <a:ext cx="4469556" cy="1263880"/>
          </a:xfrm>
          <a:prstGeom prst="roundRect">
            <a:avLst>
              <a:gd name="adj" fmla="val 8194"/>
            </a:avLst>
          </a:prstGeom>
          <a:solidFill>
            <a:schemeClr val="accent1">
              <a:lumMod val="20000"/>
              <a:lumOff val="80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endParaRPr lang="en-US" sz="700" dirty="0">
              <a:latin typeface="Consolas" panose="020B0609020204030204" pitchFamily="49" charset="0"/>
            </a:endParaRPr>
          </a:p>
        </p:txBody>
      </p:sp>
      <p:sp>
        <p:nvSpPr>
          <p:cNvPr id="4" name="TextBox 3">
            <a:extLst>
              <a:ext uri="{FF2B5EF4-FFF2-40B4-BE49-F238E27FC236}">
                <a16:creationId xmlns:a16="http://schemas.microsoft.com/office/drawing/2014/main" id="{A6C1BC53-F199-4201-B73F-068641F32383}"/>
              </a:ext>
            </a:extLst>
          </p:cNvPr>
          <p:cNvSpPr txBox="1"/>
          <p:nvPr/>
        </p:nvSpPr>
        <p:spPr>
          <a:xfrm>
            <a:off x="172995" y="148281"/>
            <a:ext cx="11921212" cy="1200329"/>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To review</a:t>
            </a:r>
          </a:p>
          <a:p>
            <a:r>
              <a:rPr lang="en-US" dirty="0">
                <a:hlinkClick r:id="rId3"/>
              </a:rPr>
              <a:t>https://databricks.com/blog/2017/10/30/continuous-integration-continuous-delivery-databricks.html</a:t>
            </a:r>
            <a:r>
              <a:rPr lang="en-US" dirty="0"/>
              <a:t> </a:t>
            </a:r>
          </a:p>
          <a:p>
            <a:r>
              <a:rPr lang="en-US" dirty="0">
                <a:hlinkClick r:id="rId4"/>
              </a:rPr>
              <a:t>https://databricks.com/blog/2016/04/06/continuous-integration-and-delivery-of-apache-spark-applications-at-metacog.html</a:t>
            </a:r>
            <a:endParaRPr lang="en-US" dirty="0"/>
          </a:p>
          <a:p>
            <a:endParaRPr lang="en-US" dirty="0"/>
          </a:p>
        </p:txBody>
      </p:sp>
      <p:sp>
        <p:nvSpPr>
          <p:cNvPr id="7" name="TextBox 6">
            <a:extLst>
              <a:ext uri="{FF2B5EF4-FFF2-40B4-BE49-F238E27FC236}">
                <a16:creationId xmlns:a16="http://schemas.microsoft.com/office/drawing/2014/main" id="{8E2E11E1-D5C1-44DC-B7F4-B30EA7797989}"/>
              </a:ext>
            </a:extLst>
          </p:cNvPr>
          <p:cNvSpPr txBox="1"/>
          <p:nvPr/>
        </p:nvSpPr>
        <p:spPr>
          <a:xfrm>
            <a:off x="1922466" y="1532602"/>
            <a:ext cx="1854916" cy="369332"/>
          </a:xfrm>
          <a:prstGeom prst="rect">
            <a:avLst/>
          </a:prstGeom>
          <a:noFill/>
        </p:spPr>
        <p:txBody>
          <a:bodyPr wrap="square" rtlCol="0">
            <a:spAutoFit/>
          </a:bodyPr>
          <a:lstStyle>
            <a:defPPr>
              <a:defRPr lang="en-US"/>
            </a:defPPr>
            <a:lvl1pPr>
              <a:defRPr>
                <a:latin typeface="Consolas" panose="020B0609020204030204" pitchFamily="49" charset="0"/>
              </a:defRPr>
            </a:lvl1pPr>
          </a:lstStyle>
          <a:p>
            <a:r>
              <a:rPr lang="en-US" dirty="0"/>
              <a:t>Dev Workspace</a:t>
            </a:r>
          </a:p>
        </p:txBody>
      </p:sp>
      <p:sp>
        <p:nvSpPr>
          <p:cNvPr id="9" name="TextBox 8">
            <a:extLst>
              <a:ext uri="{FF2B5EF4-FFF2-40B4-BE49-F238E27FC236}">
                <a16:creationId xmlns:a16="http://schemas.microsoft.com/office/drawing/2014/main" id="{DBDF8137-3F25-4955-9EE7-ACD6E9A5EAB9}"/>
              </a:ext>
            </a:extLst>
          </p:cNvPr>
          <p:cNvSpPr txBox="1"/>
          <p:nvPr/>
        </p:nvSpPr>
        <p:spPr>
          <a:xfrm>
            <a:off x="6788913" y="1518837"/>
            <a:ext cx="1893496" cy="369332"/>
          </a:xfrm>
          <a:prstGeom prst="rect">
            <a:avLst/>
          </a:prstGeom>
          <a:noFill/>
        </p:spPr>
        <p:txBody>
          <a:bodyPr wrap="square" rtlCol="0">
            <a:spAutoFit/>
          </a:bodyPr>
          <a:lstStyle>
            <a:defPPr>
              <a:defRPr lang="en-US"/>
            </a:defPPr>
            <a:lvl1pPr>
              <a:defRPr>
                <a:latin typeface="Consolas" panose="020B0609020204030204" pitchFamily="49" charset="0"/>
              </a:defRPr>
            </a:lvl1pPr>
          </a:lstStyle>
          <a:p>
            <a:r>
              <a:rPr lang="en-US" dirty="0"/>
              <a:t>QA Workspace</a:t>
            </a:r>
          </a:p>
        </p:txBody>
      </p:sp>
      <p:sp>
        <p:nvSpPr>
          <p:cNvPr id="11" name="TextBox 10">
            <a:extLst>
              <a:ext uri="{FF2B5EF4-FFF2-40B4-BE49-F238E27FC236}">
                <a16:creationId xmlns:a16="http://schemas.microsoft.com/office/drawing/2014/main" id="{26E39A61-8FEF-44AF-AD56-E7561F991CB7}"/>
              </a:ext>
            </a:extLst>
          </p:cNvPr>
          <p:cNvSpPr txBox="1"/>
          <p:nvPr/>
        </p:nvSpPr>
        <p:spPr>
          <a:xfrm>
            <a:off x="8509215" y="1510277"/>
            <a:ext cx="2122445" cy="369332"/>
          </a:xfrm>
          <a:prstGeom prst="rect">
            <a:avLst/>
          </a:prstGeom>
          <a:noFill/>
        </p:spPr>
        <p:txBody>
          <a:bodyPr wrap="square" rtlCol="0">
            <a:spAutoFit/>
          </a:bodyPr>
          <a:lstStyle>
            <a:defPPr>
              <a:defRPr lang="en-US"/>
            </a:defPPr>
            <a:lvl1pPr>
              <a:defRPr>
                <a:latin typeface="Consolas" panose="020B0609020204030204" pitchFamily="49" charset="0"/>
              </a:defRPr>
            </a:lvl1pPr>
          </a:lstStyle>
          <a:p>
            <a:r>
              <a:rPr lang="en-US" dirty="0"/>
              <a:t>Prod Workspace</a:t>
            </a:r>
          </a:p>
        </p:txBody>
      </p:sp>
      <p:sp>
        <p:nvSpPr>
          <p:cNvPr id="17" name="TextBox 16">
            <a:extLst>
              <a:ext uri="{FF2B5EF4-FFF2-40B4-BE49-F238E27FC236}">
                <a16:creationId xmlns:a16="http://schemas.microsoft.com/office/drawing/2014/main" id="{BA7D2880-CE72-4832-9B2F-D196C02E71F2}"/>
              </a:ext>
            </a:extLst>
          </p:cNvPr>
          <p:cNvSpPr txBox="1"/>
          <p:nvPr/>
        </p:nvSpPr>
        <p:spPr>
          <a:xfrm>
            <a:off x="7802446" y="5172247"/>
            <a:ext cx="1759925" cy="369332"/>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sz="1800" dirty="0"/>
              <a:t>Azure DevOps</a:t>
            </a:r>
          </a:p>
        </p:txBody>
      </p:sp>
      <p:sp>
        <p:nvSpPr>
          <p:cNvPr id="21" name="Rectangle 20">
            <a:extLst>
              <a:ext uri="{FF2B5EF4-FFF2-40B4-BE49-F238E27FC236}">
                <a16:creationId xmlns:a16="http://schemas.microsoft.com/office/drawing/2014/main" id="{3841E77E-4E96-4BD3-9DD4-BD329CF39FBB}"/>
              </a:ext>
            </a:extLst>
          </p:cNvPr>
          <p:cNvSpPr/>
          <p:nvPr/>
        </p:nvSpPr>
        <p:spPr>
          <a:xfrm>
            <a:off x="5286135" y="4791436"/>
            <a:ext cx="1076799" cy="2572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latin typeface="Consolas" panose="020B0609020204030204" pitchFamily="49" charset="0"/>
              </a:rPr>
              <a:t>master</a:t>
            </a:r>
          </a:p>
        </p:txBody>
      </p:sp>
      <p:sp>
        <p:nvSpPr>
          <p:cNvPr id="25" name="Rectangle 24">
            <a:extLst>
              <a:ext uri="{FF2B5EF4-FFF2-40B4-BE49-F238E27FC236}">
                <a16:creationId xmlns:a16="http://schemas.microsoft.com/office/drawing/2014/main" id="{B409F293-92F2-4FD8-A8DB-45BD4567E292}"/>
              </a:ext>
            </a:extLst>
          </p:cNvPr>
          <p:cNvSpPr/>
          <p:nvPr/>
        </p:nvSpPr>
        <p:spPr>
          <a:xfrm>
            <a:off x="6362934" y="4221651"/>
            <a:ext cx="1076799" cy="2572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latin typeface="Consolas" panose="020B0609020204030204" pitchFamily="49" charset="0"/>
              </a:rPr>
              <a:t>release</a:t>
            </a:r>
          </a:p>
        </p:txBody>
      </p:sp>
      <p:cxnSp>
        <p:nvCxnSpPr>
          <p:cNvPr id="29" name="Connector: Elbow 28">
            <a:extLst>
              <a:ext uri="{FF2B5EF4-FFF2-40B4-BE49-F238E27FC236}">
                <a16:creationId xmlns:a16="http://schemas.microsoft.com/office/drawing/2014/main" id="{9EF1EDCF-3843-4635-BFEA-D6A71C5452A3}"/>
              </a:ext>
            </a:extLst>
          </p:cNvPr>
          <p:cNvCxnSpPr>
            <a:cxnSpLocks/>
            <a:stCxn id="27" idx="3"/>
            <a:endCxn id="25" idx="1"/>
          </p:cNvCxnSpPr>
          <p:nvPr/>
        </p:nvCxnSpPr>
        <p:spPr>
          <a:xfrm flipV="1">
            <a:off x="6134866" y="4350297"/>
            <a:ext cx="228068" cy="62454"/>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51718CFB-EDE0-4AE9-9E54-923F8BDB6754}"/>
              </a:ext>
            </a:extLst>
          </p:cNvPr>
          <p:cNvSpPr txBox="1"/>
          <p:nvPr/>
        </p:nvSpPr>
        <p:spPr>
          <a:xfrm>
            <a:off x="6096000" y="4145991"/>
            <a:ext cx="284052" cy="200055"/>
          </a:xfrm>
          <a:prstGeom prst="rect">
            <a:avLst/>
          </a:prstGeom>
          <a:noFill/>
        </p:spPr>
        <p:txBody>
          <a:bodyPr wrap="none" rtlCol="0">
            <a:spAutoFit/>
          </a:bodyPr>
          <a:lstStyle/>
          <a:p>
            <a:r>
              <a:rPr lang="en-US" sz="700" dirty="0">
                <a:latin typeface="Consolas" panose="020B0609020204030204" pitchFamily="49" charset="0"/>
              </a:rPr>
              <a:t>PR</a:t>
            </a:r>
          </a:p>
        </p:txBody>
      </p:sp>
      <p:sp>
        <p:nvSpPr>
          <p:cNvPr id="35" name="Rectangle 34">
            <a:extLst>
              <a:ext uri="{FF2B5EF4-FFF2-40B4-BE49-F238E27FC236}">
                <a16:creationId xmlns:a16="http://schemas.microsoft.com/office/drawing/2014/main" id="{AE908349-2A50-448C-9F52-C8CB18BB96D3}"/>
              </a:ext>
            </a:extLst>
          </p:cNvPr>
          <p:cNvSpPr/>
          <p:nvPr/>
        </p:nvSpPr>
        <p:spPr>
          <a:xfrm>
            <a:off x="4996355" y="4184077"/>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Features</a:t>
            </a:r>
          </a:p>
        </p:txBody>
      </p:sp>
      <p:sp>
        <p:nvSpPr>
          <p:cNvPr id="27" name="Rectangle 26">
            <a:extLst>
              <a:ext uri="{FF2B5EF4-FFF2-40B4-BE49-F238E27FC236}">
                <a16:creationId xmlns:a16="http://schemas.microsoft.com/office/drawing/2014/main" id="{CCC4E7FC-81F8-4DBC-AAD5-96440E6F6185}"/>
              </a:ext>
            </a:extLst>
          </p:cNvPr>
          <p:cNvSpPr/>
          <p:nvPr/>
        </p:nvSpPr>
        <p:spPr>
          <a:xfrm>
            <a:off x="5058067" y="4284105"/>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1</a:t>
            </a:r>
          </a:p>
        </p:txBody>
      </p:sp>
      <p:sp>
        <p:nvSpPr>
          <p:cNvPr id="39" name="TextBox 38">
            <a:extLst>
              <a:ext uri="{FF2B5EF4-FFF2-40B4-BE49-F238E27FC236}">
                <a16:creationId xmlns:a16="http://schemas.microsoft.com/office/drawing/2014/main" id="{9FA7A23A-5BE0-4AEE-836D-8562559AFCFA}"/>
              </a:ext>
            </a:extLst>
          </p:cNvPr>
          <p:cNvSpPr txBox="1"/>
          <p:nvPr/>
        </p:nvSpPr>
        <p:spPr>
          <a:xfrm>
            <a:off x="6788913" y="3121223"/>
            <a:ext cx="830677" cy="307777"/>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Azure DevOps</a:t>
            </a:r>
          </a:p>
          <a:p>
            <a:r>
              <a:rPr lang="en-US" dirty="0"/>
              <a:t>Deploy Tasks</a:t>
            </a:r>
          </a:p>
        </p:txBody>
      </p:sp>
      <p:sp>
        <p:nvSpPr>
          <p:cNvPr id="41" name="TextBox 40">
            <a:extLst>
              <a:ext uri="{FF2B5EF4-FFF2-40B4-BE49-F238E27FC236}">
                <a16:creationId xmlns:a16="http://schemas.microsoft.com/office/drawing/2014/main" id="{994E0C7C-E844-4C3E-B0A9-C2E5F3B75D88}"/>
              </a:ext>
            </a:extLst>
          </p:cNvPr>
          <p:cNvSpPr txBox="1"/>
          <p:nvPr/>
        </p:nvSpPr>
        <p:spPr>
          <a:xfrm>
            <a:off x="9562375" y="3148953"/>
            <a:ext cx="830677" cy="307777"/>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Azure DevOps</a:t>
            </a:r>
          </a:p>
          <a:p>
            <a:r>
              <a:rPr lang="en-US" dirty="0"/>
              <a:t>Deploy Tasks</a:t>
            </a:r>
          </a:p>
        </p:txBody>
      </p:sp>
      <p:cxnSp>
        <p:nvCxnSpPr>
          <p:cNvPr id="45" name="Straight Arrow Connector 44">
            <a:extLst>
              <a:ext uri="{FF2B5EF4-FFF2-40B4-BE49-F238E27FC236}">
                <a16:creationId xmlns:a16="http://schemas.microsoft.com/office/drawing/2014/main" id="{0FE9887E-2395-4C43-9C2C-13C21D897E8C}"/>
              </a:ext>
            </a:extLst>
          </p:cNvPr>
          <p:cNvCxnSpPr>
            <a:cxnSpLocks/>
          </p:cNvCxnSpPr>
          <p:nvPr/>
        </p:nvCxnSpPr>
        <p:spPr>
          <a:xfrm>
            <a:off x="7867135" y="2677297"/>
            <a:ext cx="0" cy="141573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FBE361C-60D7-4B02-A70A-8E6C88AD4AFE}"/>
              </a:ext>
            </a:extLst>
          </p:cNvPr>
          <p:cNvSpPr txBox="1"/>
          <p:nvPr/>
        </p:nvSpPr>
        <p:spPr>
          <a:xfrm>
            <a:off x="7894766" y="3162769"/>
            <a:ext cx="830677" cy="200055"/>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Test results</a:t>
            </a:r>
          </a:p>
        </p:txBody>
      </p:sp>
      <p:sp>
        <p:nvSpPr>
          <p:cNvPr id="51" name="Arrow: Right 50">
            <a:extLst>
              <a:ext uri="{FF2B5EF4-FFF2-40B4-BE49-F238E27FC236}">
                <a16:creationId xmlns:a16="http://schemas.microsoft.com/office/drawing/2014/main" id="{9AF46494-63BA-4C03-BEC2-A75AD572A0A1}"/>
              </a:ext>
            </a:extLst>
          </p:cNvPr>
          <p:cNvSpPr/>
          <p:nvPr/>
        </p:nvSpPr>
        <p:spPr>
          <a:xfrm>
            <a:off x="7483029" y="4093033"/>
            <a:ext cx="1801014" cy="5023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CI/CD</a:t>
            </a:r>
          </a:p>
        </p:txBody>
      </p:sp>
      <p:cxnSp>
        <p:nvCxnSpPr>
          <p:cNvPr id="55" name="Connector: Elbow 54">
            <a:extLst>
              <a:ext uri="{FF2B5EF4-FFF2-40B4-BE49-F238E27FC236}">
                <a16:creationId xmlns:a16="http://schemas.microsoft.com/office/drawing/2014/main" id="{3D40B961-EA35-404A-A851-C9A487924DCE}"/>
              </a:ext>
            </a:extLst>
          </p:cNvPr>
          <p:cNvCxnSpPr>
            <a:cxnSpLocks/>
            <a:stCxn id="25" idx="2"/>
            <a:endCxn id="21" idx="3"/>
          </p:cNvCxnSpPr>
          <p:nvPr/>
        </p:nvCxnSpPr>
        <p:spPr>
          <a:xfrm rot="5400000">
            <a:off x="6411564" y="4430312"/>
            <a:ext cx="441140" cy="538400"/>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sp>
        <p:nvSpPr>
          <p:cNvPr id="60" name="TextBox 59">
            <a:extLst>
              <a:ext uri="{FF2B5EF4-FFF2-40B4-BE49-F238E27FC236}">
                <a16:creationId xmlns:a16="http://schemas.microsoft.com/office/drawing/2014/main" id="{038594D1-5AEA-4AAE-8345-7AD663DD73D2}"/>
              </a:ext>
            </a:extLst>
          </p:cNvPr>
          <p:cNvSpPr txBox="1"/>
          <p:nvPr/>
        </p:nvSpPr>
        <p:spPr>
          <a:xfrm>
            <a:off x="6380052" y="4920082"/>
            <a:ext cx="1878657" cy="200055"/>
          </a:xfrm>
          <a:prstGeom prst="rect">
            <a:avLst/>
          </a:prstGeom>
          <a:noFill/>
        </p:spPr>
        <p:txBody>
          <a:bodyPr wrap="square" rtlCol="0">
            <a:spAutoFit/>
          </a:bodyPr>
          <a:lstStyle/>
          <a:p>
            <a:r>
              <a:rPr lang="en-US" sz="700" dirty="0">
                <a:latin typeface="Consolas" panose="020B0609020204030204" pitchFamily="49" charset="0"/>
              </a:rPr>
              <a:t>Merge on successful deployments</a:t>
            </a:r>
          </a:p>
        </p:txBody>
      </p:sp>
      <p:cxnSp>
        <p:nvCxnSpPr>
          <p:cNvPr id="62" name="Connector: Elbow 61">
            <a:extLst>
              <a:ext uri="{FF2B5EF4-FFF2-40B4-BE49-F238E27FC236}">
                <a16:creationId xmlns:a16="http://schemas.microsoft.com/office/drawing/2014/main" id="{52C54B1A-D5A2-4F9C-82D1-FE2DED88D2C3}"/>
              </a:ext>
            </a:extLst>
          </p:cNvPr>
          <p:cNvCxnSpPr>
            <a:cxnSpLocks/>
            <a:stCxn id="21" idx="0"/>
            <a:endCxn id="27" idx="2"/>
          </p:cNvCxnSpPr>
          <p:nvPr/>
        </p:nvCxnSpPr>
        <p:spPr>
          <a:xfrm rot="16200000" flipV="1">
            <a:off x="5585481" y="4552382"/>
            <a:ext cx="250040" cy="228068"/>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66" name="TextBox 65">
            <a:extLst>
              <a:ext uri="{FF2B5EF4-FFF2-40B4-BE49-F238E27FC236}">
                <a16:creationId xmlns:a16="http://schemas.microsoft.com/office/drawing/2014/main" id="{6C782729-F7F9-4858-885D-4FD81659606F}"/>
              </a:ext>
            </a:extLst>
          </p:cNvPr>
          <p:cNvSpPr txBox="1"/>
          <p:nvPr/>
        </p:nvSpPr>
        <p:spPr>
          <a:xfrm>
            <a:off x="5828500" y="4607587"/>
            <a:ext cx="844766" cy="200055"/>
          </a:xfrm>
          <a:prstGeom prst="rect">
            <a:avLst/>
          </a:prstGeom>
          <a:noFill/>
        </p:spPr>
        <p:txBody>
          <a:bodyPr wrap="square" rtlCol="0">
            <a:spAutoFit/>
          </a:bodyPr>
          <a:lstStyle/>
          <a:p>
            <a:r>
              <a:rPr lang="en-US" sz="700" dirty="0">
                <a:latin typeface="Consolas" panose="020B0609020204030204" pitchFamily="49" charset="0"/>
              </a:rPr>
              <a:t>Create/reset</a:t>
            </a:r>
          </a:p>
        </p:txBody>
      </p:sp>
      <p:sp>
        <p:nvSpPr>
          <p:cNvPr id="68" name="Rectangle: Rounded Corners 67">
            <a:extLst>
              <a:ext uri="{FF2B5EF4-FFF2-40B4-BE49-F238E27FC236}">
                <a16:creationId xmlns:a16="http://schemas.microsoft.com/office/drawing/2014/main" id="{FED64682-C89A-49AA-B62F-45981B6175B6}"/>
              </a:ext>
            </a:extLst>
          </p:cNvPr>
          <p:cNvSpPr/>
          <p:nvPr/>
        </p:nvSpPr>
        <p:spPr>
          <a:xfrm>
            <a:off x="2466738" y="3945296"/>
            <a:ext cx="1789790" cy="1263880"/>
          </a:xfrm>
          <a:prstGeom prst="roundRect">
            <a:avLst>
              <a:gd name="adj" fmla="val 8194"/>
            </a:avLst>
          </a:prstGeom>
          <a:solidFill>
            <a:schemeClr val="bg1">
              <a:lumMod val="95000"/>
            </a:schemeClr>
          </a:solidFill>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endParaRPr lang="en-US" sz="700" dirty="0">
              <a:latin typeface="Consolas" panose="020B0609020204030204" pitchFamily="49" charset="0"/>
            </a:endParaRPr>
          </a:p>
        </p:txBody>
      </p:sp>
      <p:sp>
        <p:nvSpPr>
          <p:cNvPr id="23" name="Rectangle 22">
            <a:extLst>
              <a:ext uri="{FF2B5EF4-FFF2-40B4-BE49-F238E27FC236}">
                <a16:creationId xmlns:a16="http://schemas.microsoft.com/office/drawing/2014/main" id="{A40A1B6E-5922-4399-A16B-6E1A36DAAB89}"/>
              </a:ext>
            </a:extLst>
          </p:cNvPr>
          <p:cNvSpPr/>
          <p:nvPr/>
        </p:nvSpPr>
        <p:spPr>
          <a:xfrm>
            <a:off x="2811162" y="4387320"/>
            <a:ext cx="1076799" cy="2572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latin typeface="Consolas" panose="020B0609020204030204" pitchFamily="49" charset="0"/>
              </a:rPr>
              <a:t>Feature 1</a:t>
            </a:r>
          </a:p>
        </p:txBody>
      </p:sp>
      <p:sp>
        <p:nvSpPr>
          <p:cNvPr id="15" name="TextBox 14">
            <a:extLst>
              <a:ext uri="{FF2B5EF4-FFF2-40B4-BE49-F238E27FC236}">
                <a16:creationId xmlns:a16="http://schemas.microsoft.com/office/drawing/2014/main" id="{E4B51A57-5AA6-459E-AED5-0A28744D3480}"/>
              </a:ext>
            </a:extLst>
          </p:cNvPr>
          <p:cNvSpPr txBox="1"/>
          <p:nvPr/>
        </p:nvSpPr>
        <p:spPr>
          <a:xfrm>
            <a:off x="3249601" y="4699512"/>
            <a:ext cx="1055562" cy="307777"/>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pPr algn="r"/>
            <a:r>
              <a:rPr lang="en-US" dirty="0"/>
              <a:t>Local Git integration</a:t>
            </a:r>
          </a:p>
        </p:txBody>
      </p:sp>
      <p:sp>
        <p:nvSpPr>
          <p:cNvPr id="13" name="TextBox 12">
            <a:extLst>
              <a:ext uri="{FF2B5EF4-FFF2-40B4-BE49-F238E27FC236}">
                <a16:creationId xmlns:a16="http://schemas.microsoft.com/office/drawing/2014/main" id="{101EA527-E2F1-4C75-9F92-5DF241C6D84E}"/>
              </a:ext>
            </a:extLst>
          </p:cNvPr>
          <p:cNvSpPr txBox="1"/>
          <p:nvPr/>
        </p:nvSpPr>
        <p:spPr>
          <a:xfrm>
            <a:off x="2979687" y="3984795"/>
            <a:ext cx="830677" cy="200055"/>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dirty="0"/>
              <a:t>Workspace CLI</a:t>
            </a:r>
          </a:p>
        </p:txBody>
      </p:sp>
      <p:sp>
        <p:nvSpPr>
          <p:cNvPr id="70" name="TextBox 69">
            <a:extLst>
              <a:ext uri="{FF2B5EF4-FFF2-40B4-BE49-F238E27FC236}">
                <a16:creationId xmlns:a16="http://schemas.microsoft.com/office/drawing/2014/main" id="{A5A300A9-95C3-4228-B9F7-A414F47C5CBE}"/>
              </a:ext>
            </a:extLst>
          </p:cNvPr>
          <p:cNvSpPr txBox="1"/>
          <p:nvPr/>
        </p:nvSpPr>
        <p:spPr>
          <a:xfrm>
            <a:off x="1799188" y="4939066"/>
            <a:ext cx="1759925" cy="646331"/>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r>
              <a:rPr lang="en-US" sz="1800" dirty="0"/>
              <a:t>Dev Workstations</a:t>
            </a:r>
          </a:p>
        </p:txBody>
      </p:sp>
      <p:sp>
        <p:nvSpPr>
          <p:cNvPr id="75" name="TextBox 74">
            <a:extLst>
              <a:ext uri="{FF2B5EF4-FFF2-40B4-BE49-F238E27FC236}">
                <a16:creationId xmlns:a16="http://schemas.microsoft.com/office/drawing/2014/main" id="{D8E7643A-A2CB-435D-AADB-7CBC5C61B16B}"/>
              </a:ext>
            </a:extLst>
          </p:cNvPr>
          <p:cNvSpPr txBox="1"/>
          <p:nvPr/>
        </p:nvSpPr>
        <p:spPr>
          <a:xfrm>
            <a:off x="8115484" y="196510"/>
            <a:ext cx="3397084" cy="1107996"/>
          </a:xfrm>
          <a:prstGeom prst="rect">
            <a:avLst/>
          </a:prstGeom>
          <a:solidFill>
            <a:schemeClr val="accent4">
              <a:lumMod val="20000"/>
              <a:lumOff val="80000"/>
            </a:schemeClr>
          </a:solidFill>
        </p:spPr>
        <p:txBody>
          <a:bodyPr wrap="none" rtlCol="0">
            <a:spAutoFit/>
          </a:bodyPr>
          <a:lstStyle/>
          <a:p>
            <a:r>
              <a:rPr lang="en-US" sz="1100" b="1" dirty="0">
                <a:latin typeface="Consolas" panose="020B0609020204030204" pitchFamily="49" charset="0"/>
              </a:rPr>
              <a:t>Open points:</a:t>
            </a:r>
          </a:p>
          <a:p>
            <a:pPr marL="285750" indent="-285750">
              <a:buFontTx/>
              <a:buChar char="-"/>
            </a:pPr>
            <a:r>
              <a:rPr lang="en-US" sz="1100" dirty="0">
                <a:latin typeface="Consolas" panose="020B0609020204030204" pitchFamily="49" charset="0"/>
              </a:rPr>
              <a:t>Authentication story</a:t>
            </a:r>
          </a:p>
          <a:p>
            <a:pPr marL="742950" lvl="1" indent="-285750">
              <a:buFontTx/>
              <a:buChar char="-"/>
            </a:pPr>
            <a:r>
              <a:rPr lang="en-US" sz="1100" dirty="0">
                <a:latin typeface="Consolas" panose="020B0609020204030204" pitchFamily="49" charset="0"/>
              </a:rPr>
              <a:t>Identities</a:t>
            </a:r>
          </a:p>
          <a:p>
            <a:pPr marL="742950" lvl="1" indent="-285750">
              <a:buFontTx/>
              <a:buChar char="-"/>
            </a:pPr>
            <a:r>
              <a:rPr lang="en-US" sz="1100" dirty="0">
                <a:latin typeface="Consolas" panose="020B0609020204030204" pitchFamily="49" charset="0"/>
              </a:rPr>
              <a:t>Credential management (</a:t>
            </a:r>
            <a:r>
              <a:rPr lang="en-US" sz="1100" dirty="0" err="1">
                <a:latin typeface="Consolas" panose="020B0609020204030204" pitchFamily="49" charset="0"/>
              </a:rPr>
              <a:t>KeyVault</a:t>
            </a:r>
            <a:r>
              <a:rPr lang="en-US" sz="1100" dirty="0">
                <a:latin typeface="Consolas" panose="020B0609020204030204" pitchFamily="49" charset="0"/>
              </a:rPr>
              <a:t>)</a:t>
            </a:r>
          </a:p>
          <a:p>
            <a:pPr marL="285750" indent="-285750">
              <a:buFontTx/>
              <a:buChar char="-"/>
            </a:pPr>
            <a:r>
              <a:rPr lang="en-US" sz="1100" dirty="0">
                <a:latin typeface="Consolas" panose="020B0609020204030204" pitchFamily="49" charset="0"/>
              </a:rPr>
              <a:t>Deploying notebooks vs JAR</a:t>
            </a:r>
          </a:p>
          <a:p>
            <a:pPr marL="285750" indent="-285750">
              <a:buFontTx/>
              <a:buChar char="-"/>
            </a:pPr>
            <a:endParaRPr lang="en-US" sz="1100" dirty="0">
              <a:latin typeface="Consolas" panose="020B0609020204030204" pitchFamily="49" charset="0"/>
            </a:endParaRPr>
          </a:p>
        </p:txBody>
      </p:sp>
      <p:cxnSp>
        <p:nvCxnSpPr>
          <p:cNvPr id="77" name="Connector: Elbow 76">
            <a:extLst>
              <a:ext uri="{FF2B5EF4-FFF2-40B4-BE49-F238E27FC236}">
                <a16:creationId xmlns:a16="http://schemas.microsoft.com/office/drawing/2014/main" id="{78C32CDA-0A77-45B1-A4E9-1BBDD89DBEBC}"/>
              </a:ext>
            </a:extLst>
          </p:cNvPr>
          <p:cNvCxnSpPr/>
          <p:nvPr/>
        </p:nvCxnSpPr>
        <p:spPr>
          <a:xfrm rot="16200000" flipH="1">
            <a:off x="3947640" y="2638956"/>
            <a:ext cx="1679891" cy="870654"/>
          </a:xfrm>
          <a:prstGeom prst="bentConnector3">
            <a:avLst>
              <a:gd name="adj1" fmla="val -19"/>
            </a:avLst>
          </a:prstGeom>
          <a:ln w="9525" cap="flat" cmpd="sng" algn="ctr">
            <a:solidFill>
              <a:schemeClr val="accent3"/>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0" name="TextBox 79">
            <a:extLst>
              <a:ext uri="{FF2B5EF4-FFF2-40B4-BE49-F238E27FC236}">
                <a16:creationId xmlns:a16="http://schemas.microsoft.com/office/drawing/2014/main" id="{97D2E4C9-727E-4A74-9DBD-AFB7A0FBA3AA}"/>
              </a:ext>
            </a:extLst>
          </p:cNvPr>
          <p:cNvSpPr txBox="1"/>
          <p:nvPr/>
        </p:nvSpPr>
        <p:spPr>
          <a:xfrm>
            <a:off x="4256528" y="1722687"/>
            <a:ext cx="1055562" cy="523220"/>
          </a:xfrm>
          <a:prstGeom prst="rect">
            <a:avLst/>
          </a:prstGeom>
          <a:noFill/>
        </p:spPr>
        <p:txBody>
          <a:bodyPr wrap="square" rtlCol="0">
            <a:spAutoFit/>
          </a:bodyPr>
          <a:lstStyle>
            <a:defPPr>
              <a:defRPr lang="en-US"/>
            </a:defPPr>
            <a:lvl1pPr>
              <a:defRPr sz="700">
                <a:latin typeface="Consolas" panose="020B0609020204030204" pitchFamily="49" charset="0"/>
              </a:defRPr>
            </a:lvl1pPr>
          </a:lstStyle>
          <a:p>
            <a:pPr algn="r"/>
            <a:r>
              <a:rPr lang="en-US" dirty="0"/>
              <a:t>Notebook Git integration is supported but not very scalable</a:t>
            </a:r>
          </a:p>
        </p:txBody>
      </p:sp>
    </p:spTree>
    <p:extLst>
      <p:ext uri="{BB962C8B-B14F-4D97-AF65-F5344CB8AC3E}">
        <p14:creationId xmlns:p14="http://schemas.microsoft.com/office/powerpoint/2010/main" val="3818542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TotalTime>
  <Words>1542</Words>
  <Application>Microsoft Office PowerPoint</Application>
  <PresentationFormat>Widescreen</PresentationFormat>
  <Paragraphs>298</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Cascadia Mono</vt:lpstr>
      <vt:lpstr>Consolas</vt:lpstr>
      <vt:lpstr>Courier New</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Florian Eiden</dc:creator>
  <cp:lastModifiedBy>Florian Eiden</cp:lastModifiedBy>
  <cp:revision>13</cp:revision>
  <dcterms:created xsi:type="dcterms:W3CDTF">2020-06-01T20:53:48Z</dcterms:created>
  <dcterms:modified xsi:type="dcterms:W3CDTF">2020-06-29T23:42:19Z</dcterms:modified>
</cp:coreProperties>
</file>