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91" d="100"/>
          <a:sy n="91" d="100"/>
        </p:scale>
        <p:origin x="65"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BDB2-1376-425A-AB2E-B45CEEDA48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AAACE8-DE5D-4487-949F-3F76E9E489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2551F9-3BBA-43D4-93D4-96D1CB9CD86F}"/>
              </a:ext>
            </a:extLst>
          </p:cNvPr>
          <p:cNvSpPr>
            <a:spLocks noGrp="1"/>
          </p:cNvSpPr>
          <p:nvPr>
            <p:ph type="dt" sz="half" idx="10"/>
          </p:nvPr>
        </p:nvSpPr>
        <p:spPr/>
        <p:txBody>
          <a:bodyPr/>
          <a:lstStyle/>
          <a:p>
            <a:fld id="{15A40CFD-EA99-47BE-B976-F91F900C8871}" type="datetimeFigureOut">
              <a:rPr lang="en-US" smtClean="0"/>
              <a:t>6/3/2020</a:t>
            </a:fld>
            <a:endParaRPr lang="en-US"/>
          </a:p>
        </p:txBody>
      </p:sp>
      <p:sp>
        <p:nvSpPr>
          <p:cNvPr id="5" name="Footer Placeholder 4">
            <a:extLst>
              <a:ext uri="{FF2B5EF4-FFF2-40B4-BE49-F238E27FC236}">
                <a16:creationId xmlns:a16="http://schemas.microsoft.com/office/drawing/2014/main" id="{DB4266D1-A6FD-40BE-9BA3-D069D87A0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6C934-B492-46A4-ADFC-98C309BDF1C6}"/>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6347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CAAC-114D-4294-A113-D7AB33354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94ABA5-5D0D-48C3-B626-19FCA79515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3E958-6539-4D7A-AC87-E3F526D89343}"/>
              </a:ext>
            </a:extLst>
          </p:cNvPr>
          <p:cNvSpPr>
            <a:spLocks noGrp="1"/>
          </p:cNvSpPr>
          <p:nvPr>
            <p:ph type="dt" sz="half" idx="10"/>
          </p:nvPr>
        </p:nvSpPr>
        <p:spPr/>
        <p:txBody>
          <a:bodyPr/>
          <a:lstStyle/>
          <a:p>
            <a:fld id="{15A40CFD-EA99-47BE-B976-F91F900C8871}" type="datetimeFigureOut">
              <a:rPr lang="en-US" smtClean="0"/>
              <a:t>6/3/2020</a:t>
            </a:fld>
            <a:endParaRPr lang="en-US"/>
          </a:p>
        </p:txBody>
      </p:sp>
      <p:sp>
        <p:nvSpPr>
          <p:cNvPr id="5" name="Footer Placeholder 4">
            <a:extLst>
              <a:ext uri="{FF2B5EF4-FFF2-40B4-BE49-F238E27FC236}">
                <a16:creationId xmlns:a16="http://schemas.microsoft.com/office/drawing/2014/main" id="{1E7E5EDA-8DFC-45E6-AD81-8153FEFD9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D9190-7389-4717-9836-70249BF133D1}"/>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88359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ED0840-D9F9-4526-867E-E29DEF0D2B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720DEF-EDA5-42E5-B61D-1CAFBEE81C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ED0FD-CEC5-435A-A6C6-90B4D8E7E02F}"/>
              </a:ext>
            </a:extLst>
          </p:cNvPr>
          <p:cNvSpPr>
            <a:spLocks noGrp="1"/>
          </p:cNvSpPr>
          <p:nvPr>
            <p:ph type="dt" sz="half" idx="10"/>
          </p:nvPr>
        </p:nvSpPr>
        <p:spPr/>
        <p:txBody>
          <a:bodyPr/>
          <a:lstStyle/>
          <a:p>
            <a:fld id="{15A40CFD-EA99-47BE-B976-F91F900C8871}" type="datetimeFigureOut">
              <a:rPr lang="en-US" smtClean="0"/>
              <a:t>6/3/2020</a:t>
            </a:fld>
            <a:endParaRPr lang="en-US"/>
          </a:p>
        </p:txBody>
      </p:sp>
      <p:sp>
        <p:nvSpPr>
          <p:cNvPr id="5" name="Footer Placeholder 4">
            <a:extLst>
              <a:ext uri="{FF2B5EF4-FFF2-40B4-BE49-F238E27FC236}">
                <a16:creationId xmlns:a16="http://schemas.microsoft.com/office/drawing/2014/main" id="{35BE8149-5170-4F31-8116-3473C31AD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48CF1-57B7-4E3B-9287-8A50FB24B7C4}"/>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124401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9094-6239-482D-8E9F-27BCDCAFB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3E785-F6B5-459E-B03C-12B420683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E95695-09B6-459F-93E3-E395E3532C70}"/>
              </a:ext>
            </a:extLst>
          </p:cNvPr>
          <p:cNvSpPr>
            <a:spLocks noGrp="1"/>
          </p:cNvSpPr>
          <p:nvPr>
            <p:ph type="dt" sz="half" idx="10"/>
          </p:nvPr>
        </p:nvSpPr>
        <p:spPr/>
        <p:txBody>
          <a:bodyPr/>
          <a:lstStyle/>
          <a:p>
            <a:fld id="{15A40CFD-EA99-47BE-B976-F91F900C8871}" type="datetimeFigureOut">
              <a:rPr lang="en-US" smtClean="0"/>
              <a:t>6/3/2020</a:t>
            </a:fld>
            <a:endParaRPr lang="en-US"/>
          </a:p>
        </p:txBody>
      </p:sp>
      <p:sp>
        <p:nvSpPr>
          <p:cNvPr id="5" name="Footer Placeholder 4">
            <a:extLst>
              <a:ext uri="{FF2B5EF4-FFF2-40B4-BE49-F238E27FC236}">
                <a16:creationId xmlns:a16="http://schemas.microsoft.com/office/drawing/2014/main" id="{1B9D2796-0B00-489D-9B15-0D02A86CB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EB3E6-F285-419F-8960-D3C81B8E3D35}"/>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401173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6EB7-6AA2-46D3-B4C7-EC3F9DBEA9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883CF3-746B-4CE0-9895-64D9C3F15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F66CDE-B7B0-4E00-93A6-38C6827B0C0A}"/>
              </a:ext>
            </a:extLst>
          </p:cNvPr>
          <p:cNvSpPr>
            <a:spLocks noGrp="1"/>
          </p:cNvSpPr>
          <p:nvPr>
            <p:ph type="dt" sz="half" idx="10"/>
          </p:nvPr>
        </p:nvSpPr>
        <p:spPr/>
        <p:txBody>
          <a:bodyPr/>
          <a:lstStyle/>
          <a:p>
            <a:fld id="{15A40CFD-EA99-47BE-B976-F91F900C8871}" type="datetimeFigureOut">
              <a:rPr lang="en-US" smtClean="0"/>
              <a:t>6/3/2020</a:t>
            </a:fld>
            <a:endParaRPr lang="en-US"/>
          </a:p>
        </p:txBody>
      </p:sp>
      <p:sp>
        <p:nvSpPr>
          <p:cNvPr id="5" name="Footer Placeholder 4">
            <a:extLst>
              <a:ext uri="{FF2B5EF4-FFF2-40B4-BE49-F238E27FC236}">
                <a16:creationId xmlns:a16="http://schemas.microsoft.com/office/drawing/2014/main" id="{E8920DC4-92B5-47F3-AD03-10867BB8D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C9DBF-53D1-4E61-9320-33A5BCF46666}"/>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93682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533B-C6A0-4C2F-872D-196A95DF29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014333-FBBF-4F8A-BC68-66D5BD14F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38F32C-8AC3-4401-9228-1AC8C34C0C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82EFA0-7C30-4FB7-A1B4-B71D25200351}"/>
              </a:ext>
            </a:extLst>
          </p:cNvPr>
          <p:cNvSpPr>
            <a:spLocks noGrp="1"/>
          </p:cNvSpPr>
          <p:nvPr>
            <p:ph type="dt" sz="half" idx="10"/>
          </p:nvPr>
        </p:nvSpPr>
        <p:spPr/>
        <p:txBody>
          <a:bodyPr/>
          <a:lstStyle/>
          <a:p>
            <a:fld id="{15A40CFD-EA99-47BE-B976-F91F900C8871}" type="datetimeFigureOut">
              <a:rPr lang="en-US" smtClean="0"/>
              <a:t>6/3/2020</a:t>
            </a:fld>
            <a:endParaRPr lang="en-US"/>
          </a:p>
        </p:txBody>
      </p:sp>
      <p:sp>
        <p:nvSpPr>
          <p:cNvPr id="6" name="Footer Placeholder 5">
            <a:extLst>
              <a:ext uri="{FF2B5EF4-FFF2-40B4-BE49-F238E27FC236}">
                <a16:creationId xmlns:a16="http://schemas.microsoft.com/office/drawing/2014/main" id="{2A61FB2B-BE81-4A39-B971-B173343EA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E33DF-02E8-49A4-B823-8C8C978D5141}"/>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586596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C1225-503F-4A9F-803A-ABFBE11AF9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9EE44-62F8-4E50-AEF3-14928EB52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2D339-FA5D-49B3-9E0A-05D5B41F30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F0CCEF-0F28-4401-B4E1-BBDE635CD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D6153-9FBD-4F0B-A319-5A2C9816CE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7B48C1-213E-4259-BA78-F9CCB3F691C3}"/>
              </a:ext>
            </a:extLst>
          </p:cNvPr>
          <p:cNvSpPr>
            <a:spLocks noGrp="1"/>
          </p:cNvSpPr>
          <p:nvPr>
            <p:ph type="dt" sz="half" idx="10"/>
          </p:nvPr>
        </p:nvSpPr>
        <p:spPr/>
        <p:txBody>
          <a:bodyPr/>
          <a:lstStyle/>
          <a:p>
            <a:fld id="{15A40CFD-EA99-47BE-B976-F91F900C8871}" type="datetimeFigureOut">
              <a:rPr lang="en-US" smtClean="0"/>
              <a:t>6/3/2020</a:t>
            </a:fld>
            <a:endParaRPr lang="en-US"/>
          </a:p>
        </p:txBody>
      </p:sp>
      <p:sp>
        <p:nvSpPr>
          <p:cNvPr id="8" name="Footer Placeholder 7">
            <a:extLst>
              <a:ext uri="{FF2B5EF4-FFF2-40B4-BE49-F238E27FC236}">
                <a16:creationId xmlns:a16="http://schemas.microsoft.com/office/drawing/2014/main" id="{19D25057-C88C-4432-A947-B59C1AC798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3BFFC3-0A92-4C24-9389-EBDC12E4AED3}"/>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4061668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51DE-4F8A-4788-B701-8080C82CE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9A3D2C-0FB8-4A87-A08B-B10AFF58D3A3}"/>
              </a:ext>
            </a:extLst>
          </p:cNvPr>
          <p:cNvSpPr>
            <a:spLocks noGrp="1"/>
          </p:cNvSpPr>
          <p:nvPr>
            <p:ph type="dt" sz="half" idx="10"/>
          </p:nvPr>
        </p:nvSpPr>
        <p:spPr/>
        <p:txBody>
          <a:bodyPr/>
          <a:lstStyle/>
          <a:p>
            <a:fld id="{15A40CFD-EA99-47BE-B976-F91F900C8871}" type="datetimeFigureOut">
              <a:rPr lang="en-US" smtClean="0"/>
              <a:t>6/3/2020</a:t>
            </a:fld>
            <a:endParaRPr lang="en-US"/>
          </a:p>
        </p:txBody>
      </p:sp>
      <p:sp>
        <p:nvSpPr>
          <p:cNvPr id="4" name="Footer Placeholder 3">
            <a:extLst>
              <a:ext uri="{FF2B5EF4-FFF2-40B4-BE49-F238E27FC236}">
                <a16:creationId xmlns:a16="http://schemas.microsoft.com/office/drawing/2014/main" id="{68C49C51-ECF6-4E6D-A0F1-7E30541AB0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5472FE-7F25-4E39-A44B-E98669812048}"/>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153029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50FCFD-3385-456B-9262-C5DCA1276D51}"/>
              </a:ext>
            </a:extLst>
          </p:cNvPr>
          <p:cNvSpPr>
            <a:spLocks noGrp="1"/>
          </p:cNvSpPr>
          <p:nvPr>
            <p:ph type="dt" sz="half" idx="10"/>
          </p:nvPr>
        </p:nvSpPr>
        <p:spPr/>
        <p:txBody>
          <a:bodyPr/>
          <a:lstStyle/>
          <a:p>
            <a:fld id="{15A40CFD-EA99-47BE-B976-F91F900C8871}" type="datetimeFigureOut">
              <a:rPr lang="en-US" smtClean="0"/>
              <a:t>6/3/2020</a:t>
            </a:fld>
            <a:endParaRPr lang="en-US"/>
          </a:p>
        </p:txBody>
      </p:sp>
      <p:sp>
        <p:nvSpPr>
          <p:cNvPr id="3" name="Footer Placeholder 2">
            <a:extLst>
              <a:ext uri="{FF2B5EF4-FFF2-40B4-BE49-F238E27FC236}">
                <a16:creationId xmlns:a16="http://schemas.microsoft.com/office/drawing/2014/main" id="{80483A35-198B-4B86-881F-9C47422484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66999D-CEF8-4493-9648-9CF4E27F3930}"/>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318899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CC04-4103-441E-A9FF-8FB35C05F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B1D1C7-4FC6-49AB-9D37-2F9BB205A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67C238-2CB1-4818-A290-1C7928AC5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8DB2A-725A-46F5-B4CF-58104A321E74}"/>
              </a:ext>
            </a:extLst>
          </p:cNvPr>
          <p:cNvSpPr>
            <a:spLocks noGrp="1"/>
          </p:cNvSpPr>
          <p:nvPr>
            <p:ph type="dt" sz="half" idx="10"/>
          </p:nvPr>
        </p:nvSpPr>
        <p:spPr/>
        <p:txBody>
          <a:bodyPr/>
          <a:lstStyle/>
          <a:p>
            <a:fld id="{15A40CFD-EA99-47BE-B976-F91F900C8871}" type="datetimeFigureOut">
              <a:rPr lang="en-US" smtClean="0"/>
              <a:t>6/3/2020</a:t>
            </a:fld>
            <a:endParaRPr lang="en-US"/>
          </a:p>
        </p:txBody>
      </p:sp>
      <p:sp>
        <p:nvSpPr>
          <p:cNvPr id="6" name="Footer Placeholder 5">
            <a:extLst>
              <a:ext uri="{FF2B5EF4-FFF2-40B4-BE49-F238E27FC236}">
                <a16:creationId xmlns:a16="http://schemas.microsoft.com/office/drawing/2014/main" id="{E19E3836-02C9-4D18-BA18-AFDD37836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82B2D-F7DB-4E4A-BBA8-88E365408E6A}"/>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56732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0D94-C205-4058-B7C0-8E91CBBC0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930D1D-B833-45F2-BF20-823683649A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C53846-C6BD-416E-97B6-12B4C3E65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21ED9-8633-4AC3-9A98-0BA5BB67ECC1}"/>
              </a:ext>
            </a:extLst>
          </p:cNvPr>
          <p:cNvSpPr>
            <a:spLocks noGrp="1"/>
          </p:cNvSpPr>
          <p:nvPr>
            <p:ph type="dt" sz="half" idx="10"/>
          </p:nvPr>
        </p:nvSpPr>
        <p:spPr/>
        <p:txBody>
          <a:bodyPr/>
          <a:lstStyle/>
          <a:p>
            <a:fld id="{15A40CFD-EA99-47BE-B976-F91F900C8871}" type="datetimeFigureOut">
              <a:rPr lang="en-US" smtClean="0"/>
              <a:t>6/3/2020</a:t>
            </a:fld>
            <a:endParaRPr lang="en-US"/>
          </a:p>
        </p:txBody>
      </p:sp>
      <p:sp>
        <p:nvSpPr>
          <p:cNvPr id="6" name="Footer Placeholder 5">
            <a:extLst>
              <a:ext uri="{FF2B5EF4-FFF2-40B4-BE49-F238E27FC236}">
                <a16:creationId xmlns:a16="http://schemas.microsoft.com/office/drawing/2014/main" id="{F57F11B6-41DC-4C5A-B255-E599353C8C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53CC6-60C2-4B11-8724-6E2ABF307BA3}"/>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384193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844893-C232-4A75-B2BE-D41C8A4B47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91BD88-8A6E-44CE-9DE8-9CE56CA11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CC450-5AFB-4678-87FF-3FAACB21C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40CFD-EA99-47BE-B976-F91F900C8871}" type="datetimeFigureOut">
              <a:rPr lang="en-US" smtClean="0"/>
              <a:t>6/3/2020</a:t>
            </a:fld>
            <a:endParaRPr lang="en-US"/>
          </a:p>
        </p:txBody>
      </p:sp>
      <p:sp>
        <p:nvSpPr>
          <p:cNvPr id="5" name="Footer Placeholder 4">
            <a:extLst>
              <a:ext uri="{FF2B5EF4-FFF2-40B4-BE49-F238E27FC236}">
                <a16:creationId xmlns:a16="http://schemas.microsoft.com/office/drawing/2014/main" id="{3070A03E-6E0F-484C-8BD7-E293005C0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215E0C-406B-4E0E-8C59-9D552E686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AE295-003A-491F-9559-3D82C028DD9B}" type="slidenum">
              <a:rPr lang="en-US" smtClean="0"/>
              <a:t>‹#›</a:t>
            </a:fld>
            <a:endParaRPr lang="en-US"/>
          </a:p>
        </p:txBody>
      </p:sp>
    </p:spTree>
    <p:extLst>
      <p:ext uri="{BB962C8B-B14F-4D97-AF65-F5344CB8AC3E}">
        <p14:creationId xmlns:p14="http://schemas.microsoft.com/office/powerpoint/2010/main" val="2832328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adpater@microsoft.com" TargetMode="External"/><Relationship Id="rId2" Type="http://schemas.openxmlformats.org/officeDocument/2006/relationships/hyperlink" Target="https://nam06.safelinks.protection.outlook.com/?url=https%3A%2F%2Fgithub.com%2Fliprec%2Fvsts-publish-adf&amp;data=02%7C01%7CFlorian.Eiden%40microsoft.com%7C5bd078e817ba42b294b808d80326bf3c%7C72f988bf86f141af91ab2d7cd011db47%7C1%7C0%7C637262812239089161&amp;sdata=Fmc6ZqPIGOio2kIwP9z2X2lvpZUSZp6E4UAydltPUzU%3D&amp;reserved=0" TargetMode="External"/><Relationship Id="rId1" Type="http://schemas.openxmlformats.org/officeDocument/2006/relationships/slideLayout" Target="../slideLayouts/slideLayout2.xml"/><Relationship Id="rId6" Type="http://schemas.openxmlformats.org/officeDocument/2006/relationships/hyperlink" Target="https://github.com/AdamPaternostro/Azure-Data-Factory-CI-CD-Source-Control" TargetMode="External"/><Relationship Id="rId5" Type="http://schemas.openxmlformats.org/officeDocument/2006/relationships/hyperlink" Target="mailto:Florian.Eiden@microsoft.com" TargetMode="External"/><Relationship Id="rId4" Type="http://schemas.openxmlformats.org/officeDocument/2006/relationships/hyperlink" Target="https://nam06.safelinks.protection.outlook.com/?url=https%3A%2F%2Fdocs.microsoft.com%2Fen-us%2Fazure%2Fdata-factory%2Fsource-control%23configure-publishing-settings&amp;data=02%7C01%7CFlorian.Eiden%40microsoft.com%7C45a44f53cd964aa8f37508d8035e9459%7C72f988bf86f141af91ab2d7cd011db47%7C1%7C0%7C637263052289450640&amp;sdata=l0xHYgHninUY1n5WZBVF6FZJYq%2FRrtyWkUpyvanBaxk%3D&amp;reserved=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questions/52280056/only-download-changes-to-git-repo-in-vsts-release-pipeline" TargetMode="External"/><Relationship Id="rId2" Type="http://schemas.openxmlformats.org/officeDocument/2006/relationships/hyperlink" Target="https://oshamrai.wordpress.com/2020/01/31/create-the-delta-package-with-azure-devops-pipeline-and-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13F9-A94F-48A1-925F-6FCC501840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987D4D8-FB04-407B-9B52-A823EF1A40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638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A6B18D-ECFD-490A-B5D6-906FEB6FDE34}"/>
              </a:ext>
            </a:extLst>
          </p:cNvPr>
          <p:cNvSpPr txBox="1"/>
          <p:nvPr/>
        </p:nvSpPr>
        <p:spPr>
          <a:xfrm>
            <a:off x="1854762" y="5709618"/>
            <a:ext cx="2733441" cy="276999"/>
          </a:xfrm>
          <a:prstGeom prst="rect">
            <a:avLst/>
          </a:prstGeom>
          <a:noFill/>
        </p:spPr>
        <p:txBody>
          <a:bodyPr wrap="none" rtlCol="0">
            <a:spAutoFit/>
          </a:bodyPr>
          <a:lstStyle/>
          <a:p>
            <a:r>
              <a:rPr lang="en-US" sz="1200" dirty="0">
                <a:latin typeface="Consolas" panose="020B0609020204030204" pitchFamily="49" charset="0"/>
              </a:rPr>
              <a:t>Always 1 single Git repository</a:t>
            </a:r>
          </a:p>
        </p:txBody>
      </p:sp>
      <p:sp>
        <p:nvSpPr>
          <p:cNvPr id="6" name="TextBox 5">
            <a:extLst>
              <a:ext uri="{FF2B5EF4-FFF2-40B4-BE49-F238E27FC236}">
                <a16:creationId xmlns:a16="http://schemas.microsoft.com/office/drawing/2014/main" id="{CAB3F80D-8BEB-42FA-B036-A7FCB743B355}"/>
              </a:ext>
            </a:extLst>
          </p:cNvPr>
          <p:cNvSpPr txBox="1"/>
          <p:nvPr/>
        </p:nvSpPr>
        <p:spPr>
          <a:xfrm>
            <a:off x="2249906" y="1897252"/>
            <a:ext cx="1708484" cy="461665"/>
          </a:xfrm>
          <a:prstGeom prst="rect">
            <a:avLst/>
          </a:prstGeom>
          <a:noFill/>
        </p:spPr>
        <p:txBody>
          <a:bodyPr wrap="square" rtlCol="0">
            <a:spAutoFit/>
          </a:bodyPr>
          <a:lstStyle/>
          <a:p>
            <a:r>
              <a:rPr lang="en-US" sz="1200" dirty="0">
                <a:latin typeface="Consolas" panose="020B0609020204030204" pitchFamily="49" charset="0"/>
              </a:rPr>
              <a:t>Deploy all or nothing</a:t>
            </a:r>
          </a:p>
        </p:txBody>
      </p:sp>
      <p:sp>
        <p:nvSpPr>
          <p:cNvPr id="8" name="TextBox 7">
            <a:extLst>
              <a:ext uri="{FF2B5EF4-FFF2-40B4-BE49-F238E27FC236}">
                <a16:creationId xmlns:a16="http://schemas.microsoft.com/office/drawing/2014/main" id="{6A6B46D8-9210-47BA-A2C1-CD5BF2B09979}"/>
              </a:ext>
            </a:extLst>
          </p:cNvPr>
          <p:cNvSpPr txBox="1"/>
          <p:nvPr/>
        </p:nvSpPr>
        <p:spPr>
          <a:xfrm>
            <a:off x="2249906" y="3991252"/>
            <a:ext cx="1503947" cy="461665"/>
          </a:xfrm>
          <a:prstGeom prst="rect">
            <a:avLst/>
          </a:prstGeom>
          <a:noFill/>
        </p:spPr>
        <p:txBody>
          <a:bodyPr wrap="square" rtlCol="0">
            <a:spAutoFit/>
          </a:bodyPr>
          <a:lstStyle/>
          <a:p>
            <a:r>
              <a:rPr lang="en-US" sz="1200" dirty="0">
                <a:latin typeface="Consolas" panose="020B0609020204030204" pitchFamily="49" charset="0"/>
              </a:rPr>
              <a:t>Selective deployments</a:t>
            </a:r>
          </a:p>
        </p:txBody>
      </p:sp>
      <p:sp>
        <p:nvSpPr>
          <p:cNvPr id="20" name="Rectangle: Rounded Corners 19">
            <a:extLst>
              <a:ext uri="{FF2B5EF4-FFF2-40B4-BE49-F238E27FC236}">
                <a16:creationId xmlns:a16="http://schemas.microsoft.com/office/drawing/2014/main" id="{2F737E93-1BDF-40F6-A5A3-4D0EA057245A}"/>
              </a:ext>
            </a:extLst>
          </p:cNvPr>
          <p:cNvSpPr/>
          <p:nvPr/>
        </p:nvSpPr>
        <p:spPr>
          <a:xfrm>
            <a:off x="4102768" y="134152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2" name="Rectangle: Rounded Corners 21">
            <a:extLst>
              <a:ext uri="{FF2B5EF4-FFF2-40B4-BE49-F238E27FC236}">
                <a16:creationId xmlns:a16="http://schemas.microsoft.com/office/drawing/2014/main" id="{F0C5C2E3-F333-4A61-8D3F-1CACC007210C}"/>
              </a:ext>
            </a:extLst>
          </p:cNvPr>
          <p:cNvSpPr/>
          <p:nvPr/>
        </p:nvSpPr>
        <p:spPr>
          <a:xfrm>
            <a:off x="4100403" y="3334752"/>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4" name="Rectangle: Rounded Corners 23">
            <a:extLst>
              <a:ext uri="{FF2B5EF4-FFF2-40B4-BE49-F238E27FC236}">
                <a16:creationId xmlns:a16="http://schemas.microsoft.com/office/drawing/2014/main" id="{E167955C-04F6-4480-8041-F0CE95596138}"/>
              </a:ext>
            </a:extLst>
          </p:cNvPr>
          <p:cNvSpPr/>
          <p:nvPr/>
        </p:nvSpPr>
        <p:spPr>
          <a:xfrm>
            <a:off x="7459579" y="333475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6" name="Rectangle: Rounded Corners 25">
            <a:extLst>
              <a:ext uri="{FF2B5EF4-FFF2-40B4-BE49-F238E27FC236}">
                <a16:creationId xmlns:a16="http://schemas.microsoft.com/office/drawing/2014/main" id="{7C8A6EB3-2BC6-4E8B-9FF5-733835D7D599}"/>
              </a:ext>
            </a:extLst>
          </p:cNvPr>
          <p:cNvSpPr/>
          <p:nvPr/>
        </p:nvSpPr>
        <p:spPr>
          <a:xfrm>
            <a:off x="7459578" y="134152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8" name="TextBox 27">
            <a:extLst>
              <a:ext uri="{FF2B5EF4-FFF2-40B4-BE49-F238E27FC236}">
                <a16:creationId xmlns:a16="http://schemas.microsoft.com/office/drawing/2014/main" id="{3EA9FA17-CEEB-4CF1-8D81-5E524B485188}"/>
              </a:ext>
            </a:extLst>
          </p:cNvPr>
          <p:cNvSpPr txBox="1"/>
          <p:nvPr/>
        </p:nvSpPr>
        <p:spPr>
          <a:xfrm>
            <a:off x="4657170" y="532764"/>
            <a:ext cx="2116944" cy="461665"/>
          </a:xfrm>
          <a:prstGeom prst="rect">
            <a:avLst/>
          </a:prstGeom>
          <a:noFill/>
        </p:spPr>
        <p:txBody>
          <a:bodyPr wrap="square" rtlCol="0">
            <a:spAutoFit/>
          </a:bodyPr>
          <a:lstStyle/>
          <a:p>
            <a:r>
              <a:rPr lang="en-US" sz="1200" dirty="0">
                <a:latin typeface="Consolas" panose="020B0609020204030204" pitchFamily="49" charset="0"/>
              </a:rPr>
              <a:t>Individual instances</a:t>
            </a:r>
          </a:p>
          <a:p>
            <a:r>
              <a:rPr lang="en-US" sz="1200" dirty="0">
                <a:latin typeface="Consolas" panose="020B0609020204030204" pitchFamily="49" charset="0"/>
              </a:rPr>
              <a:t>(triggers, identity)</a:t>
            </a:r>
          </a:p>
        </p:txBody>
      </p:sp>
      <p:sp>
        <p:nvSpPr>
          <p:cNvPr id="30" name="TextBox 29">
            <a:extLst>
              <a:ext uri="{FF2B5EF4-FFF2-40B4-BE49-F238E27FC236}">
                <a16:creationId xmlns:a16="http://schemas.microsoft.com/office/drawing/2014/main" id="{73FED02A-0A16-4858-8943-1B38E7FFFD3D}"/>
              </a:ext>
            </a:extLst>
          </p:cNvPr>
          <p:cNvSpPr txBox="1"/>
          <p:nvPr/>
        </p:nvSpPr>
        <p:spPr>
          <a:xfrm>
            <a:off x="8256617" y="859304"/>
            <a:ext cx="2116944" cy="276999"/>
          </a:xfrm>
          <a:prstGeom prst="rect">
            <a:avLst/>
          </a:prstGeom>
          <a:noFill/>
        </p:spPr>
        <p:txBody>
          <a:bodyPr wrap="square" rtlCol="0">
            <a:spAutoFit/>
          </a:bodyPr>
          <a:lstStyle/>
          <a:p>
            <a:r>
              <a:rPr lang="en-US" sz="1200" dirty="0">
                <a:latin typeface="Consolas" panose="020B0609020204030204" pitchFamily="49" charset="0"/>
              </a:rPr>
              <a:t>Team instances</a:t>
            </a:r>
          </a:p>
        </p:txBody>
      </p:sp>
      <p:sp>
        <p:nvSpPr>
          <p:cNvPr id="31" name="TextBox 30">
            <a:extLst>
              <a:ext uri="{FF2B5EF4-FFF2-40B4-BE49-F238E27FC236}">
                <a16:creationId xmlns:a16="http://schemas.microsoft.com/office/drawing/2014/main" id="{58113846-2E4A-4896-A82D-8E2D78F0B602}"/>
              </a:ext>
            </a:extLst>
          </p:cNvPr>
          <p:cNvSpPr txBox="1"/>
          <p:nvPr/>
        </p:nvSpPr>
        <p:spPr>
          <a:xfrm>
            <a:off x="4505826" y="1612232"/>
            <a:ext cx="2138727" cy="646331"/>
          </a:xfrm>
          <a:prstGeom prst="rect">
            <a:avLst/>
          </a:prstGeom>
          <a:noFill/>
        </p:spPr>
        <p:txBody>
          <a:bodyPr wrap="none" rtlCol="0">
            <a:spAutoFit/>
          </a:bodyPr>
          <a:lstStyle/>
          <a:p>
            <a:r>
              <a:rPr lang="en-US" sz="1200" dirty="0">
                <a:latin typeface="Consolas" panose="020B0609020204030204" pitchFamily="49" charset="0"/>
              </a:rPr>
              <a:t>1 Factory per Developer</a:t>
            </a:r>
          </a:p>
          <a:p>
            <a:r>
              <a:rPr lang="en-US" sz="1200" dirty="0">
                <a:latin typeface="Consolas" panose="020B0609020204030204" pitchFamily="49" charset="0"/>
              </a:rPr>
              <a:t>+</a:t>
            </a:r>
          </a:p>
          <a:p>
            <a:r>
              <a:rPr lang="en-US" sz="1200" dirty="0">
                <a:latin typeface="Consolas" panose="020B0609020204030204" pitchFamily="49" charset="0"/>
              </a:rPr>
              <a:t>ARM Templates</a:t>
            </a:r>
          </a:p>
        </p:txBody>
      </p:sp>
      <p:sp>
        <p:nvSpPr>
          <p:cNvPr id="33" name="TextBox 32">
            <a:extLst>
              <a:ext uri="{FF2B5EF4-FFF2-40B4-BE49-F238E27FC236}">
                <a16:creationId xmlns:a16="http://schemas.microsoft.com/office/drawing/2014/main" id="{F5A47DF2-0417-4BB2-89D4-87DAEC78F917}"/>
              </a:ext>
            </a:extLst>
          </p:cNvPr>
          <p:cNvSpPr txBox="1"/>
          <p:nvPr/>
        </p:nvSpPr>
        <p:spPr>
          <a:xfrm>
            <a:off x="7804484" y="1649236"/>
            <a:ext cx="2053767" cy="646331"/>
          </a:xfrm>
          <a:prstGeom prst="rect">
            <a:avLst/>
          </a:prstGeom>
          <a:noFill/>
        </p:spPr>
        <p:txBody>
          <a:bodyPr wrap="none" rtlCol="0">
            <a:spAutoFit/>
          </a:bodyPr>
          <a:lstStyle/>
          <a:p>
            <a:r>
              <a:rPr lang="en-US" sz="1200" dirty="0">
                <a:latin typeface="Consolas" panose="020B0609020204030204" pitchFamily="49" charset="0"/>
              </a:rPr>
              <a:t>1 Factory for the team</a:t>
            </a:r>
          </a:p>
          <a:p>
            <a:r>
              <a:rPr lang="en-US" sz="1200" dirty="0">
                <a:latin typeface="Consolas" panose="020B0609020204030204" pitchFamily="49" charset="0"/>
              </a:rPr>
              <a:t>+</a:t>
            </a:r>
          </a:p>
          <a:p>
            <a:r>
              <a:rPr lang="en-US" sz="1200" dirty="0">
                <a:latin typeface="Consolas" panose="020B0609020204030204" pitchFamily="49" charset="0"/>
              </a:rPr>
              <a:t>ARM Templates</a:t>
            </a:r>
          </a:p>
        </p:txBody>
      </p:sp>
      <p:sp>
        <p:nvSpPr>
          <p:cNvPr id="35" name="TextBox 34">
            <a:extLst>
              <a:ext uri="{FF2B5EF4-FFF2-40B4-BE49-F238E27FC236}">
                <a16:creationId xmlns:a16="http://schemas.microsoft.com/office/drawing/2014/main" id="{78916EE2-3D52-4D95-9A10-C89016212944}"/>
              </a:ext>
            </a:extLst>
          </p:cNvPr>
          <p:cNvSpPr txBox="1"/>
          <p:nvPr/>
        </p:nvSpPr>
        <p:spPr>
          <a:xfrm>
            <a:off x="4508942" y="3722678"/>
            <a:ext cx="2138727" cy="646331"/>
          </a:xfrm>
          <a:prstGeom prst="rect">
            <a:avLst/>
          </a:prstGeom>
          <a:noFill/>
        </p:spPr>
        <p:txBody>
          <a:bodyPr wrap="none" rtlCol="0">
            <a:spAutoFit/>
          </a:bodyPr>
          <a:lstStyle/>
          <a:p>
            <a:r>
              <a:rPr lang="en-US" sz="1200" dirty="0">
                <a:latin typeface="Consolas" panose="020B0609020204030204" pitchFamily="49" charset="0"/>
              </a:rPr>
              <a:t>1 Factory per Developer</a:t>
            </a:r>
          </a:p>
          <a:p>
            <a:r>
              <a:rPr lang="en-US" sz="1200" dirty="0">
                <a:latin typeface="Consolas" panose="020B0609020204030204" pitchFamily="49" charset="0"/>
              </a:rPr>
              <a:t>+</a:t>
            </a:r>
          </a:p>
          <a:p>
            <a:r>
              <a:rPr lang="en-US" sz="1200" dirty="0">
                <a:latin typeface="Consolas" panose="020B0609020204030204" pitchFamily="49" charset="0"/>
              </a:rPr>
              <a:t>JSON Deployments</a:t>
            </a:r>
          </a:p>
        </p:txBody>
      </p:sp>
      <p:sp>
        <p:nvSpPr>
          <p:cNvPr id="37" name="TextBox 36">
            <a:extLst>
              <a:ext uri="{FF2B5EF4-FFF2-40B4-BE49-F238E27FC236}">
                <a16:creationId xmlns:a16="http://schemas.microsoft.com/office/drawing/2014/main" id="{46E244DE-77A4-4534-AF19-EA5E792C4873}"/>
              </a:ext>
            </a:extLst>
          </p:cNvPr>
          <p:cNvSpPr txBox="1"/>
          <p:nvPr/>
        </p:nvSpPr>
        <p:spPr>
          <a:xfrm>
            <a:off x="7739421" y="3730511"/>
            <a:ext cx="2053767" cy="646331"/>
          </a:xfrm>
          <a:prstGeom prst="rect">
            <a:avLst/>
          </a:prstGeom>
          <a:noFill/>
        </p:spPr>
        <p:txBody>
          <a:bodyPr wrap="none" rtlCol="0">
            <a:spAutoFit/>
          </a:bodyPr>
          <a:lstStyle/>
          <a:p>
            <a:r>
              <a:rPr lang="en-US" sz="1200" dirty="0">
                <a:latin typeface="Consolas" panose="020B0609020204030204" pitchFamily="49" charset="0"/>
              </a:rPr>
              <a:t>1 Factory for the team</a:t>
            </a:r>
          </a:p>
          <a:p>
            <a:r>
              <a:rPr lang="en-US" sz="1200" dirty="0">
                <a:latin typeface="Consolas" panose="020B0609020204030204" pitchFamily="49" charset="0"/>
              </a:rPr>
              <a:t>+</a:t>
            </a:r>
          </a:p>
          <a:p>
            <a:r>
              <a:rPr lang="en-US" sz="1200" dirty="0">
                <a:latin typeface="Consolas" panose="020B0609020204030204" pitchFamily="49" charset="0"/>
              </a:rPr>
              <a:t>JSON Deployments</a:t>
            </a:r>
          </a:p>
        </p:txBody>
      </p:sp>
      <p:sp>
        <p:nvSpPr>
          <p:cNvPr id="38" name="Rectangle 37">
            <a:extLst>
              <a:ext uri="{FF2B5EF4-FFF2-40B4-BE49-F238E27FC236}">
                <a16:creationId xmlns:a16="http://schemas.microsoft.com/office/drawing/2014/main" id="{EFE6A55B-5FC4-4520-8BE1-74BD96C05196}"/>
              </a:ext>
            </a:extLst>
          </p:cNvPr>
          <p:cNvSpPr/>
          <p:nvPr/>
        </p:nvSpPr>
        <p:spPr>
          <a:xfrm>
            <a:off x="5387139" y="4528935"/>
            <a:ext cx="5564604" cy="281539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Thanks Christian. This 3</a:t>
            </a:r>
            <a:r>
              <a:rPr lang="en-US" sz="900" baseline="300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rd</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party </a:t>
            </a:r>
            <a:r>
              <a:rPr lang="en-US" sz="9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devops</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extension gave the flexibility to move only the changed artifacts across environments and build releases accordingly.</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u="sng"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2"/>
              </a:rPr>
              <a:t>https://github.com/liprec/vsts-publish-adf</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 have been working with a customer using this to automate their process.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DEV data factory will be synced to GIT and </a:t>
            </a:r>
            <a:r>
              <a:rPr lang="en-US" sz="9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collab_brach</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 is set to DEV_MASTER. All the developers merge their changes to DEV_MASTER.</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Based on the latest commit to this branch a release pipeline is triggered and only the recent changed files are fetched and used for moving them to other environment.</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Pipeline steps usually would be update json values to reflect stage environment naming convention, stop triggers, deploy updated datasets or pipelines, enable triggers.</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testing is successful they create a pull request to merge the changes to PROD_MASTER. </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Same pipeline will be used to pull recent changes from PROD_MASTER and push the changes to prod ADF.</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This approach was flexible for the customer and gave control as they can move only the changed json files and not the entire arm templates.</a:t>
            </a:r>
          </a:p>
        </p:txBody>
      </p:sp>
      <p:sp>
        <p:nvSpPr>
          <p:cNvPr id="39" name="Rectangle 38">
            <a:extLst>
              <a:ext uri="{FF2B5EF4-FFF2-40B4-BE49-F238E27FC236}">
                <a16:creationId xmlns:a16="http://schemas.microsoft.com/office/drawing/2014/main" id="{243C9861-1984-425A-8031-FF89F62956E7}"/>
              </a:ext>
            </a:extLst>
          </p:cNvPr>
          <p:cNvSpPr/>
          <p:nvPr/>
        </p:nvSpPr>
        <p:spPr>
          <a:xfrm>
            <a:off x="5284353" y="-2104142"/>
            <a:ext cx="9017669" cy="484180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spcBef>
                <a:spcPts val="0"/>
              </a:spcBef>
              <a:spcAft>
                <a:spcPts val="0"/>
              </a:spcAft>
            </a:pPr>
            <a:r>
              <a:rPr lang="en-US" sz="700" u="none" strike="noStrike"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3"/>
              </a:rPr>
              <a:t>@Adam Paternostro</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are you saying you want multiple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adf_publish</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branches per ADF, or for different ADFs? We anyway drop ARM templates for different ADFs in different folders.</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Also you can configure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adf_publish</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to be different for different factories. Here is the documentation for the same</a:t>
            </a:r>
            <a:b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br>
            <a:r>
              <a:rPr lang="en-US" sz="700" u="sng"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4"/>
              </a:rPr>
              <a:t>https://docs.microsoft.com/en-us/azure/data-factory/source-control#configure-publishing-settings</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Using single factory or multiple, that actually depends on your teams. Usually one repo – one factory is best, but ADF is also designed to support one folder per factory where as multiple factories are can be in same repo.</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Multiple teams working on the a code base is general practice (as long as code is related), which I am assuming in customer’s case is true.</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 will again start with comparing regular software with ADF</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Regular software development</a:t>
            </a: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Multiple teams land their changes after testing in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Still there could be some bad changes landed in master, release process catches it by means of testing.</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bug is detected, developer prepares hotfix for the current release and fix the changes, it can be removing changes or making more changes.</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Sometime build is too bad or fix already checked in master, then new release process starts from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From hotfix branch a build is created, and release process starts again.</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For ADF development</a:t>
            </a: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Multiple teams land their changes after testing in master. Means of testing [Debug pipeline, export arm template to deploy to individuals own instance]</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if user needs to test something end 2 end which can’t be tested by Debug pipelines then developer can “export arm template”, deploy to his own ADF. Similar to a private build being tested on user’s machine or web app. In case of ADF application is ADF itself.</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Still there could be some bad changes which are caught during release process by testing.</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bug is detected, developer prepares hotfix for current release and fix the changes, by changing by ADF resource (add/remove).</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Sometime build is too bad or fix already checked in master, then new release process starts from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From hotfix branch an ARM template (equivalent to build) is created by clicking “Export ARM template”, and then release process start again.</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In every software development testing phase is before/after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checkin</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to master</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ADF you can test before using Debug pipeline or by exporting ARM template and deploying to different factories.</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 is not a git tool, git tools are like Visual Studio, VS Code, Git Bash, users need to use these tools to do cherry picking and create hot fix branches etc.</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To stop frequent hot fixing, testing needs to be done before pushing to master.</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u="none" strike="noStrike"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5"/>
              </a:rPr>
              <a:t>@Florian Eiden</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case of triggers need to be tested, developer needs to export ARM template and deploy in his own factory. Yes this requires developers to setup their own factory (or some other shared factory), which is true for other kind of software development as well. Like in case of web app development developers deploy their web app to test their changes. Then they push to master, then integration testing.</a:t>
            </a:r>
          </a:p>
        </p:txBody>
      </p:sp>
      <p:sp>
        <p:nvSpPr>
          <p:cNvPr id="40" name="TextBox 39">
            <a:extLst>
              <a:ext uri="{FF2B5EF4-FFF2-40B4-BE49-F238E27FC236}">
                <a16:creationId xmlns:a16="http://schemas.microsoft.com/office/drawing/2014/main" id="{BBBCF33B-E32E-48C0-8B4F-980E9E294829}"/>
              </a:ext>
            </a:extLst>
          </p:cNvPr>
          <p:cNvSpPr txBox="1"/>
          <p:nvPr/>
        </p:nvSpPr>
        <p:spPr>
          <a:xfrm>
            <a:off x="751974" y="316758"/>
            <a:ext cx="7645619" cy="646331"/>
          </a:xfrm>
          <a:prstGeom prst="rect">
            <a:avLst/>
          </a:prstGeom>
          <a:noFill/>
        </p:spPr>
        <p:txBody>
          <a:bodyPr wrap="none" rtlCol="0">
            <a:spAutoFit/>
          </a:bodyPr>
          <a:lstStyle/>
          <a:p>
            <a:r>
              <a:rPr lang="en-US" dirty="0"/>
              <a:t>Alternative</a:t>
            </a:r>
          </a:p>
          <a:p>
            <a:r>
              <a:rPr lang="en-US" dirty="0">
                <a:hlinkClick r:id="rId6"/>
              </a:rPr>
              <a:t>https://github.com/AdamPaternostro/Azure-Data-Factory-CI-CD-Source-Control</a:t>
            </a:r>
            <a:endParaRPr lang="en-US" dirty="0"/>
          </a:p>
        </p:txBody>
      </p:sp>
    </p:spTree>
    <p:extLst>
      <p:ext uri="{BB962C8B-B14F-4D97-AF65-F5344CB8AC3E}">
        <p14:creationId xmlns:p14="http://schemas.microsoft.com/office/powerpoint/2010/main" val="162206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E3F2-352B-4C73-937E-AA15216D84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7D5E4E1-3D23-4736-B9B0-9D33F074206F}"/>
              </a:ext>
            </a:extLst>
          </p:cNvPr>
          <p:cNvSpPr>
            <a:spLocks noGrp="1"/>
          </p:cNvSpPr>
          <p:nvPr>
            <p:ph idx="1"/>
          </p:nvPr>
        </p:nvSpPr>
        <p:spPr/>
        <p:txBody>
          <a:bodyPr>
            <a:normAutofit fontScale="92500" lnSpcReduction="20000"/>
          </a:bodyPr>
          <a:lstStyle/>
          <a:p>
            <a:r>
              <a:rPr lang="en-US" dirty="0">
                <a:hlinkClick r:id="rId2"/>
              </a:rPr>
              <a:t>https://oshamrai.wordpress.com/2020/01/31/create-the-delta-package-with-azure-devops-pipeline-and-git/</a:t>
            </a:r>
            <a:endParaRPr lang="en-US" dirty="0"/>
          </a:p>
          <a:p>
            <a:endParaRPr lang="en-US" dirty="0"/>
          </a:p>
          <a:p>
            <a:r>
              <a:rPr lang="en-US" sz="1800" dirty="0">
                <a:solidFill>
                  <a:srgbClr val="16C60C"/>
                </a:solidFill>
                <a:effectLst/>
                <a:latin typeface="Cascadia Mono" panose="020B0609020000020004" pitchFamily="49" charset="0"/>
              </a:rPr>
              <a:t>$a</a:t>
            </a:r>
            <a:r>
              <a:rPr lang="en-US" sz="1800" dirty="0">
                <a:solidFill>
                  <a:srgbClr val="F2F2F2"/>
                </a:solidFill>
                <a:effectLst/>
                <a:latin typeface="Cascadia Mono" panose="020B0609020000020004" pitchFamily="49" charset="0"/>
              </a:rPr>
              <a:t> </a:t>
            </a:r>
            <a:r>
              <a:rPr lang="en-US" sz="1800" dirty="0">
                <a:solidFill>
                  <a:srgbClr val="767676"/>
                </a:solidFill>
                <a:effectLst/>
                <a:latin typeface="Cascadia Mono" panose="020B0609020000020004" pitchFamily="49" charset="0"/>
              </a:rPr>
              <a:t>= </a:t>
            </a:r>
            <a:r>
              <a:rPr lang="en-US" sz="1800" dirty="0">
                <a:solidFill>
                  <a:srgbClr val="F9F1A5"/>
                </a:solidFill>
                <a:effectLst/>
                <a:latin typeface="Cascadia Mono" panose="020B0609020000020004" pitchFamily="49" charset="0"/>
              </a:rPr>
              <a:t>git </a:t>
            </a:r>
            <a:r>
              <a:rPr lang="en-US" sz="1800" dirty="0">
                <a:solidFill>
                  <a:srgbClr val="F2F2F2"/>
                </a:solidFill>
                <a:effectLst/>
                <a:latin typeface="Cascadia Mono" panose="020B0609020000020004" pitchFamily="49" charset="0"/>
              </a:rPr>
              <a:t>diff </a:t>
            </a:r>
            <a:r>
              <a:rPr lang="en-US" sz="1800" dirty="0" err="1">
                <a:solidFill>
                  <a:srgbClr val="F2F2F2"/>
                </a:solidFill>
                <a:effectLst/>
                <a:latin typeface="Cascadia Mono" panose="020B0609020000020004" pitchFamily="49" charset="0"/>
              </a:rPr>
              <a:t>adf_release_shared</a:t>
            </a:r>
            <a:r>
              <a:rPr lang="en-US" sz="1800" dirty="0">
                <a:solidFill>
                  <a:srgbClr val="F2F2F2"/>
                </a:solidFill>
                <a:effectLst/>
                <a:latin typeface="Cascadia Mono" panose="020B0609020000020004" pitchFamily="49" charset="0"/>
              </a:rPr>
              <a:t> master </a:t>
            </a:r>
            <a:r>
              <a:rPr lang="en-US" sz="1800" dirty="0">
                <a:solidFill>
                  <a:srgbClr val="767676"/>
                </a:solidFill>
                <a:effectLst/>
                <a:latin typeface="Cascadia Mono" panose="020B0609020000020004" pitchFamily="49" charset="0"/>
              </a:rPr>
              <a:t>--name-status</a:t>
            </a:r>
          </a:p>
          <a:p>
            <a:r>
              <a:rPr lang="en-US" sz="1800" dirty="0">
                <a:solidFill>
                  <a:srgbClr val="16C60C"/>
                </a:solidFill>
                <a:effectLst/>
                <a:latin typeface="Cascadia Mono" panose="020B0609020000020004" pitchFamily="49" charset="0"/>
              </a:rPr>
              <a:t>foreach</a:t>
            </a:r>
            <a:r>
              <a:rPr lang="en-US" sz="1800" dirty="0">
                <a:solidFill>
                  <a:srgbClr val="F2F2F2"/>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$d in $a</a:t>
            </a:r>
            <a:r>
              <a:rPr lang="en-US" sz="1800" dirty="0">
                <a:solidFill>
                  <a:srgbClr val="F2F2F2"/>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$dd </a:t>
            </a:r>
            <a:r>
              <a:rPr lang="en-US" sz="1800" dirty="0">
                <a:solidFill>
                  <a:srgbClr val="767676"/>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a:t>
            </a:r>
            <a:r>
              <a:rPr lang="en-US" sz="1800" dirty="0" err="1">
                <a:solidFill>
                  <a:srgbClr val="16C60C"/>
                </a:solidFill>
                <a:effectLst/>
                <a:latin typeface="Cascadia Mono" panose="020B0609020000020004" pitchFamily="49" charset="0"/>
              </a:rPr>
              <a:t>d</a:t>
            </a:r>
            <a:r>
              <a:rPr lang="en-US" sz="1800" dirty="0" err="1">
                <a:solidFill>
                  <a:srgbClr val="F2F2F2"/>
                </a:solidFill>
                <a:effectLst/>
                <a:latin typeface="Cascadia Mono" panose="020B0609020000020004" pitchFamily="49" charset="0"/>
              </a:rPr>
              <a:t>.Split</a:t>
            </a:r>
            <a:r>
              <a:rPr lang="en-US" sz="1800" dirty="0">
                <a:solidFill>
                  <a:srgbClr val="F2F2F2"/>
                </a:solidFill>
                <a:effectLst/>
                <a:latin typeface="Cascadia Mono" panose="020B0609020000020004" pitchFamily="49" charset="0"/>
              </a:rPr>
              <a:t>(</a:t>
            </a:r>
            <a:r>
              <a:rPr lang="en-US" sz="1800" dirty="0">
                <a:solidFill>
                  <a:srgbClr val="3A96DD"/>
                </a:solidFill>
                <a:effectLst/>
                <a:latin typeface="Cascadia Mono" panose="020B0609020000020004" pitchFamily="49" charset="0"/>
              </a:rPr>
              <a:t>"`t"</a:t>
            </a:r>
            <a:r>
              <a:rPr lang="en-US" sz="1800" dirty="0">
                <a:solidFill>
                  <a:srgbClr val="F2F2F2"/>
                </a:solidFill>
                <a:effectLst/>
                <a:latin typeface="Cascadia Mono" panose="020B0609020000020004" pitchFamily="49" charset="0"/>
              </a:rPr>
              <a:t>); </a:t>
            </a:r>
            <a:r>
              <a:rPr lang="en-US" sz="1800" dirty="0">
                <a:solidFill>
                  <a:srgbClr val="F9F1A5"/>
                </a:solidFill>
                <a:effectLst/>
                <a:latin typeface="Cascadia Mono" panose="020B0609020000020004" pitchFamily="49" charset="0"/>
              </a:rPr>
              <a:t>write-host </a:t>
            </a:r>
            <a:r>
              <a:rPr lang="en-US" sz="1800" dirty="0">
                <a:solidFill>
                  <a:srgbClr val="3A96DD"/>
                </a:solidFill>
                <a:effectLst/>
                <a:latin typeface="Cascadia Mono" panose="020B0609020000020004" pitchFamily="49" charset="0"/>
              </a:rPr>
              <a:t>"NL </a:t>
            </a:r>
            <a:r>
              <a:rPr lang="en-US" sz="1800" dirty="0">
                <a:solidFill>
                  <a:srgbClr val="F2F2F2"/>
                </a:solidFill>
                <a:effectLst/>
                <a:latin typeface="Cascadia Mono" panose="020B0609020000020004" pitchFamily="49" charset="0"/>
              </a:rPr>
              <a:t>$(</a:t>
            </a:r>
            <a:r>
              <a:rPr lang="en-US" sz="1800" dirty="0">
                <a:solidFill>
                  <a:srgbClr val="16C60C"/>
                </a:solidFill>
                <a:effectLst/>
                <a:latin typeface="Cascadia Mono" panose="020B0609020000020004" pitchFamily="49" charset="0"/>
              </a:rPr>
              <a:t>$dd</a:t>
            </a:r>
            <a:r>
              <a:rPr lang="en-US" sz="1800" dirty="0">
                <a:solidFill>
                  <a:srgbClr val="F2F2F2"/>
                </a:solidFill>
                <a:effectLst/>
                <a:latin typeface="Cascadia Mono" panose="020B0609020000020004" pitchFamily="49" charset="0"/>
              </a:rPr>
              <a:t>[1]) </a:t>
            </a:r>
            <a:r>
              <a:rPr lang="en-US" sz="1800" dirty="0">
                <a:solidFill>
                  <a:srgbClr val="3A96DD"/>
                </a:solidFill>
                <a:effectLst/>
                <a:latin typeface="Cascadia Mono" panose="020B0609020000020004" pitchFamily="49" charset="0"/>
              </a:rPr>
              <a:t>was </a:t>
            </a:r>
            <a:r>
              <a:rPr lang="en-US" sz="1800" dirty="0">
                <a:solidFill>
                  <a:srgbClr val="F2F2F2"/>
                </a:solidFill>
                <a:effectLst/>
                <a:latin typeface="Cascadia Mono" panose="020B0609020000020004" pitchFamily="49" charset="0"/>
              </a:rPr>
              <a:t>$(</a:t>
            </a:r>
            <a:r>
              <a:rPr lang="en-US" sz="1800" dirty="0">
                <a:solidFill>
                  <a:srgbClr val="16C60C"/>
                </a:solidFill>
                <a:effectLst/>
                <a:latin typeface="Cascadia Mono" panose="020B0609020000020004" pitchFamily="49" charset="0"/>
              </a:rPr>
              <a:t>$dd</a:t>
            </a:r>
            <a:r>
              <a:rPr lang="en-US" sz="1800" dirty="0">
                <a:solidFill>
                  <a:srgbClr val="F2F2F2"/>
                </a:solidFill>
                <a:effectLst/>
                <a:latin typeface="Cascadia Mono" panose="020B0609020000020004" pitchFamily="49" charset="0"/>
              </a:rPr>
              <a:t>[0])</a:t>
            </a:r>
            <a:r>
              <a:rPr lang="en-US" sz="1800" dirty="0">
                <a:solidFill>
                  <a:srgbClr val="3A96DD"/>
                </a:solidFill>
                <a:effectLst/>
                <a:latin typeface="Cascadia Mono" panose="020B0609020000020004" pitchFamily="49" charset="0"/>
              </a:rPr>
              <a:t>"</a:t>
            </a:r>
            <a:r>
              <a:rPr lang="en-US" sz="1800" dirty="0">
                <a:solidFill>
                  <a:srgbClr val="F2F2F2"/>
                </a:solidFill>
                <a:effectLst/>
                <a:latin typeface="Cascadia Mono" panose="020B0609020000020004" pitchFamily="49" charset="0"/>
              </a:rPr>
              <a:t>}</a:t>
            </a:r>
            <a:endParaRPr lang="en-US" sz="1800" dirty="0">
              <a:effectLst/>
              <a:latin typeface="Cascadia Mono" panose="020B0609020000020004" pitchFamily="49" charset="0"/>
            </a:endParaRPr>
          </a:p>
          <a:p>
            <a:endParaRPr lang="en-US" sz="1800" dirty="0">
              <a:effectLst/>
              <a:latin typeface="Cascadia Mono" panose="020B0609020000020004" pitchFamily="49" charset="0"/>
            </a:endParaRPr>
          </a:p>
          <a:p>
            <a:r>
              <a:rPr lang="en-US" dirty="0">
                <a:hlinkClick r:id="rId3"/>
              </a:rPr>
              <a:t>https://stackoverflow.com/questions/52280056/only-download-changes-to-git-repo-in-vsts-release-pipeline</a:t>
            </a:r>
            <a:endParaRPr lang="en-US" dirty="0"/>
          </a:p>
          <a:p>
            <a:pPr lvl="1"/>
            <a:r>
              <a:rPr lang="en-US" dirty="0"/>
              <a:t>Command above, or shallow depth = branching discipline</a:t>
            </a:r>
          </a:p>
          <a:p>
            <a:r>
              <a:rPr lang="en-US" dirty="0"/>
              <a:t>Dans tous les </a:t>
            </a:r>
            <a:r>
              <a:rPr lang="en-US" dirty="0" err="1"/>
              <a:t>cas</a:t>
            </a:r>
            <a:endParaRPr lang="en-US" dirty="0"/>
          </a:p>
          <a:p>
            <a:pPr lvl="1"/>
            <a:r>
              <a:rPr lang="en-US" dirty="0"/>
              <a:t>1 process pour create/update</a:t>
            </a:r>
          </a:p>
          <a:p>
            <a:pPr lvl="1"/>
            <a:r>
              <a:rPr lang="en-US" dirty="0"/>
              <a:t>1 process pour delete (compare a prod)</a:t>
            </a:r>
          </a:p>
          <a:p>
            <a:pPr lvl="1"/>
            <a:endParaRPr lang="en-US" dirty="0"/>
          </a:p>
        </p:txBody>
      </p:sp>
    </p:spTree>
    <p:extLst>
      <p:ext uri="{BB962C8B-B14F-4D97-AF65-F5344CB8AC3E}">
        <p14:creationId xmlns:p14="http://schemas.microsoft.com/office/powerpoint/2010/main" val="1901187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971</Words>
  <Application>Microsoft Office PowerPoint</Application>
  <PresentationFormat>Widescreen</PresentationFormat>
  <Paragraphs>75</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Calibri</vt:lpstr>
      <vt:lpstr>Calibri Light</vt:lpstr>
      <vt:lpstr>Cascadia Mono</vt:lpstr>
      <vt:lpstr>Consolas</vt:lpstr>
      <vt:lpstr>Courier New</vt:lpstr>
      <vt:lpstr>Symbol</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Florian Eiden</dc:creator>
  <cp:lastModifiedBy>Florian Eiden</cp:lastModifiedBy>
  <cp:revision>3</cp:revision>
  <dcterms:created xsi:type="dcterms:W3CDTF">2020-06-01T20:53:48Z</dcterms:created>
  <dcterms:modified xsi:type="dcterms:W3CDTF">2020-06-03T23:31:04Z</dcterms:modified>
</cp:coreProperties>
</file>