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116" d="100"/>
          <a:sy n="116" d="100"/>
        </p:scale>
        <p:origin x="8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BDB2-1376-425A-AB2E-B45CEEDA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AACE8-DE5D-4487-949F-3F76E9E48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551F9-3BBA-43D4-93D4-96D1CB9CD86F}"/>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DB4266D1-A6FD-40BE-9BA3-D069D87A0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C934-B492-46A4-ADFC-98C309BDF1C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634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CAAC-114D-4294-A113-D7AB33354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4ABA5-5D0D-48C3-B626-19FCA7951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E958-6539-4D7A-AC87-E3F526D89343}"/>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1E7E5EDA-8DFC-45E6-AD81-8153FEFD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9190-7389-4717-9836-70249BF133D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88359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D0840-D9F9-4526-867E-E29DEF0D2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20DEF-EDA5-42E5-B61D-1CAFBEE81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ED0FD-CEC5-435A-A6C6-90B4D8E7E02F}"/>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35BE8149-5170-4F31-8116-3473C31AD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8CF1-57B7-4E3B-9287-8A50FB24B7C4}"/>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24401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9094-6239-482D-8E9F-27BCDCAFB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3E785-F6B5-459E-B03C-12B420683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95695-09B6-459F-93E3-E395E3532C70}"/>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1B9D2796-0B00-489D-9B15-0D02A86CB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EB3E6-F285-419F-8960-D3C81B8E3D35}"/>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1173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6EB7-6AA2-46D3-B4C7-EC3F9DBEA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83CF3-746B-4CE0-9895-64D9C3F15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F66CDE-B7B0-4E00-93A6-38C6827B0C0A}"/>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E8920DC4-92B5-47F3-AD03-10867BB8D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C9DBF-53D1-4E61-9320-33A5BCF4666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93682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533B-C6A0-4C2F-872D-196A95DF2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14333-FBBF-4F8A-BC68-66D5BD14F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8F32C-8AC3-4401-9228-1AC8C34C0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2EFA0-7C30-4FB7-A1B4-B71D25200351}"/>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6" name="Footer Placeholder 5">
            <a:extLst>
              <a:ext uri="{FF2B5EF4-FFF2-40B4-BE49-F238E27FC236}">
                <a16:creationId xmlns:a16="http://schemas.microsoft.com/office/drawing/2014/main" id="{2A61FB2B-BE81-4A39-B971-B173343EA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E33DF-02E8-49A4-B823-8C8C978D514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8659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1225-503F-4A9F-803A-ABFBE11AF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9EE44-62F8-4E50-AEF3-14928EB52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2D339-FA5D-49B3-9E0A-05D5B41F3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F0CCEF-0F28-4401-B4E1-BBDE635CD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D6153-9FBD-4F0B-A319-5A2C9816C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7B48C1-213E-4259-BA78-F9CCB3F691C3}"/>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8" name="Footer Placeholder 7">
            <a:extLst>
              <a:ext uri="{FF2B5EF4-FFF2-40B4-BE49-F238E27FC236}">
                <a16:creationId xmlns:a16="http://schemas.microsoft.com/office/drawing/2014/main" id="{19D25057-C88C-4432-A947-B59C1AC798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BFFC3-0A92-4C24-9389-EBDC12E4AED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6166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51DE-4F8A-4788-B701-8080C82C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A3D2C-0FB8-4A87-A08B-B10AFF58D3A3}"/>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4" name="Footer Placeholder 3">
            <a:extLst>
              <a:ext uri="{FF2B5EF4-FFF2-40B4-BE49-F238E27FC236}">
                <a16:creationId xmlns:a16="http://schemas.microsoft.com/office/drawing/2014/main" id="{68C49C51-ECF6-4E6D-A0F1-7E30541AB0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472FE-7F25-4E39-A44B-E98669812048}"/>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53029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0FCFD-3385-456B-9262-C5DCA1276D51}"/>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3" name="Footer Placeholder 2">
            <a:extLst>
              <a:ext uri="{FF2B5EF4-FFF2-40B4-BE49-F238E27FC236}">
                <a16:creationId xmlns:a16="http://schemas.microsoft.com/office/drawing/2014/main" id="{80483A35-198B-4B86-881F-9C4742248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6999D-CEF8-4493-9648-9CF4E27F3930}"/>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18899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CC04-4103-441E-A9FF-8FB35C0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1D1C7-4FC6-49AB-9D37-2F9BB205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7C238-2CB1-4818-A290-1C7928AC5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8DB2A-725A-46F5-B4CF-58104A321E74}"/>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6" name="Footer Placeholder 5">
            <a:extLst>
              <a:ext uri="{FF2B5EF4-FFF2-40B4-BE49-F238E27FC236}">
                <a16:creationId xmlns:a16="http://schemas.microsoft.com/office/drawing/2014/main" id="{E19E3836-02C9-4D18-BA18-AFDD37836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82B2D-F7DB-4E4A-BBA8-88E365408E6A}"/>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6732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0D94-C205-4058-B7C0-8E91CBBC0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930D1D-B833-45F2-BF20-823683649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53846-C6BD-416E-97B6-12B4C3E65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21ED9-8633-4AC3-9A98-0BA5BB67ECC1}"/>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6" name="Footer Placeholder 5">
            <a:extLst>
              <a:ext uri="{FF2B5EF4-FFF2-40B4-BE49-F238E27FC236}">
                <a16:creationId xmlns:a16="http://schemas.microsoft.com/office/drawing/2014/main" id="{F57F11B6-41DC-4C5A-B255-E599353C8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53CC6-60C2-4B11-8724-6E2ABF307BA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84193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44893-C232-4A75-B2BE-D41C8A4B4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91BD88-8A6E-44CE-9DE8-9CE56CA11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CC450-5AFB-4678-87FF-3FAACB21C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3070A03E-6E0F-484C-8BD7-E293005C0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215E0C-406B-4E0E-8C59-9D552E686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E295-003A-491F-9559-3D82C028DD9B}" type="slidenum">
              <a:rPr lang="en-US" smtClean="0"/>
              <a:t>‹#›</a:t>
            </a:fld>
            <a:endParaRPr lang="en-US"/>
          </a:p>
        </p:txBody>
      </p:sp>
    </p:spTree>
    <p:extLst>
      <p:ext uri="{BB962C8B-B14F-4D97-AF65-F5344CB8AC3E}">
        <p14:creationId xmlns:p14="http://schemas.microsoft.com/office/powerpoint/2010/main" val="283232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dpater@microsoft.com" TargetMode="External"/><Relationship Id="rId2" Type="http://schemas.openxmlformats.org/officeDocument/2006/relationships/hyperlink" Target="https://nam06.safelinks.protection.outlook.com/?url=https%3A%2F%2Fgithub.com%2Fliprec%2Fvsts-publish-adf&amp;data=02%7C01%7CFlorian.Eiden%40microsoft.com%7C5bd078e817ba42b294b808d80326bf3c%7C72f988bf86f141af91ab2d7cd011db47%7C1%7C0%7C637262812239089161&amp;sdata=Fmc6ZqPIGOio2kIwP9z2X2lvpZUSZp6E4UAydltPUzU%3D&amp;reserved=0" TargetMode="External"/><Relationship Id="rId1" Type="http://schemas.openxmlformats.org/officeDocument/2006/relationships/slideLayout" Target="../slideLayouts/slideLayout2.xml"/><Relationship Id="rId6" Type="http://schemas.openxmlformats.org/officeDocument/2006/relationships/hyperlink" Target="https://github.com/AdamPaternostro/Azure-Data-Factory-CI-CD-Source-Control" TargetMode="External"/><Relationship Id="rId5" Type="http://schemas.openxmlformats.org/officeDocument/2006/relationships/hyperlink" Target="mailto:Florian.Eiden@microsoft.com" TargetMode="External"/><Relationship Id="rId4" Type="http://schemas.openxmlformats.org/officeDocument/2006/relationships/hyperlink" Target="https://nam06.safelinks.protection.outlook.com/?url=https%3A%2F%2Fdocs.microsoft.com%2Fen-us%2Fazure%2Fdata-factory%2Fsource-control%23configure-publishing-settings&amp;data=02%7C01%7CFlorian.Eiden%40microsoft.com%7C45a44f53cd964aa8f37508d8035e9459%7C72f988bf86f141af91ab2d7cd011db47%7C1%7C0%7C637263052289450640&amp;sdata=l0xHYgHninUY1n5WZBVF6FZJYq%2FRrtyWkUpyvanBaxk%3D&amp;reserved=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52280056/only-download-changes-to-git-repo-in-vsts-release-pipeline" TargetMode="External"/><Relationship Id="rId2" Type="http://schemas.openxmlformats.org/officeDocument/2006/relationships/hyperlink" Target="https://oshamrai.wordpress.com/2020/01/31/create-the-delta-package-with-azure-devops-pipeline-and-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13F9-A94F-48A1-925F-6FCC501840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987D4D8-FB04-407B-9B52-A823EF1A40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638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A6B18D-ECFD-490A-B5D6-906FEB6FDE34}"/>
              </a:ext>
            </a:extLst>
          </p:cNvPr>
          <p:cNvSpPr txBox="1"/>
          <p:nvPr/>
        </p:nvSpPr>
        <p:spPr>
          <a:xfrm>
            <a:off x="1854762" y="5709618"/>
            <a:ext cx="2733441" cy="276999"/>
          </a:xfrm>
          <a:prstGeom prst="rect">
            <a:avLst/>
          </a:prstGeom>
          <a:noFill/>
        </p:spPr>
        <p:txBody>
          <a:bodyPr wrap="none" rtlCol="0">
            <a:spAutoFit/>
          </a:bodyPr>
          <a:lstStyle/>
          <a:p>
            <a:r>
              <a:rPr lang="en-US" sz="1200" dirty="0">
                <a:latin typeface="Consolas" panose="020B0609020204030204" pitchFamily="49" charset="0"/>
              </a:rPr>
              <a:t>Always 1 single Git repository</a:t>
            </a:r>
          </a:p>
        </p:txBody>
      </p:sp>
      <p:sp>
        <p:nvSpPr>
          <p:cNvPr id="6" name="TextBox 5">
            <a:extLst>
              <a:ext uri="{FF2B5EF4-FFF2-40B4-BE49-F238E27FC236}">
                <a16:creationId xmlns:a16="http://schemas.microsoft.com/office/drawing/2014/main" id="{CAB3F80D-8BEB-42FA-B036-A7FCB743B355}"/>
              </a:ext>
            </a:extLst>
          </p:cNvPr>
          <p:cNvSpPr txBox="1"/>
          <p:nvPr/>
        </p:nvSpPr>
        <p:spPr>
          <a:xfrm>
            <a:off x="2249906" y="1897252"/>
            <a:ext cx="1708484" cy="461665"/>
          </a:xfrm>
          <a:prstGeom prst="rect">
            <a:avLst/>
          </a:prstGeom>
          <a:noFill/>
        </p:spPr>
        <p:txBody>
          <a:bodyPr wrap="square" rtlCol="0">
            <a:spAutoFit/>
          </a:bodyPr>
          <a:lstStyle/>
          <a:p>
            <a:r>
              <a:rPr lang="en-US" sz="1200" dirty="0">
                <a:latin typeface="Consolas" panose="020B0609020204030204" pitchFamily="49" charset="0"/>
              </a:rPr>
              <a:t>Deploy all or nothing</a:t>
            </a:r>
          </a:p>
        </p:txBody>
      </p:sp>
      <p:sp>
        <p:nvSpPr>
          <p:cNvPr id="8" name="TextBox 7">
            <a:extLst>
              <a:ext uri="{FF2B5EF4-FFF2-40B4-BE49-F238E27FC236}">
                <a16:creationId xmlns:a16="http://schemas.microsoft.com/office/drawing/2014/main" id="{6A6B46D8-9210-47BA-A2C1-CD5BF2B09979}"/>
              </a:ext>
            </a:extLst>
          </p:cNvPr>
          <p:cNvSpPr txBox="1"/>
          <p:nvPr/>
        </p:nvSpPr>
        <p:spPr>
          <a:xfrm>
            <a:off x="2249906" y="3991252"/>
            <a:ext cx="1503947" cy="461665"/>
          </a:xfrm>
          <a:prstGeom prst="rect">
            <a:avLst/>
          </a:prstGeom>
          <a:noFill/>
        </p:spPr>
        <p:txBody>
          <a:bodyPr wrap="square" rtlCol="0">
            <a:spAutoFit/>
          </a:bodyPr>
          <a:lstStyle/>
          <a:p>
            <a:r>
              <a:rPr lang="en-US" sz="1200" dirty="0">
                <a:latin typeface="Consolas" panose="020B0609020204030204" pitchFamily="49" charset="0"/>
              </a:rPr>
              <a:t>Selective deployments</a:t>
            </a:r>
          </a:p>
        </p:txBody>
      </p:sp>
      <p:sp>
        <p:nvSpPr>
          <p:cNvPr id="20" name="Rectangle: Rounded Corners 19">
            <a:extLst>
              <a:ext uri="{FF2B5EF4-FFF2-40B4-BE49-F238E27FC236}">
                <a16:creationId xmlns:a16="http://schemas.microsoft.com/office/drawing/2014/main" id="{2F737E93-1BDF-40F6-A5A3-4D0EA057245A}"/>
              </a:ext>
            </a:extLst>
          </p:cNvPr>
          <p:cNvSpPr/>
          <p:nvPr/>
        </p:nvSpPr>
        <p:spPr>
          <a:xfrm>
            <a:off x="410276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2" name="Rectangle: Rounded Corners 21">
            <a:extLst>
              <a:ext uri="{FF2B5EF4-FFF2-40B4-BE49-F238E27FC236}">
                <a16:creationId xmlns:a16="http://schemas.microsoft.com/office/drawing/2014/main" id="{F0C5C2E3-F333-4A61-8D3F-1CACC007210C}"/>
              </a:ext>
            </a:extLst>
          </p:cNvPr>
          <p:cNvSpPr/>
          <p:nvPr/>
        </p:nvSpPr>
        <p:spPr>
          <a:xfrm>
            <a:off x="4100403" y="3334752"/>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4" name="Rectangle: Rounded Corners 23">
            <a:extLst>
              <a:ext uri="{FF2B5EF4-FFF2-40B4-BE49-F238E27FC236}">
                <a16:creationId xmlns:a16="http://schemas.microsoft.com/office/drawing/2014/main" id="{E167955C-04F6-4480-8041-F0CE95596138}"/>
              </a:ext>
            </a:extLst>
          </p:cNvPr>
          <p:cNvSpPr/>
          <p:nvPr/>
        </p:nvSpPr>
        <p:spPr>
          <a:xfrm>
            <a:off x="7459579" y="333475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6" name="Rectangle: Rounded Corners 25">
            <a:extLst>
              <a:ext uri="{FF2B5EF4-FFF2-40B4-BE49-F238E27FC236}">
                <a16:creationId xmlns:a16="http://schemas.microsoft.com/office/drawing/2014/main" id="{7C8A6EB3-2BC6-4E8B-9FF5-733835D7D599}"/>
              </a:ext>
            </a:extLst>
          </p:cNvPr>
          <p:cNvSpPr/>
          <p:nvPr/>
        </p:nvSpPr>
        <p:spPr>
          <a:xfrm>
            <a:off x="745957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8" name="TextBox 27">
            <a:extLst>
              <a:ext uri="{FF2B5EF4-FFF2-40B4-BE49-F238E27FC236}">
                <a16:creationId xmlns:a16="http://schemas.microsoft.com/office/drawing/2014/main" id="{3EA9FA17-CEEB-4CF1-8D81-5E524B485188}"/>
              </a:ext>
            </a:extLst>
          </p:cNvPr>
          <p:cNvSpPr txBox="1"/>
          <p:nvPr/>
        </p:nvSpPr>
        <p:spPr>
          <a:xfrm>
            <a:off x="4657170" y="532764"/>
            <a:ext cx="2116944" cy="461665"/>
          </a:xfrm>
          <a:prstGeom prst="rect">
            <a:avLst/>
          </a:prstGeom>
          <a:noFill/>
        </p:spPr>
        <p:txBody>
          <a:bodyPr wrap="square" rtlCol="0">
            <a:spAutoFit/>
          </a:bodyPr>
          <a:lstStyle/>
          <a:p>
            <a:r>
              <a:rPr lang="en-US" sz="1200" dirty="0">
                <a:latin typeface="Consolas" panose="020B0609020204030204" pitchFamily="49" charset="0"/>
              </a:rPr>
              <a:t>Individual instances</a:t>
            </a:r>
          </a:p>
          <a:p>
            <a:r>
              <a:rPr lang="en-US" sz="1200" dirty="0">
                <a:latin typeface="Consolas" panose="020B0609020204030204" pitchFamily="49" charset="0"/>
              </a:rPr>
              <a:t>(triggers, identity)</a:t>
            </a:r>
          </a:p>
        </p:txBody>
      </p:sp>
      <p:sp>
        <p:nvSpPr>
          <p:cNvPr id="30" name="TextBox 29">
            <a:extLst>
              <a:ext uri="{FF2B5EF4-FFF2-40B4-BE49-F238E27FC236}">
                <a16:creationId xmlns:a16="http://schemas.microsoft.com/office/drawing/2014/main" id="{73FED02A-0A16-4858-8943-1B38E7FFFD3D}"/>
              </a:ext>
            </a:extLst>
          </p:cNvPr>
          <p:cNvSpPr txBox="1"/>
          <p:nvPr/>
        </p:nvSpPr>
        <p:spPr>
          <a:xfrm>
            <a:off x="8256617" y="859304"/>
            <a:ext cx="2116944" cy="276999"/>
          </a:xfrm>
          <a:prstGeom prst="rect">
            <a:avLst/>
          </a:prstGeom>
          <a:noFill/>
        </p:spPr>
        <p:txBody>
          <a:bodyPr wrap="square" rtlCol="0">
            <a:spAutoFit/>
          </a:bodyPr>
          <a:lstStyle/>
          <a:p>
            <a:r>
              <a:rPr lang="en-US" sz="1200" dirty="0">
                <a:latin typeface="Consolas" panose="020B0609020204030204" pitchFamily="49" charset="0"/>
              </a:rPr>
              <a:t>Team instances</a:t>
            </a:r>
          </a:p>
        </p:txBody>
      </p:sp>
      <p:sp>
        <p:nvSpPr>
          <p:cNvPr id="31" name="TextBox 30">
            <a:extLst>
              <a:ext uri="{FF2B5EF4-FFF2-40B4-BE49-F238E27FC236}">
                <a16:creationId xmlns:a16="http://schemas.microsoft.com/office/drawing/2014/main" id="{58113846-2E4A-4896-A82D-8E2D78F0B602}"/>
              </a:ext>
            </a:extLst>
          </p:cNvPr>
          <p:cNvSpPr txBox="1"/>
          <p:nvPr/>
        </p:nvSpPr>
        <p:spPr>
          <a:xfrm>
            <a:off x="4505826" y="1612232"/>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3" name="TextBox 32">
            <a:extLst>
              <a:ext uri="{FF2B5EF4-FFF2-40B4-BE49-F238E27FC236}">
                <a16:creationId xmlns:a16="http://schemas.microsoft.com/office/drawing/2014/main" id="{F5A47DF2-0417-4BB2-89D4-87DAEC78F917}"/>
              </a:ext>
            </a:extLst>
          </p:cNvPr>
          <p:cNvSpPr txBox="1"/>
          <p:nvPr/>
        </p:nvSpPr>
        <p:spPr>
          <a:xfrm>
            <a:off x="7804484" y="1649236"/>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5" name="TextBox 34">
            <a:extLst>
              <a:ext uri="{FF2B5EF4-FFF2-40B4-BE49-F238E27FC236}">
                <a16:creationId xmlns:a16="http://schemas.microsoft.com/office/drawing/2014/main" id="{78916EE2-3D52-4D95-9A10-C89016212944}"/>
              </a:ext>
            </a:extLst>
          </p:cNvPr>
          <p:cNvSpPr txBox="1"/>
          <p:nvPr/>
        </p:nvSpPr>
        <p:spPr>
          <a:xfrm>
            <a:off x="4508942" y="3722678"/>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7" name="TextBox 36">
            <a:extLst>
              <a:ext uri="{FF2B5EF4-FFF2-40B4-BE49-F238E27FC236}">
                <a16:creationId xmlns:a16="http://schemas.microsoft.com/office/drawing/2014/main" id="{46E244DE-77A4-4534-AF19-EA5E792C4873}"/>
              </a:ext>
            </a:extLst>
          </p:cNvPr>
          <p:cNvSpPr txBox="1"/>
          <p:nvPr/>
        </p:nvSpPr>
        <p:spPr>
          <a:xfrm>
            <a:off x="7739421" y="3730511"/>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8" name="Rectangle 37">
            <a:extLst>
              <a:ext uri="{FF2B5EF4-FFF2-40B4-BE49-F238E27FC236}">
                <a16:creationId xmlns:a16="http://schemas.microsoft.com/office/drawing/2014/main" id="{EFE6A55B-5FC4-4520-8BE1-74BD96C05196}"/>
              </a:ext>
            </a:extLst>
          </p:cNvPr>
          <p:cNvSpPr/>
          <p:nvPr/>
        </p:nvSpPr>
        <p:spPr>
          <a:xfrm>
            <a:off x="5387139" y="4528935"/>
            <a:ext cx="5564604" cy="281539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Thanks Christian. This 3</a:t>
            </a:r>
            <a:r>
              <a:rPr lang="en-US" sz="900" baseline="30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rd</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party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devops</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extension gave the flexibility to move only the changed artifacts across environments and build releases accordingly.</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2"/>
              </a:rPr>
              <a:t>https://github.com/liprec/vsts-publish-adf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have been working with a customer using this to automate their process.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DEV data factory will be synced to GIT and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collab_brach</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 is set to DEV_MASTER. All the developers merge their changes to DEV_MASTER.</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Based on the latest commit to this branch a release pipeline is triggered and only the recent changed files are fetched and used for moving them to other environment.</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Pipeline steps usually would be update json values to reflect stage environment naming convention, stop triggers, deploy updated datasets or pipelines, enable triggers.</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testing is successful they create a pull request to merge the changes to PROD_MASTER. </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Same pipeline will be used to pull recent changes from PROD_MASTER and push the changes to prod 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This approach was flexible for the customer and gave control as they can move only the changed json files and not the entire arm templates.</a:t>
            </a:r>
          </a:p>
        </p:txBody>
      </p:sp>
      <p:sp>
        <p:nvSpPr>
          <p:cNvPr id="39" name="Rectangle 38">
            <a:extLst>
              <a:ext uri="{FF2B5EF4-FFF2-40B4-BE49-F238E27FC236}">
                <a16:creationId xmlns:a16="http://schemas.microsoft.com/office/drawing/2014/main" id="{243C9861-1984-425A-8031-FF89F62956E7}"/>
              </a:ext>
            </a:extLst>
          </p:cNvPr>
          <p:cNvSpPr/>
          <p:nvPr/>
        </p:nvSpPr>
        <p:spPr>
          <a:xfrm>
            <a:off x="5284353" y="-2104142"/>
            <a:ext cx="9017669" cy="484180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3"/>
              </a:rPr>
              <a:t>@Adam Paternostro</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are you saying you want multiple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branches per ADF, or for different ADFs? We anyway drop ARM templates for different ADFs in different folders.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Also you can configure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to be different for different factories. Here is the documentation for the same</a:t>
            </a:r>
            <a:b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br>
            <a:r>
              <a:rPr lang="en-US" sz="7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4"/>
              </a:rPr>
              <a:t>https://docs.microsoft.com/en-us/azure/data-factory/source-control#configure-publishing-settings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Using single factory or multiple, that actually depends on your teams. Usually one repo – one factory is best, but ADF is also designed to support one folder per factory where as multiple factories are can be in same repo.</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Multiple teams working on the a code base is general practice (as long as code is related), which I am assuming in customer’s case is true.</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will again start with comparing regular software with ADF</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Regular software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landed in master, release process catches it by means of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the current release and fix the changes, it can be removing changes or making more changes.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 build is created, and release process starts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For ADF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 Means of testing [Debug pipeline, export arm template to deploy to individuals own instance]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if user needs to test something end 2 end which can’t be tested by Debug pipelines then developer can “export arm template”, deploy to his own ADF. Similar to a private build being tested on user’s machine or web app. In case of ADF application is ADF itself.</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which are caught during release process by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current release and fix the changes, by changing by ADF resource (add/remove).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an ARM template (equivalent to build) is created by clicking “Export ARM template”, and then release process start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In every software development testing phase is before/after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checkin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ADF you can test before using Debug pipeline or by exporting ARM template and deploying to different factories.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 is not a git tool, git tools are like Visual Studio, VS Code, Git Bash, users need to use these tools to do cherry picking and create hot fix branches etc.</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To stop frequent hot fixing, testing needs to be done before pushing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5"/>
              </a:rPr>
              <a:t>@Florian Eiden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case of triggers need to be tested, developer needs to export ARM template and deploy in his own factory. Yes this requires developers to setup their own factory (or some other shared factory), which is true for other kind of software development as well. Like in case of web app development developers deploy their web app to test their changes. Then they push to master, then integration testing.</a:t>
            </a:r>
          </a:p>
        </p:txBody>
      </p:sp>
      <p:sp>
        <p:nvSpPr>
          <p:cNvPr id="40" name="TextBox 39">
            <a:extLst>
              <a:ext uri="{FF2B5EF4-FFF2-40B4-BE49-F238E27FC236}">
                <a16:creationId xmlns:a16="http://schemas.microsoft.com/office/drawing/2014/main" id="{BBBCF33B-E32E-48C0-8B4F-980E9E294829}"/>
              </a:ext>
            </a:extLst>
          </p:cNvPr>
          <p:cNvSpPr txBox="1"/>
          <p:nvPr/>
        </p:nvSpPr>
        <p:spPr>
          <a:xfrm>
            <a:off x="751974" y="316758"/>
            <a:ext cx="7645619" cy="646331"/>
          </a:xfrm>
          <a:prstGeom prst="rect">
            <a:avLst/>
          </a:prstGeom>
          <a:noFill/>
        </p:spPr>
        <p:txBody>
          <a:bodyPr wrap="none" rtlCol="0">
            <a:spAutoFit/>
          </a:bodyPr>
          <a:lstStyle/>
          <a:p>
            <a:r>
              <a:rPr lang="en-US" dirty="0"/>
              <a:t>Alternative</a:t>
            </a:r>
          </a:p>
          <a:p>
            <a:r>
              <a:rPr lang="en-US" dirty="0">
                <a:hlinkClick r:id="rId6"/>
              </a:rPr>
              <a:t>https://github.com/AdamPaternostro/Azure-Data-Factory-CI-CD-Source-Control</a:t>
            </a:r>
            <a:endParaRPr lang="en-US" dirty="0"/>
          </a:p>
        </p:txBody>
      </p:sp>
    </p:spTree>
    <p:extLst>
      <p:ext uri="{BB962C8B-B14F-4D97-AF65-F5344CB8AC3E}">
        <p14:creationId xmlns:p14="http://schemas.microsoft.com/office/powerpoint/2010/main" val="162206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E3F2-352B-4C73-937E-AA15216D84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7D5E4E1-3D23-4736-B9B0-9D33F074206F}"/>
              </a:ext>
            </a:extLst>
          </p:cNvPr>
          <p:cNvSpPr>
            <a:spLocks noGrp="1"/>
          </p:cNvSpPr>
          <p:nvPr>
            <p:ph idx="1"/>
          </p:nvPr>
        </p:nvSpPr>
        <p:spPr/>
        <p:txBody>
          <a:bodyPr>
            <a:normAutofit fontScale="92500" lnSpcReduction="20000"/>
          </a:bodyPr>
          <a:lstStyle/>
          <a:p>
            <a:r>
              <a:rPr lang="en-US" dirty="0">
                <a:hlinkClick r:id="rId2"/>
              </a:rPr>
              <a:t>https://oshamrai.wordpress.com/2020/01/31/create-the-delta-package-with-azure-devops-pipeline-and-git/</a:t>
            </a:r>
            <a:endParaRPr lang="en-US" dirty="0"/>
          </a:p>
          <a:p>
            <a:endParaRPr lang="en-US" dirty="0"/>
          </a:p>
          <a:p>
            <a:r>
              <a:rPr lang="en-US" sz="1800" dirty="0">
                <a:solidFill>
                  <a:srgbClr val="16C60C"/>
                </a:solidFill>
                <a:effectLst/>
                <a:latin typeface="Cascadia Mono" panose="020B0609020000020004" pitchFamily="49" charset="0"/>
              </a:rPr>
              <a:t>$a</a:t>
            </a:r>
            <a:r>
              <a:rPr lang="en-US" sz="1800" dirty="0">
                <a:solidFill>
                  <a:srgbClr val="F2F2F2"/>
                </a:solidFill>
                <a:effectLst/>
                <a:latin typeface="Cascadia Mono" panose="020B0609020000020004" pitchFamily="49" charset="0"/>
              </a:rPr>
              <a:t> </a:t>
            </a:r>
            <a:r>
              <a:rPr lang="en-US" sz="1800" dirty="0">
                <a:solidFill>
                  <a:srgbClr val="767676"/>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git </a:t>
            </a:r>
            <a:r>
              <a:rPr lang="en-US" sz="1800" dirty="0">
                <a:solidFill>
                  <a:srgbClr val="F2F2F2"/>
                </a:solidFill>
                <a:effectLst/>
                <a:latin typeface="Cascadia Mono" panose="020B0609020000020004" pitchFamily="49" charset="0"/>
              </a:rPr>
              <a:t>diff </a:t>
            </a:r>
            <a:r>
              <a:rPr lang="en-US" sz="1800" dirty="0" err="1">
                <a:solidFill>
                  <a:srgbClr val="F2F2F2"/>
                </a:solidFill>
                <a:effectLst/>
                <a:latin typeface="Cascadia Mono" panose="020B0609020000020004" pitchFamily="49" charset="0"/>
              </a:rPr>
              <a:t>adf_release_shared</a:t>
            </a:r>
            <a:r>
              <a:rPr lang="en-US" sz="1800" dirty="0">
                <a:solidFill>
                  <a:srgbClr val="F2F2F2"/>
                </a:solidFill>
                <a:effectLst/>
                <a:latin typeface="Cascadia Mono" panose="020B0609020000020004" pitchFamily="49" charset="0"/>
              </a:rPr>
              <a:t> master </a:t>
            </a:r>
            <a:r>
              <a:rPr lang="en-US" sz="1800" dirty="0">
                <a:solidFill>
                  <a:srgbClr val="767676"/>
                </a:solidFill>
                <a:effectLst/>
                <a:latin typeface="Cascadia Mono" panose="020B0609020000020004" pitchFamily="49" charset="0"/>
              </a:rPr>
              <a:t>--name-status</a:t>
            </a:r>
          </a:p>
          <a:p>
            <a:r>
              <a:rPr lang="en-US" sz="1800" dirty="0">
                <a:solidFill>
                  <a:srgbClr val="16C60C"/>
                </a:solidFill>
                <a:effectLst/>
                <a:latin typeface="Cascadia Mono" panose="020B0609020000020004" pitchFamily="49" charset="0"/>
              </a:rPr>
              <a:t>foreach</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 in $a</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$dd </a:t>
            </a:r>
            <a:r>
              <a:rPr lang="en-US" sz="1800" dirty="0">
                <a:solidFill>
                  <a:srgbClr val="767676"/>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a:t>
            </a:r>
            <a:r>
              <a:rPr lang="en-US" sz="1800" dirty="0" err="1">
                <a:solidFill>
                  <a:srgbClr val="16C60C"/>
                </a:solidFill>
                <a:effectLst/>
                <a:latin typeface="Cascadia Mono" panose="020B0609020000020004" pitchFamily="49" charset="0"/>
              </a:rPr>
              <a:t>d</a:t>
            </a:r>
            <a:r>
              <a:rPr lang="en-US" sz="1800" dirty="0" err="1">
                <a:solidFill>
                  <a:srgbClr val="F2F2F2"/>
                </a:solidFill>
                <a:effectLst/>
                <a:latin typeface="Cascadia Mono" panose="020B0609020000020004" pitchFamily="49" charset="0"/>
              </a:rPr>
              <a:t>.Split</a:t>
            </a:r>
            <a:r>
              <a:rPr lang="en-US" sz="1800" dirty="0">
                <a:solidFill>
                  <a:srgbClr val="F2F2F2"/>
                </a:solidFill>
                <a:effectLst/>
                <a:latin typeface="Cascadia Mono" panose="020B0609020000020004" pitchFamily="49" charset="0"/>
              </a:rPr>
              <a:t>(</a:t>
            </a:r>
            <a:r>
              <a:rPr lang="en-US" sz="1800" dirty="0">
                <a:solidFill>
                  <a:srgbClr val="3A96DD"/>
                </a:solidFill>
                <a:effectLst/>
                <a:latin typeface="Cascadia Mono" panose="020B0609020000020004" pitchFamily="49" charset="0"/>
              </a:rPr>
              <a:t>"`t"</a:t>
            </a:r>
            <a:r>
              <a:rPr lang="en-US" sz="1800" dirty="0">
                <a:solidFill>
                  <a:srgbClr val="F2F2F2"/>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write-host </a:t>
            </a:r>
            <a:r>
              <a:rPr lang="en-US" sz="1800" dirty="0">
                <a:solidFill>
                  <a:srgbClr val="3A96DD"/>
                </a:solidFill>
                <a:effectLst/>
                <a:latin typeface="Cascadia Mono" panose="020B0609020000020004" pitchFamily="49" charset="0"/>
              </a:rPr>
              <a:t>"NL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[1]) </a:t>
            </a:r>
            <a:r>
              <a:rPr lang="en-US" sz="1800" dirty="0">
                <a:solidFill>
                  <a:srgbClr val="3A96DD"/>
                </a:solidFill>
                <a:effectLst/>
                <a:latin typeface="Cascadia Mono" panose="020B0609020000020004" pitchFamily="49" charset="0"/>
              </a:rPr>
              <a:t>was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[0])</a:t>
            </a:r>
            <a:r>
              <a:rPr lang="en-US" sz="1800" dirty="0">
                <a:solidFill>
                  <a:srgbClr val="3A96DD"/>
                </a:solidFill>
                <a:effectLst/>
                <a:latin typeface="Cascadia Mono" panose="020B0609020000020004" pitchFamily="49" charset="0"/>
              </a:rPr>
              <a:t>"</a:t>
            </a:r>
            <a:r>
              <a:rPr lang="en-US" sz="1800" dirty="0">
                <a:solidFill>
                  <a:srgbClr val="F2F2F2"/>
                </a:solidFill>
                <a:effectLst/>
                <a:latin typeface="Cascadia Mono" panose="020B0609020000020004" pitchFamily="49" charset="0"/>
              </a:rPr>
              <a:t>}</a:t>
            </a:r>
            <a:endParaRPr lang="en-US" sz="1800" dirty="0">
              <a:effectLst/>
              <a:latin typeface="Cascadia Mono" panose="020B0609020000020004" pitchFamily="49" charset="0"/>
            </a:endParaRPr>
          </a:p>
          <a:p>
            <a:endParaRPr lang="en-US" sz="1800" dirty="0">
              <a:effectLst/>
              <a:latin typeface="Cascadia Mono" panose="020B0609020000020004" pitchFamily="49" charset="0"/>
            </a:endParaRPr>
          </a:p>
          <a:p>
            <a:r>
              <a:rPr lang="en-US" dirty="0">
                <a:hlinkClick r:id="rId3"/>
              </a:rPr>
              <a:t>https://stackoverflow.com/questions/52280056/only-download-changes-to-git-repo-in-vsts-release-pipeline</a:t>
            </a:r>
            <a:endParaRPr lang="en-US" dirty="0"/>
          </a:p>
          <a:p>
            <a:pPr lvl="1"/>
            <a:r>
              <a:rPr lang="en-US" dirty="0"/>
              <a:t>Command above, or shallow depth = branching discipline</a:t>
            </a:r>
          </a:p>
          <a:p>
            <a:r>
              <a:rPr lang="en-US" dirty="0"/>
              <a:t>Dans tous les </a:t>
            </a:r>
            <a:r>
              <a:rPr lang="en-US" dirty="0" err="1"/>
              <a:t>cas</a:t>
            </a:r>
            <a:endParaRPr lang="en-US" dirty="0"/>
          </a:p>
          <a:p>
            <a:pPr lvl="1"/>
            <a:r>
              <a:rPr lang="en-US" dirty="0"/>
              <a:t>1 process pour create/update</a:t>
            </a:r>
          </a:p>
          <a:p>
            <a:pPr lvl="1"/>
            <a:r>
              <a:rPr lang="en-US" dirty="0"/>
              <a:t>1 process pour delete (compare a prod)</a:t>
            </a:r>
          </a:p>
          <a:p>
            <a:pPr lvl="1"/>
            <a:endParaRPr lang="en-US" dirty="0"/>
          </a:p>
        </p:txBody>
      </p:sp>
    </p:spTree>
    <p:extLst>
      <p:ext uri="{BB962C8B-B14F-4D97-AF65-F5344CB8AC3E}">
        <p14:creationId xmlns:p14="http://schemas.microsoft.com/office/powerpoint/2010/main" val="190118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1561664" y="1927654"/>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1499270" y="4085190"/>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15C4FA72-9412-4BDF-9979-22B37A6BE8D2}"/>
              </a:ext>
            </a:extLst>
          </p:cNvPr>
          <p:cNvSpPr txBox="1"/>
          <p:nvPr/>
        </p:nvSpPr>
        <p:spPr>
          <a:xfrm>
            <a:off x="1456307" y="999326"/>
            <a:ext cx="3413114"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Debug only (triggers on collab)</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82702" y="3031523"/>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037135" y="4086150"/>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196472" y="3030564"/>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150905" y="4085191"/>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4037134" y="3461951"/>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6" name="Rectangle 55">
            <a:extLst>
              <a:ext uri="{FF2B5EF4-FFF2-40B4-BE49-F238E27FC236}">
                <a16:creationId xmlns:a16="http://schemas.microsoft.com/office/drawing/2014/main" id="{F7E44591-2219-46C9-A974-54196C501131}"/>
              </a:ext>
            </a:extLst>
          </p:cNvPr>
          <p:cNvSpPr/>
          <p:nvPr/>
        </p:nvSpPr>
        <p:spPr>
          <a:xfrm>
            <a:off x="3074368" y="358448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58" name="Rectangle 57">
            <a:extLst>
              <a:ext uri="{FF2B5EF4-FFF2-40B4-BE49-F238E27FC236}">
                <a16:creationId xmlns:a16="http://schemas.microsoft.com/office/drawing/2014/main" id="{622D6D0C-EC0D-4D62-BBC8-FA3A2B465A4C}"/>
              </a:ext>
            </a:extLst>
          </p:cNvPr>
          <p:cNvSpPr/>
          <p:nvPr/>
        </p:nvSpPr>
        <p:spPr>
          <a:xfrm>
            <a:off x="2191091" y="320466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61" name="Rectangle 60">
            <a:extLst>
              <a:ext uri="{FF2B5EF4-FFF2-40B4-BE49-F238E27FC236}">
                <a16:creationId xmlns:a16="http://schemas.microsoft.com/office/drawing/2014/main" id="{D097D00D-1A3D-4CA5-AC0C-6A58E6535493}"/>
              </a:ext>
            </a:extLst>
          </p:cNvPr>
          <p:cNvSpPr/>
          <p:nvPr/>
        </p:nvSpPr>
        <p:spPr>
          <a:xfrm>
            <a:off x="1666455" y="3770709"/>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63" name="Rectangle 62">
            <a:extLst>
              <a:ext uri="{FF2B5EF4-FFF2-40B4-BE49-F238E27FC236}">
                <a16:creationId xmlns:a16="http://schemas.microsoft.com/office/drawing/2014/main" id="{B9BDAA4A-C4B4-4577-8616-F67250F69400}"/>
              </a:ext>
            </a:extLst>
          </p:cNvPr>
          <p:cNvSpPr/>
          <p:nvPr/>
        </p:nvSpPr>
        <p:spPr>
          <a:xfrm>
            <a:off x="1727065" y="244213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65" name="Rectangle 64">
            <a:extLst>
              <a:ext uri="{FF2B5EF4-FFF2-40B4-BE49-F238E27FC236}">
                <a16:creationId xmlns:a16="http://schemas.microsoft.com/office/drawing/2014/main" id="{14209378-9A2D-44EB-B8CE-760DE5BC520F}"/>
              </a:ext>
            </a:extLst>
          </p:cNvPr>
          <p:cNvSpPr/>
          <p:nvPr/>
        </p:nvSpPr>
        <p:spPr>
          <a:xfrm>
            <a:off x="1727064" y="274164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67" name="Connector: Elbow 66">
            <a:extLst>
              <a:ext uri="{FF2B5EF4-FFF2-40B4-BE49-F238E27FC236}">
                <a16:creationId xmlns:a16="http://schemas.microsoft.com/office/drawing/2014/main" id="{D638EC42-8D04-4022-BF25-050F49E70FAF}"/>
              </a:ext>
            </a:extLst>
          </p:cNvPr>
          <p:cNvCxnSpPr>
            <a:cxnSpLocks/>
            <a:stCxn id="61" idx="1"/>
            <a:endCxn id="65" idx="1"/>
          </p:cNvCxnSpPr>
          <p:nvPr/>
        </p:nvCxnSpPr>
        <p:spPr>
          <a:xfrm rot="10800000" flipH="1">
            <a:off x="1666454" y="2870291"/>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Connector: Elbow 69">
            <a:extLst>
              <a:ext uri="{FF2B5EF4-FFF2-40B4-BE49-F238E27FC236}">
                <a16:creationId xmlns:a16="http://schemas.microsoft.com/office/drawing/2014/main" id="{E28137E0-36F5-4FE6-9686-86761A10ABD5}"/>
              </a:ext>
            </a:extLst>
          </p:cNvPr>
          <p:cNvCxnSpPr>
            <a:stCxn id="61" idx="1"/>
            <a:endCxn id="63" idx="1"/>
          </p:cNvCxnSpPr>
          <p:nvPr/>
        </p:nvCxnSpPr>
        <p:spPr>
          <a:xfrm rot="10800000" flipH="1">
            <a:off x="1666455" y="2570783"/>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2" name="Connector: Elbow 71">
            <a:extLst>
              <a:ext uri="{FF2B5EF4-FFF2-40B4-BE49-F238E27FC236}">
                <a16:creationId xmlns:a16="http://schemas.microsoft.com/office/drawing/2014/main" id="{2F136922-FED4-4659-A7DA-C0A67D190309}"/>
              </a:ext>
            </a:extLst>
          </p:cNvPr>
          <p:cNvCxnSpPr>
            <a:stCxn id="65" idx="3"/>
            <a:endCxn id="58" idx="0"/>
          </p:cNvCxnSpPr>
          <p:nvPr/>
        </p:nvCxnSpPr>
        <p:spPr>
          <a:xfrm flipH="1">
            <a:off x="2729491" y="287029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Connector: Elbow 73">
            <a:extLst>
              <a:ext uri="{FF2B5EF4-FFF2-40B4-BE49-F238E27FC236}">
                <a16:creationId xmlns:a16="http://schemas.microsoft.com/office/drawing/2014/main" id="{D5E72C81-09BB-455D-A2E1-8A4ACB5D6795}"/>
              </a:ext>
            </a:extLst>
          </p:cNvPr>
          <p:cNvCxnSpPr>
            <a:cxnSpLocks/>
            <a:stCxn id="63" idx="3"/>
          </p:cNvCxnSpPr>
          <p:nvPr/>
        </p:nvCxnSpPr>
        <p:spPr>
          <a:xfrm flipH="1">
            <a:off x="2743254" y="257078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78" name="Oval 77">
            <a:extLst>
              <a:ext uri="{FF2B5EF4-FFF2-40B4-BE49-F238E27FC236}">
                <a16:creationId xmlns:a16="http://schemas.microsoft.com/office/drawing/2014/main" id="{0C71AB09-B5EF-4D97-9EC7-7DEA87137355}"/>
              </a:ext>
            </a:extLst>
          </p:cNvPr>
          <p:cNvSpPr/>
          <p:nvPr/>
        </p:nvSpPr>
        <p:spPr>
          <a:xfrm>
            <a:off x="3162864" y="336627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80" name="Connector: Elbow 79">
            <a:extLst>
              <a:ext uri="{FF2B5EF4-FFF2-40B4-BE49-F238E27FC236}">
                <a16:creationId xmlns:a16="http://schemas.microsoft.com/office/drawing/2014/main" id="{C35B359E-C1DB-46CC-8A0D-C8ACED17FEE9}"/>
              </a:ext>
            </a:extLst>
          </p:cNvPr>
          <p:cNvCxnSpPr>
            <a:stCxn id="58" idx="3"/>
            <a:endCxn id="56" idx="0"/>
          </p:cNvCxnSpPr>
          <p:nvPr/>
        </p:nvCxnSpPr>
        <p:spPr>
          <a:xfrm>
            <a:off x="3267890" y="333330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0ADC7905-17A8-4CD5-B29B-F13336EB35DF}"/>
              </a:ext>
            </a:extLst>
          </p:cNvPr>
          <p:cNvCxnSpPr>
            <a:stCxn id="58" idx="2"/>
            <a:endCxn id="61" idx="2"/>
          </p:cNvCxnSpPr>
          <p:nvPr/>
        </p:nvCxnSpPr>
        <p:spPr>
          <a:xfrm rot="5400000">
            <a:off x="2184149" y="3482657"/>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84" name="TextBox 83">
            <a:extLst>
              <a:ext uri="{FF2B5EF4-FFF2-40B4-BE49-F238E27FC236}">
                <a16:creationId xmlns:a16="http://schemas.microsoft.com/office/drawing/2014/main" id="{2197B591-42B5-4F69-9195-DCB186A14436}"/>
              </a:ext>
            </a:extLst>
          </p:cNvPr>
          <p:cNvSpPr txBox="1"/>
          <p:nvPr/>
        </p:nvSpPr>
        <p:spPr>
          <a:xfrm>
            <a:off x="3281653" y="305850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6" name="TextBox 85">
            <a:extLst>
              <a:ext uri="{FF2B5EF4-FFF2-40B4-BE49-F238E27FC236}">
                <a16:creationId xmlns:a16="http://schemas.microsoft.com/office/drawing/2014/main" id="{8DA16B95-7158-45CC-9B67-2A2B3CB1BD9D}"/>
              </a:ext>
            </a:extLst>
          </p:cNvPr>
          <p:cNvSpPr txBox="1"/>
          <p:nvPr/>
        </p:nvSpPr>
        <p:spPr>
          <a:xfrm>
            <a:off x="3011301" y="258767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88" name="TextBox 87">
            <a:extLst>
              <a:ext uri="{FF2B5EF4-FFF2-40B4-BE49-F238E27FC236}">
                <a16:creationId xmlns:a16="http://schemas.microsoft.com/office/drawing/2014/main" id="{B118DF67-B106-4D32-A69F-382896670A5A}"/>
              </a:ext>
            </a:extLst>
          </p:cNvPr>
          <p:cNvSpPr txBox="1"/>
          <p:nvPr/>
        </p:nvSpPr>
        <p:spPr>
          <a:xfrm>
            <a:off x="1398773" y="3145502"/>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90" name="TextBox 89">
            <a:extLst>
              <a:ext uri="{FF2B5EF4-FFF2-40B4-BE49-F238E27FC236}">
                <a16:creationId xmlns:a16="http://schemas.microsoft.com/office/drawing/2014/main" id="{F6AA1BF9-074D-41F9-8C6D-5A5CBCC560EE}"/>
              </a:ext>
            </a:extLst>
          </p:cNvPr>
          <p:cNvSpPr txBox="1"/>
          <p:nvPr/>
        </p:nvSpPr>
        <p:spPr>
          <a:xfrm>
            <a:off x="2204854" y="4239614"/>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spTree>
    <p:extLst>
      <p:ext uri="{BB962C8B-B14F-4D97-AF65-F5344CB8AC3E}">
        <p14:creationId xmlns:p14="http://schemas.microsoft.com/office/powerpoint/2010/main" val="203823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563522"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56289" y="1134903"/>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268665" y="3295317"/>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492750" y="2239731"/>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447183" y="3294358"/>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9" name="Rectangle: Rounded Corners 58">
            <a:extLst>
              <a:ext uri="{FF2B5EF4-FFF2-40B4-BE49-F238E27FC236}">
                <a16:creationId xmlns:a16="http://schemas.microsoft.com/office/drawing/2014/main" id="{92E9A851-EA51-4D76-8139-FE58AB8396DB}"/>
              </a:ext>
            </a:extLst>
          </p:cNvPr>
          <p:cNvSpPr/>
          <p:nvPr/>
        </p:nvSpPr>
        <p:spPr>
          <a:xfrm>
            <a:off x="6606520" y="2239731"/>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60" name="Graphic 4">
            <a:extLst>
              <a:ext uri="{FF2B5EF4-FFF2-40B4-BE49-F238E27FC236}">
                <a16:creationId xmlns:a16="http://schemas.microsoft.com/office/drawing/2014/main" id="{F356F834-2EE0-45BD-8024-E4A6AC32E8A8}"/>
              </a:ext>
            </a:extLst>
          </p:cNvPr>
          <p:cNvGrpSpPr/>
          <p:nvPr/>
        </p:nvGrpSpPr>
        <p:grpSpPr>
          <a:xfrm>
            <a:off x="6560953" y="3294358"/>
            <a:ext cx="457200" cy="457200"/>
            <a:chOff x="5096556" y="3203918"/>
            <a:chExt cx="863608" cy="863604"/>
          </a:xfrm>
        </p:grpSpPr>
        <p:sp>
          <p:nvSpPr>
            <p:cNvPr id="62" name="Freeform: Shape 61">
              <a:extLst>
                <a:ext uri="{FF2B5EF4-FFF2-40B4-BE49-F238E27FC236}">
                  <a16:creationId xmlns:a16="http://schemas.microsoft.com/office/drawing/2014/main" id="{831AE596-B42F-442B-86FE-FBD045300C4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03F60A4-2F61-4433-962C-6787282FF81D}"/>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6205750-3EE5-4D89-BB04-BF24C77F7E0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34A92FB-1827-47B2-8E54-0186354D8323}"/>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128F64C-B3CB-4624-B712-E6F56E6E505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DC9A1C6-F448-4514-95ED-10490AA6698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877D66-C3B3-4E9A-B01A-8616CC9ED12E}"/>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55EE45B-34AD-49C1-B187-1E645425DAC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5378904" y="2671118"/>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 name="Rectangle 4">
            <a:extLst>
              <a:ext uri="{FF2B5EF4-FFF2-40B4-BE49-F238E27FC236}">
                <a16:creationId xmlns:a16="http://schemas.microsoft.com/office/drawing/2014/main" id="{6D181C30-E827-4AD6-8F3B-E60963A147D6}"/>
              </a:ext>
            </a:extLst>
          </p:cNvPr>
          <p:cNvSpPr/>
          <p:nvPr/>
        </p:nvSpPr>
        <p:spPr>
          <a:xfrm>
            <a:off x="4411746" y="2791229"/>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cxnSp>
        <p:nvCxnSpPr>
          <p:cNvPr id="7" name="Connector: Elbow 6">
            <a:extLst>
              <a:ext uri="{FF2B5EF4-FFF2-40B4-BE49-F238E27FC236}">
                <a16:creationId xmlns:a16="http://schemas.microsoft.com/office/drawing/2014/main" id="{0E9F5A6E-B504-42CC-95CA-72F1175C0F62}"/>
              </a:ext>
            </a:extLst>
          </p:cNvPr>
          <p:cNvCxnSpPr>
            <a:cxnSpLocks/>
            <a:stCxn id="100" idx="3"/>
            <a:endCxn id="5" idx="0"/>
          </p:cNvCxnSpPr>
          <p:nvPr/>
        </p:nvCxnSpPr>
        <p:spPr>
          <a:xfrm>
            <a:off x="3276128" y="2542473"/>
            <a:ext cx="1585468" cy="2487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AB0E286-A5EF-4E5F-A073-A5B006DDB2B5}"/>
              </a:ext>
            </a:extLst>
          </p:cNvPr>
          <p:cNvSpPr txBox="1"/>
          <p:nvPr/>
        </p:nvSpPr>
        <p:spPr>
          <a:xfrm>
            <a:off x="4390497" y="228034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1"/>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3294357"/>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101" name="Rectangle 100">
            <a:extLst>
              <a:ext uri="{FF2B5EF4-FFF2-40B4-BE49-F238E27FC236}">
                <a16:creationId xmlns:a16="http://schemas.microsoft.com/office/drawing/2014/main" id="{4D69936D-AF38-4E71-9727-0DDFE0109615}"/>
              </a:ext>
            </a:extLst>
          </p:cNvPr>
          <p:cNvSpPr/>
          <p:nvPr/>
        </p:nvSpPr>
        <p:spPr>
          <a:xfrm>
            <a:off x="1674693" y="2979876"/>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1674692" y="2079458"/>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1674693" y="1779950"/>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ctor: Elbow 109">
            <a:extLst>
              <a:ext uri="{FF2B5EF4-FFF2-40B4-BE49-F238E27FC236}">
                <a16:creationId xmlns:a16="http://schemas.microsoft.com/office/drawing/2014/main" id="{06FC102E-74C6-4CBD-BAAD-5EB2ECDA8FB7}"/>
              </a:ext>
            </a:extLst>
          </p:cNvPr>
          <p:cNvCxnSpPr>
            <a:stCxn id="100" idx="2"/>
            <a:endCxn id="101" idx="2"/>
          </p:cNvCxnSpPr>
          <p:nvPr/>
        </p:nvCxnSpPr>
        <p:spPr>
          <a:xfrm rot="5400000">
            <a:off x="2192387" y="2691824"/>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13" name="TextBox 112">
            <a:extLst>
              <a:ext uri="{FF2B5EF4-FFF2-40B4-BE49-F238E27FC236}">
                <a16:creationId xmlns:a16="http://schemas.microsoft.com/office/drawing/2014/main" id="{415D9630-4EA2-4AA1-A5D0-E2BAAA97EE1C}"/>
              </a:ext>
            </a:extLst>
          </p:cNvPr>
          <p:cNvSpPr txBox="1"/>
          <p:nvPr/>
        </p:nvSpPr>
        <p:spPr>
          <a:xfrm>
            <a:off x="1407011" y="2354669"/>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14" name="TextBox 113">
            <a:extLst>
              <a:ext uri="{FF2B5EF4-FFF2-40B4-BE49-F238E27FC236}">
                <a16:creationId xmlns:a16="http://schemas.microsoft.com/office/drawing/2014/main" id="{6146F070-7981-45B6-9355-BB0276ACB5C5}"/>
              </a:ext>
            </a:extLst>
          </p:cNvPr>
          <p:cNvSpPr txBox="1"/>
          <p:nvPr/>
        </p:nvSpPr>
        <p:spPr>
          <a:xfrm>
            <a:off x="2213092" y="3448781"/>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sp>
        <p:nvSpPr>
          <p:cNvPr id="116" name="TextBox 115">
            <a:extLst>
              <a:ext uri="{FF2B5EF4-FFF2-40B4-BE49-F238E27FC236}">
                <a16:creationId xmlns:a16="http://schemas.microsoft.com/office/drawing/2014/main" id="{AC006F35-E5D8-4C45-9918-5ADEF76E7CC5}"/>
              </a:ext>
            </a:extLst>
          </p:cNvPr>
          <p:cNvSpPr txBox="1"/>
          <p:nvPr/>
        </p:nvSpPr>
        <p:spPr>
          <a:xfrm>
            <a:off x="5904382" y="1535230"/>
            <a:ext cx="767442" cy="523220"/>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Build step to focus on the right subfolder</a:t>
            </a:r>
          </a:p>
        </p:txBody>
      </p:sp>
      <p:cxnSp>
        <p:nvCxnSpPr>
          <p:cNvPr id="118" name="Straight Arrow Connector 117">
            <a:extLst>
              <a:ext uri="{FF2B5EF4-FFF2-40B4-BE49-F238E27FC236}">
                <a16:creationId xmlns:a16="http://schemas.microsoft.com/office/drawing/2014/main" id="{E50B439E-9630-4C82-891F-79C186ED625E}"/>
              </a:ext>
            </a:extLst>
          </p:cNvPr>
          <p:cNvCxnSpPr>
            <a:cxnSpLocks/>
            <a:stCxn id="116" idx="1"/>
            <a:endCxn id="55" idx="1"/>
          </p:cNvCxnSpPr>
          <p:nvPr/>
        </p:nvCxnSpPr>
        <p:spPr>
          <a:xfrm flipH="1">
            <a:off x="5378904" y="1796840"/>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55" name="Rectangle: Rounded Corners 154">
            <a:extLst>
              <a:ext uri="{FF2B5EF4-FFF2-40B4-BE49-F238E27FC236}">
                <a16:creationId xmlns:a16="http://schemas.microsoft.com/office/drawing/2014/main" id="{A13B4DDC-2544-451C-85C3-690D644C692D}"/>
              </a:ext>
            </a:extLst>
          </p:cNvPr>
          <p:cNvSpPr/>
          <p:nvPr/>
        </p:nvSpPr>
        <p:spPr>
          <a:xfrm>
            <a:off x="1569902" y="4040558"/>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6" name="Graphic 4">
            <a:extLst>
              <a:ext uri="{FF2B5EF4-FFF2-40B4-BE49-F238E27FC236}">
                <a16:creationId xmlns:a16="http://schemas.microsoft.com/office/drawing/2014/main" id="{98743E2C-76A8-4952-B39E-812FD64787BA}"/>
              </a:ext>
            </a:extLst>
          </p:cNvPr>
          <p:cNvGrpSpPr/>
          <p:nvPr/>
        </p:nvGrpSpPr>
        <p:grpSpPr>
          <a:xfrm>
            <a:off x="1507508" y="6198094"/>
            <a:ext cx="457200" cy="457200"/>
            <a:chOff x="5096556" y="3203918"/>
            <a:chExt cx="863608" cy="863604"/>
          </a:xfrm>
        </p:grpSpPr>
        <p:sp>
          <p:nvSpPr>
            <p:cNvPr id="157" name="Freeform: Shape 156">
              <a:extLst>
                <a:ext uri="{FF2B5EF4-FFF2-40B4-BE49-F238E27FC236}">
                  <a16:creationId xmlns:a16="http://schemas.microsoft.com/office/drawing/2014/main" id="{8F32996C-1B4E-438A-83FC-16E0FEBC495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403AC44-6321-4BB2-82E1-E78662E08A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601992A-B559-406E-97F0-3AB8D5F965B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1BAAE32-4796-4843-980B-95382949902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0152E2F-DA5A-4092-93E3-E1F87DEE03F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F559164-3FBC-4E9C-8141-1EA813733D6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7775A59-8AC0-4202-8EFC-8211C92F37E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D90608F-D6F0-45F6-89D5-3FADD7F5339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65" name="Rectangle 164">
            <a:extLst>
              <a:ext uri="{FF2B5EF4-FFF2-40B4-BE49-F238E27FC236}">
                <a16:creationId xmlns:a16="http://schemas.microsoft.com/office/drawing/2014/main" id="{92578CAD-7F7A-4CAF-8CEE-38DBC9C99F3B}"/>
              </a:ext>
            </a:extLst>
          </p:cNvPr>
          <p:cNvSpPr/>
          <p:nvPr/>
        </p:nvSpPr>
        <p:spPr>
          <a:xfrm>
            <a:off x="3082606" y="5697392"/>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66" name="Rectangle 165">
            <a:extLst>
              <a:ext uri="{FF2B5EF4-FFF2-40B4-BE49-F238E27FC236}">
                <a16:creationId xmlns:a16="http://schemas.microsoft.com/office/drawing/2014/main" id="{C2ACCA24-59D7-40CB-92D2-97F807C9E631}"/>
              </a:ext>
            </a:extLst>
          </p:cNvPr>
          <p:cNvSpPr/>
          <p:nvPr/>
        </p:nvSpPr>
        <p:spPr>
          <a:xfrm>
            <a:off x="2199329" y="5317564"/>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collab_dev</a:t>
            </a:r>
            <a:endParaRPr lang="en-US" sz="900" dirty="0">
              <a:latin typeface="Consolas" panose="020B0609020204030204" pitchFamily="49" charset="0"/>
            </a:endParaRPr>
          </a:p>
        </p:txBody>
      </p:sp>
      <p:sp>
        <p:nvSpPr>
          <p:cNvPr id="167" name="Rectangle 166">
            <a:extLst>
              <a:ext uri="{FF2B5EF4-FFF2-40B4-BE49-F238E27FC236}">
                <a16:creationId xmlns:a16="http://schemas.microsoft.com/office/drawing/2014/main" id="{ADCEDCBD-BA73-4074-80E3-A3EC3F3BD8BE}"/>
              </a:ext>
            </a:extLst>
          </p:cNvPr>
          <p:cNvSpPr/>
          <p:nvPr/>
        </p:nvSpPr>
        <p:spPr>
          <a:xfrm>
            <a:off x="1674693" y="5883613"/>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68" name="Rectangle 167">
            <a:extLst>
              <a:ext uri="{FF2B5EF4-FFF2-40B4-BE49-F238E27FC236}">
                <a16:creationId xmlns:a16="http://schemas.microsoft.com/office/drawing/2014/main" id="{A4678C46-46CA-4273-855B-209C1DAB882D}"/>
              </a:ext>
            </a:extLst>
          </p:cNvPr>
          <p:cNvSpPr/>
          <p:nvPr/>
        </p:nvSpPr>
        <p:spPr>
          <a:xfrm>
            <a:off x="1735303" y="455504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69" name="Rectangle 168">
            <a:extLst>
              <a:ext uri="{FF2B5EF4-FFF2-40B4-BE49-F238E27FC236}">
                <a16:creationId xmlns:a16="http://schemas.microsoft.com/office/drawing/2014/main" id="{4FEB9209-1486-478F-9B34-6F4146602160}"/>
              </a:ext>
            </a:extLst>
          </p:cNvPr>
          <p:cNvSpPr/>
          <p:nvPr/>
        </p:nvSpPr>
        <p:spPr>
          <a:xfrm>
            <a:off x="1735302" y="4854549"/>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70" name="Connector: Elbow 169">
            <a:extLst>
              <a:ext uri="{FF2B5EF4-FFF2-40B4-BE49-F238E27FC236}">
                <a16:creationId xmlns:a16="http://schemas.microsoft.com/office/drawing/2014/main" id="{DB8DBE2B-BA34-4C50-9260-BA16614CBD1C}"/>
              </a:ext>
            </a:extLst>
          </p:cNvPr>
          <p:cNvCxnSpPr>
            <a:cxnSpLocks/>
            <a:stCxn id="167" idx="1"/>
            <a:endCxn id="169" idx="1"/>
          </p:cNvCxnSpPr>
          <p:nvPr/>
        </p:nvCxnSpPr>
        <p:spPr>
          <a:xfrm rot="10800000" flipH="1">
            <a:off x="1674692" y="4983195"/>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Connector: Elbow 170">
            <a:extLst>
              <a:ext uri="{FF2B5EF4-FFF2-40B4-BE49-F238E27FC236}">
                <a16:creationId xmlns:a16="http://schemas.microsoft.com/office/drawing/2014/main" id="{F442ACCE-5945-477E-BC1A-B51EC13B0A18}"/>
              </a:ext>
            </a:extLst>
          </p:cNvPr>
          <p:cNvCxnSpPr>
            <a:stCxn id="167" idx="1"/>
            <a:endCxn id="168" idx="1"/>
          </p:cNvCxnSpPr>
          <p:nvPr/>
        </p:nvCxnSpPr>
        <p:spPr>
          <a:xfrm rot="10800000" flipH="1">
            <a:off x="1674693" y="4683687"/>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2" name="Connector: Elbow 171">
            <a:extLst>
              <a:ext uri="{FF2B5EF4-FFF2-40B4-BE49-F238E27FC236}">
                <a16:creationId xmlns:a16="http://schemas.microsoft.com/office/drawing/2014/main" id="{6F479AFD-69C5-4C22-B5AF-B86E29CE9CD4}"/>
              </a:ext>
            </a:extLst>
          </p:cNvPr>
          <p:cNvCxnSpPr>
            <a:stCxn id="169" idx="3"/>
            <a:endCxn id="166" idx="0"/>
          </p:cNvCxnSpPr>
          <p:nvPr/>
        </p:nvCxnSpPr>
        <p:spPr>
          <a:xfrm flipH="1">
            <a:off x="2737729" y="4983195"/>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3" name="Connector: Elbow 172">
            <a:extLst>
              <a:ext uri="{FF2B5EF4-FFF2-40B4-BE49-F238E27FC236}">
                <a16:creationId xmlns:a16="http://schemas.microsoft.com/office/drawing/2014/main" id="{DD0CCEB0-AA19-447D-839E-9CB61C26BEA4}"/>
              </a:ext>
            </a:extLst>
          </p:cNvPr>
          <p:cNvCxnSpPr>
            <a:cxnSpLocks/>
            <a:stCxn id="168" idx="3"/>
          </p:cNvCxnSpPr>
          <p:nvPr/>
        </p:nvCxnSpPr>
        <p:spPr>
          <a:xfrm flipH="1">
            <a:off x="2751492" y="4683686"/>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74" name="Oval 173">
            <a:extLst>
              <a:ext uri="{FF2B5EF4-FFF2-40B4-BE49-F238E27FC236}">
                <a16:creationId xmlns:a16="http://schemas.microsoft.com/office/drawing/2014/main" id="{BB706442-E4E3-4641-80FA-9B44E5C0CF16}"/>
              </a:ext>
            </a:extLst>
          </p:cNvPr>
          <p:cNvSpPr/>
          <p:nvPr/>
        </p:nvSpPr>
        <p:spPr>
          <a:xfrm>
            <a:off x="3171102" y="5479181"/>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75" name="Connector: Elbow 174">
            <a:extLst>
              <a:ext uri="{FF2B5EF4-FFF2-40B4-BE49-F238E27FC236}">
                <a16:creationId xmlns:a16="http://schemas.microsoft.com/office/drawing/2014/main" id="{633DE2DE-97C3-4EAC-A606-6B2A7B8018C6}"/>
              </a:ext>
            </a:extLst>
          </p:cNvPr>
          <p:cNvCxnSpPr>
            <a:stCxn id="166" idx="3"/>
            <a:endCxn id="165" idx="0"/>
          </p:cNvCxnSpPr>
          <p:nvPr/>
        </p:nvCxnSpPr>
        <p:spPr>
          <a:xfrm>
            <a:off x="3276128" y="5446210"/>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67" idx="2"/>
          </p:cNvCxnSpPr>
          <p:nvPr/>
        </p:nvCxnSpPr>
        <p:spPr>
          <a:xfrm rot="5400000">
            <a:off x="2799484" y="4309482"/>
            <a:ext cx="1245031" cy="2417812"/>
          </a:xfrm>
          <a:prstGeom prst="bentConnector3">
            <a:avLst>
              <a:gd name="adj1" fmla="val 111082"/>
            </a:avLst>
          </a:prstGeom>
          <a:ln>
            <a:tailEnd type="triangle"/>
          </a:ln>
        </p:spPr>
        <p:style>
          <a:lnRef idx="1">
            <a:schemeClr val="accent6"/>
          </a:lnRef>
          <a:fillRef idx="0">
            <a:schemeClr val="accent6"/>
          </a:fillRef>
          <a:effectRef idx="0">
            <a:schemeClr val="accent6"/>
          </a:effectRef>
          <a:fontRef idx="minor">
            <a:schemeClr val="tx1"/>
          </a:fontRef>
        </p:style>
      </p:cxnSp>
      <p:sp>
        <p:nvSpPr>
          <p:cNvPr id="177" name="TextBox 176">
            <a:extLst>
              <a:ext uri="{FF2B5EF4-FFF2-40B4-BE49-F238E27FC236}">
                <a16:creationId xmlns:a16="http://schemas.microsoft.com/office/drawing/2014/main" id="{3A6F3C0D-292F-451B-9EAD-72BA64FA0C3D}"/>
              </a:ext>
            </a:extLst>
          </p:cNvPr>
          <p:cNvSpPr txBox="1"/>
          <p:nvPr/>
        </p:nvSpPr>
        <p:spPr>
          <a:xfrm>
            <a:off x="3529268" y="5411538"/>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78" name="TextBox 177">
            <a:extLst>
              <a:ext uri="{FF2B5EF4-FFF2-40B4-BE49-F238E27FC236}">
                <a16:creationId xmlns:a16="http://schemas.microsoft.com/office/drawing/2014/main" id="{B2C859AF-2C17-4FED-A2D4-926F50CD933D}"/>
              </a:ext>
            </a:extLst>
          </p:cNvPr>
          <p:cNvSpPr txBox="1"/>
          <p:nvPr/>
        </p:nvSpPr>
        <p:spPr>
          <a:xfrm>
            <a:off x="2781797" y="4899304"/>
            <a:ext cx="863368" cy="307777"/>
          </a:xfrm>
          <a:prstGeom prst="rect">
            <a:avLst/>
          </a:prstGeom>
          <a:noFill/>
        </p:spPr>
        <p:txBody>
          <a:bodyPr wrap="square" rtlCol="0">
            <a:spAutoFit/>
          </a:bodyPr>
          <a:lstStyle/>
          <a:p>
            <a:pPr algn="ctr"/>
            <a:r>
              <a:rPr lang="en-US" sz="700" dirty="0">
                <a:latin typeface="Consolas" panose="020B0609020204030204" pitchFamily="49" charset="0"/>
              </a:rPr>
              <a:t>Pull</a:t>
            </a:r>
          </a:p>
          <a:p>
            <a:pPr algn="ctr"/>
            <a:r>
              <a:rPr lang="en-US" sz="700" dirty="0">
                <a:latin typeface="Consolas" panose="020B0609020204030204" pitchFamily="49" charset="0"/>
              </a:rPr>
              <a:t>Requests</a:t>
            </a:r>
          </a:p>
        </p:txBody>
      </p:sp>
      <p:sp>
        <p:nvSpPr>
          <p:cNvPr id="179" name="TextBox 178">
            <a:extLst>
              <a:ext uri="{FF2B5EF4-FFF2-40B4-BE49-F238E27FC236}">
                <a16:creationId xmlns:a16="http://schemas.microsoft.com/office/drawing/2014/main" id="{2551AB22-5E03-4CB5-9160-CC6157885611}"/>
              </a:ext>
            </a:extLst>
          </p:cNvPr>
          <p:cNvSpPr txBox="1"/>
          <p:nvPr/>
        </p:nvSpPr>
        <p:spPr>
          <a:xfrm>
            <a:off x="1407011" y="5258406"/>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80" name="TextBox 179">
            <a:extLst>
              <a:ext uri="{FF2B5EF4-FFF2-40B4-BE49-F238E27FC236}">
                <a16:creationId xmlns:a16="http://schemas.microsoft.com/office/drawing/2014/main" id="{4D6D665B-4740-4324-9AB9-9B78F4B2B72C}"/>
              </a:ext>
            </a:extLst>
          </p:cNvPr>
          <p:cNvSpPr txBox="1"/>
          <p:nvPr/>
        </p:nvSpPr>
        <p:spPr>
          <a:xfrm>
            <a:off x="2112051" y="6277069"/>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sp>
        <p:nvSpPr>
          <p:cNvPr id="181" name="TextBox 180">
            <a:extLst>
              <a:ext uri="{FF2B5EF4-FFF2-40B4-BE49-F238E27FC236}">
                <a16:creationId xmlns:a16="http://schemas.microsoft.com/office/drawing/2014/main" id="{3CC1B147-1781-4B50-BEA1-C38F06D32C38}"/>
              </a:ext>
            </a:extLst>
          </p:cNvPr>
          <p:cNvSpPr txBox="1"/>
          <p:nvPr/>
        </p:nvSpPr>
        <p:spPr>
          <a:xfrm>
            <a:off x="5904382" y="4438967"/>
            <a:ext cx="767442" cy="523220"/>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Build step to focus on the right subfolder</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stCxn id="181" idx="1"/>
            <a:endCxn id="151" idx="1"/>
          </p:cNvCxnSpPr>
          <p:nvPr/>
        </p:nvCxnSpPr>
        <p:spPr>
          <a:xfrm flipH="1">
            <a:off x="5378904" y="4700577"/>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cxnSp>
        <p:nvCxnSpPr>
          <p:cNvPr id="187" name="Connector: Elbow 186">
            <a:extLst>
              <a:ext uri="{FF2B5EF4-FFF2-40B4-BE49-F238E27FC236}">
                <a16:creationId xmlns:a16="http://schemas.microsoft.com/office/drawing/2014/main" id="{B216796C-6DE6-4A14-863B-D5E92D07606D}"/>
              </a:ext>
            </a:extLst>
          </p:cNvPr>
          <p:cNvCxnSpPr>
            <a:cxnSpLocks/>
            <a:stCxn id="166" idx="3"/>
            <a:endCxn id="184" idx="1"/>
          </p:cNvCxnSpPr>
          <p:nvPr/>
        </p:nvCxnSpPr>
        <p:spPr>
          <a:xfrm flipV="1">
            <a:off x="3276128" y="4767228"/>
            <a:ext cx="816377" cy="678982"/>
          </a:xfrm>
          <a:prstGeom prst="bentConnector3">
            <a:avLst>
              <a:gd name="adj1" fmla="val 8628"/>
            </a:avLst>
          </a:prstGeom>
          <a:ln>
            <a:tailEnd type="triangle"/>
          </a:ln>
        </p:spPr>
        <p:style>
          <a:lnRef idx="1">
            <a:schemeClr val="accent2"/>
          </a:lnRef>
          <a:fillRef idx="0">
            <a:schemeClr val="accent2"/>
          </a:fillRef>
          <a:effectRef idx="0">
            <a:schemeClr val="accent2"/>
          </a:effectRef>
          <a:fontRef idx="minor">
            <a:schemeClr val="tx1"/>
          </a:fontRef>
        </p:style>
      </p:cxn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5E6D73E5-89E0-42FD-A858-3963A6C45691}"/>
              </a:ext>
            </a:extLst>
          </p:cNvPr>
          <p:cNvSpPr txBox="1"/>
          <p:nvPr/>
        </p:nvSpPr>
        <p:spPr>
          <a:xfrm>
            <a:off x="68389" y="5248635"/>
            <a:ext cx="1833924" cy="646331"/>
          </a:xfrm>
          <a:prstGeom prst="rect">
            <a:avLst/>
          </a:prstGeom>
          <a:noFill/>
        </p:spPr>
        <p:txBody>
          <a:bodyPr wrap="square" rtlCol="0">
            <a:spAutoFit/>
          </a:bodyPr>
          <a:lstStyle/>
          <a:p>
            <a:r>
              <a:rPr lang="en-US" sz="1200" dirty="0">
                <a:latin typeface="Consolas" panose="020B0609020204030204" pitchFamily="49" charset="0"/>
              </a:rPr>
              <a:t>With one or 2 collaboration branches</a:t>
            </a:r>
          </a:p>
        </p:txBody>
      </p:sp>
    </p:spTree>
    <p:extLst>
      <p:ext uri="{BB962C8B-B14F-4D97-AF65-F5344CB8AC3E}">
        <p14:creationId xmlns:p14="http://schemas.microsoft.com/office/powerpoint/2010/main" val="237566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818400"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2</a:t>
            </a:r>
          </a:p>
          <a:p>
            <a:r>
              <a:rPr lang="en-US" sz="1200" b="1" dirty="0">
                <a:latin typeface="Consolas" panose="020B0609020204030204" pitchFamily="49" charset="0"/>
              </a:rPr>
              <a:t>Team</a:t>
            </a:r>
            <a:r>
              <a:rPr lang="en-US" sz="1200" dirty="0">
                <a:latin typeface="Consolas" panose="020B0609020204030204" pitchFamily="49" charset="0"/>
              </a:rPr>
              <a:t> : Gamma</a:t>
            </a:r>
          </a:p>
          <a:p>
            <a:r>
              <a:rPr lang="en-US" sz="1200" b="1" dirty="0">
                <a:latin typeface="Consolas" panose="020B0609020204030204" pitchFamily="49" charset="0"/>
              </a:rPr>
              <a:t>Auth</a:t>
            </a:r>
            <a:r>
              <a:rPr lang="en-US" sz="1200" dirty="0">
                <a:latin typeface="Consolas" panose="020B0609020204030204" pitchFamily="49" charset="0"/>
              </a:rPr>
              <a:t> : Managed identity per dev</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2"/>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2849059"/>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devA</a:t>
            </a:r>
            <a:endParaRPr lang="en-US" sz="900" dirty="0">
              <a:latin typeface="Consolas" panose="020B0609020204030204" pitchFamily="49" charset="0"/>
            </a:endParaRP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sp>
        <p:nvSpPr>
          <p:cNvPr id="101" name="Rectangle 100">
            <a:extLst>
              <a:ext uri="{FF2B5EF4-FFF2-40B4-BE49-F238E27FC236}">
                <a16:creationId xmlns:a16="http://schemas.microsoft.com/office/drawing/2014/main" id="{4D69936D-AF38-4E71-9727-0DDFE0109615}"/>
              </a:ext>
            </a:extLst>
          </p:cNvPr>
          <p:cNvSpPr/>
          <p:nvPr/>
        </p:nvSpPr>
        <p:spPr>
          <a:xfrm>
            <a:off x="969108" y="4833541"/>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A1</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A2</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969108" y="2079459"/>
            <a:ext cx="766194" cy="2882729"/>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969107" y="1779949"/>
            <a:ext cx="766195" cy="3182238"/>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01" idx="2"/>
          </p:cNvCxnSpPr>
          <p:nvPr/>
        </p:nvCxnSpPr>
        <p:spPr>
          <a:xfrm rot="5400000">
            <a:off x="2971728" y="3431654"/>
            <a:ext cx="194959" cy="3123397"/>
          </a:xfrm>
          <a:prstGeom prst="bentConnector3">
            <a:avLst>
              <a:gd name="adj1" fmla="val 217255"/>
            </a:avLst>
          </a:prstGeom>
          <a:ln>
            <a:tailEnd type="triangle"/>
          </a:ln>
        </p:spPr>
        <p:style>
          <a:lnRef idx="1">
            <a:schemeClr val="accent6"/>
          </a:lnRef>
          <a:fillRef idx="0">
            <a:schemeClr val="accent6"/>
          </a:fillRef>
          <a:effectRef idx="0">
            <a:schemeClr val="accent6"/>
          </a:effectRef>
          <a:fontRef idx="minor">
            <a:schemeClr val="tx1"/>
          </a:fontRef>
        </p:style>
      </p:cxnSp>
      <p:sp>
        <p:nvSpPr>
          <p:cNvPr id="181" name="TextBox 180">
            <a:extLst>
              <a:ext uri="{FF2B5EF4-FFF2-40B4-BE49-F238E27FC236}">
                <a16:creationId xmlns:a16="http://schemas.microsoft.com/office/drawing/2014/main" id="{3CC1B147-1781-4B50-BEA1-C38F06D32C38}"/>
              </a:ext>
            </a:extLst>
          </p:cNvPr>
          <p:cNvSpPr txBox="1"/>
          <p:nvPr/>
        </p:nvSpPr>
        <p:spPr>
          <a:xfrm>
            <a:off x="5904382" y="4438967"/>
            <a:ext cx="767442" cy="523220"/>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Build step to focus on the right subfolder</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stCxn id="181" idx="1"/>
            <a:endCxn id="151" idx="1"/>
          </p:cNvCxnSpPr>
          <p:nvPr/>
        </p:nvCxnSpPr>
        <p:spPr>
          <a:xfrm flipH="1">
            <a:off x="5378904" y="4700577"/>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20" name="Rectangle: Rounded Corners 219">
            <a:extLst>
              <a:ext uri="{FF2B5EF4-FFF2-40B4-BE49-F238E27FC236}">
                <a16:creationId xmlns:a16="http://schemas.microsoft.com/office/drawing/2014/main" id="{32C58722-0640-42BF-9EA5-7AC9B378FA1A}"/>
              </a:ext>
            </a:extLst>
          </p:cNvPr>
          <p:cNvSpPr/>
          <p:nvPr/>
        </p:nvSpPr>
        <p:spPr>
          <a:xfrm>
            <a:off x="4197251" y="1124315"/>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221" name="Graphic 4">
            <a:extLst>
              <a:ext uri="{FF2B5EF4-FFF2-40B4-BE49-F238E27FC236}">
                <a16:creationId xmlns:a16="http://schemas.microsoft.com/office/drawing/2014/main" id="{68395C16-FB81-4697-AA37-9AFA1F2D05D8}"/>
              </a:ext>
            </a:extLst>
          </p:cNvPr>
          <p:cNvGrpSpPr/>
          <p:nvPr/>
        </p:nvGrpSpPr>
        <p:grpSpPr>
          <a:xfrm>
            <a:off x="4134857" y="2836552"/>
            <a:ext cx="457200" cy="457200"/>
            <a:chOff x="5096556" y="3203918"/>
            <a:chExt cx="863608" cy="863604"/>
          </a:xfrm>
        </p:grpSpPr>
        <p:sp>
          <p:nvSpPr>
            <p:cNvPr id="222" name="Freeform: Shape 221">
              <a:extLst>
                <a:ext uri="{FF2B5EF4-FFF2-40B4-BE49-F238E27FC236}">
                  <a16:creationId xmlns:a16="http://schemas.microsoft.com/office/drawing/2014/main" id="{60D147F8-8F61-4C88-9AD5-75F0DECCAC2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CEBDDFC-B20F-42A3-8D45-2A98ABA1EAE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17D047A-FDFB-43A9-8736-03D5B559DD3E}"/>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4E5785F-539B-42FA-8E89-A8EE798CFB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D97CB27-545C-4DD1-BB9A-3D6F152E69F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59918B4-2679-4B5D-B9FF-287FC18A866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0E0D7E3-809E-48AC-A288-476D9922C69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093CCD9-CE21-4981-8113-EEF80F5DA6A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0" name="Rectangle 229">
            <a:extLst>
              <a:ext uri="{FF2B5EF4-FFF2-40B4-BE49-F238E27FC236}">
                <a16:creationId xmlns:a16="http://schemas.microsoft.com/office/drawing/2014/main" id="{3140CDEE-03CA-412B-98E6-505FA8514A68}"/>
              </a:ext>
            </a:extLst>
          </p:cNvPr>
          <p:cNvSpPr/>
          <p:nvPr/>
        </p:nvSpPr>
        <p:spPr>
          <a:xfrm>
            <a:off x="5709955" y="278114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devB</a:t>
            </a:r>
            <a:endParaRPr lang="en-US" sz="900" dirty="0">
              <a:latin typeface="Consolas" panose="020B0609020204030204" pitchFamily="49" charset="0"/>
            </a:endParaRPr>
          </a:p>
        </p:txBody>
      </p:sp>
      <p:sp>
        <p:nvSpPr>
          <p:cNvPr id="231" name="Rectangle 230">
            <a:extLst>
              <a:ext uri="{FF2B5EF4-FFF2-40B4-BE49-F238E27FC236}">
                <a16:creationId xmlns:a16="http://schemas.microsoft.com/office/drawing/2014/main" id="{0EDC8F0B-BFC4-4D53-84D1-7D63C6BB15EA}"/>
              </a:ext>
            </a:extLst>
          </p:cNvPr>
          <p:cNvSpPr/>
          <p:nvPr/>
        </p:nvSpPr>
        <p:spPr>
          <a:xfrm>
            <a:off x="4826678" y="240132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sp>
        <p:nvSpPr>
          <p:cNvPr id="232" name="Rectangle 231">
            <a:extLst>
              <a:ext uri="{FF2B5EF4-FFF2-40B4-BE49-F238E27FC236}">
                <a16:creationId xmlns:a16="http://schemas.microsoft.com/office/drawing/2014/main" id="{603CD234-41D2-452C-B975-92A3C9C95B4A}"/>
              </a:ext>
            </a:extLst>
          </p:cNvPr>
          <p:cNvSpPr/>
          <p:nvPr/>
        </p:nvSpPr>
        <p:spPr>
          <a:xfrm>
            <a:off x="4362652" y="163879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B1</a:t>
            </a:r>
          </a:p>
        </p:txBody>
      </p:sp>
      <p:sp>
        <p:nvSpPr>
          <p:cNvPr id="233" name="Rectangle 232">
            <a:extLst>
              <a:ext uri="{FF2B5EF4-FFF2-40B4-BE49-F238E27FC236}">
                <a16:creationId xmlns:a16="http://schemas.microsoft.com/office/drawing/2014/main" id="{FEA793A0-8E4C-4BCD-9605-B8DCD25EDFD3}"/>
              </a:ext>
            </a:extLst>
          </p:cNvPr>
          <p:cNvSpPr/>
          <p:nvPr/>
        </p:nvSpPr>
        <p:spPr>
          <a:xfrm>
            <a:off x="4362651" y="193830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B2</a:t>
            </a:r>
          </a:p>
        </p:txBody>
      </p:sp>
      <p:cxnSp>
        <p:nvCxnSpPr>
          <p:cNvPr id="236" name="Connector: Elbow 235">
            <a:extLst>
              <a:ext uri="{FF2B5EF4-FFF2-40B4-BE49-F238E27FC236}">
                <a16:creationId xmlns:a16="http://schemas.microsoft.com/office/drawing/2014/main" id="{C4E8AA29-BC9F-42B4-88DE-3E416BE9CEB9}"/>
              </a:ext>
            </a:extLst>
          </p:cNvPr>
          <p:cNvCxnSpPr>
            <a:stCxn id="233" idx="3"/>
            <a:endCxn id="231" idx="0"/>
          </p:cNvCxnSpPr>
          <p:nvPr/>
        </p:nvCxnSpPr>
        <p:spPr>
          <a:xfrm flipH="1">
            <a:off x="5365078" y="206695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7" name="Connector: Elbow 236">
            <a:extLst>
              <a:ext uri="{FF2B5EF4-FFF2-40B4-BE49-F238E27FC236}">
                <a16:creationId xmlns:a16="http://schemas.microsoft.com/office/drawing/2014/main" id="{F4947390-3E78-4890-BDDD-9A6DC44469AF}"/>
              </a:ext>
            </a:extLst>
          </p:cNvPr>
          <p:cNvCxnSpPr>
            <a:cxnSpLocks/>
            <a:stCxn id="232" idx="3"/>
          </p:cNvCxnSpPr>
          <p:nvPr/>
        </p:nvCxnSpPr>
        <p:spPr>
          <a:xfrm flipH="1">
            <a:off x="5378841" y="176744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38" name="Oval 237">
            <a:extLst>
              <a:ext uri="{FF2B5EF4-FFF2-40B4-BE49-F238E27FC236}">
                <a16:creationId xmlns:a16="http://schemas.microsoft.com/office/drawing/2014/main" id="{152C2D21-461C-4E63-9B38-4E9B52200145}"/>
              </a:ext>
            </a:extLst>
          </p:cNvPr>
          <p:cNvSpPr/>
          <p:nvPr/>
        </p:nvSpPr>
        <p:spPr>
          <a:xfrm>
            <a:off x="5798451" y="256293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39" name="Connector: Elbow 238">
            <a:extLst>
              <a:ext uri="{FF2B5EF4-FFF2-40B4-BE49-F238E27FC236}">
                <a16:creationId xmlns:a16="http://schemas.microsoft.com/office/drawing/2014/main" id="{CC22A9BA-ABC7-49E3-A500-D9D47D591FDB}"/>
              </a:ext>
            </a:extLst>
          </p:cNvPr>
          <p:cNvCxnSpPr>
            <a:stCxn id="231" idx="3"/>
            <a:endCxn id="230" idx="0"/>
          </p:cNvCxnSpPr>
          <p:nvPr/>
        </p:nvCxnSpPr>
        <p:spPr>
          <a:xfrm>
            <a:off x="5903477" y="252996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40" name="TextBox 239">
            <a:extLst>
              <a:ext uri="{FF2B5EF4-FFF2-40B4-BE49-F238E27FC236}">
                <a16:creationId xmlns:a16="http://schemas.microsoft.com/office/drawing/2014/main" id="{FBF7030E-CF98-4DA9-9CEF-542C8D41C60F}"/>
              </a:ext>
            </a:extLst>
          </p:cNvPr>
          <p:cNvSpPr txBox="1"/>
          <p:nvPr/>
        </p:nvSpPr>
        <p:spPr>
          <a:xfrm>
            <a:off x="5917240" y="225516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41" name="TextBox 240">
            <a:extLst>
              <a:ext uri="{FF2B5EF4-FFF2-40B4-BE49-F238E27FC236}">
                <a16:creationId xmlns:a16="http://schemas.microsoft.com/office/drawing/2014/main" id="{259ABA34-42B0-43C0-A857-63B4C9244365}"/>
              </a:ext>
            </a:extLst>
          </p:cNvPr>
          <p:cNvSpPr txBox="1"/>
          <p:nvPr/>
        </p:nvSpPr>
        <p:spPr>
          <a:xfrm>
            <a:off x="5646888" y="178433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243" name="Rectangle: Rounded Corners 242">
            <a:extLst>
              <a:ext uri="{FF2B5EF4-FFF2-40B4-BE49-F238E27FC236}">
                <a16:creationId xmlns:a16="http://schemas.microsoft.com/office/drawing/2014/main" id="{6D96653B-651D-44D4-B4A4-3ABF88D94FAD}"/>
              </a:ext>
            </a:extLst>
          </p:cNvPr>
          <p:cNvSpPr/>
          <p:nvPr/>
        </p:nvSpPr>
        <p:spPr>
          <a:xfrm>
            <a:off x="6890678" y="1124314"/>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C</a:t>
            </a:r>
          </a:p>
        </p:txBody>
      </p:sp>
      <p:grpSp>
        <p:nvGrpSpPr>
          <p:cNvPr id="244" name="Graphic 4">
            <a:extLst>
              <a:ext uri="{FF2B5EF4-FFF2-40B4-BE49-F238E27FC236}">
                <a16:creationId xmlns:a16="http://schemas.microsoft.com/office/drawing/2014/main" id="{CB8BB53F-E55E-494E-AA38-C98255A2D7F5}"/>
              </a:ext>
            </a:extLst>
          </p:cNvPr>
          <p:cNvGrpSpPr/>
          <p:nvPr/>
        </p:nvGrpSpPr>
        <p:grpSpPr>
          <a:xfrm>
            <a:off x="6828284" y="2836551"/>
            <a:ext cx="457200" cy="457200"/>
            <a:chOff x="5096556" y="3203918"/>
            <a:chExt cx="863608" cy="863604"/>
          </a:xfrm>
        </p:grpSpPr>
        <p:sp>
          <p:nvSpPr>
            <p:cNvPr id="245" name="Freeform: Shape 244">
              <a:extLst>
                <a:ext uri="{FF2B5EF4-FFF2-40B4-BE49-F238E27FC236}">
                  <a16:creationId xmlns:a16="http://schemas.microsoft.com/office/drawing/2014/main" id="{94D35A01-85DF-4E9E-9FF0-2CBA8A033DA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3806D82-43DF-4CD4-A4DF-B9A17022A75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91E7F5D-F515-4CBB-B3B1-5710833ED31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D20470E-996E-4E96-B9FC-D00FE26E309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51B4588-400A-43F9-B8FC-966614161CC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232CED2F-F0C7-4757-828F-B66F53C61DFB}"/>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B5FA7FD-B0B0-47DA-8189-3A658D691D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6D9ECC83-4397-4F99-A65B-595FF624ED5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53" name="Rectangle 252">
            <a:extLst>
              <a:ext uri="{FF2B5EF4-FFF2-40B4-BE49-F238E27FC236}">
                <a16:creationId xmlns:a16="http://schemas.microsoft.com/office/drawing/2014/main" id="{62798830-682A-4D18-9259-1F645BB51BAF}"/>
              </a:ext>
            </a:extLst>
          </p:cNvPr>
          <p:cNvSpPr/>
          <p:nvPr/>
        </p:nvSpPr>
        <p:spPr>
          <a:xfrm>
            <a:off x="8403382" y="2781147"/>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devC</a:t>
            </a:r>
            <a:endParaRPr lang="en-US" sz="900" dirty="0">
              <a:latin typeface="Consolas" panose="020B0609020204030204" pitchFamily="49" charset="0"/>
            </a:endParaRPr>
          </a:p>
        </p:txBody>
      </p:sp>
      <p:sp>
        <p:nvSpPr>
          <p:cNvPr id="254" name="Rectangle 253">
            <a:extLst>
              <a:ext uri="{FF2B5EF4-FFF2-40B4-BE49-F238E27FC236}">
                <a16:creationId xmlns:a16="http://schemas.microsoft.com/office/drawing/2014/main" id="{91E80696-76CA-4F5D-A276-F0E9E70EC420}"/>
              </a:ext>
            </a:extLst>
          </p:cNvPr>
          <p:cNvSpPr/>
          <p:nvPr/>
        </p:nvSpPr>
        <p:spPr>
          <a:xfrm>
            <a:off x="7520105" y="2401319"/>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collab_C</a:t>
            </a:r>
            <a:endParaRPr lang="en-US" sz="900" dirty="0">
              <a:latin typeface="Consolas" panose="020B0609020204030204" pitchFamily="49" charset="0"/>
            </a:endParaRPr>
          </a:p>
        </p:txBody>
      </p:sp>
      <p:sp>
        <p:nvSpPr>
          <p:cNvPr id="255" name="Rectangle 254">
            <a:extLst>
              <a:ext uri="{FF2B5EF4-FFF2-40B4-BE49-F238E27FC236}">
                <a16:creationId xmlns:a16="http://schemas.microsoft.com/office/drawing/2014/main" id="{93700F19-D9E9-4142-B376-E1FA78E82C34}"/>
              </a:ext>
            </a:extLst>
          </p:cNvPr>
          <p:cNvSpPr/>
          <p:nvPr/>
        </p:nvSpPr>
        <p:spPr>
          <a:xfrm>
            <a:off x="7056079" y="163879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C1</a:t>
            </a:r>
          </a:p>
        </p:txBody>
      </p:sp>
      <p:sp>
        <p:nvSpPr>
          <p:cNvPr id="256" name="Rectangle 255">
            <a:extLst>
              <a:ext uri="{FF2B5EF4-FFF2-40B4-BE49-F238E27FC236}">
                <a16:creationId xmlns:a16="http://schemas.microsoft.com/office/drawing/2014/main" id="{2A48AAE7-0171-4489-A997-7545D2CB42AA}"/>
              </a:ext>
            </a:extLst>
          </p:cNvPr>
          <p:cNvSpPr/>
          <p:nvPr/>
        </p:nvSpPr>
        <p:spPr>
          <a:xfrm>
            <a:off x="7056078" y="1938304"/>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C2</a:t>
            </a:r>
          </a:p>
        </p:txBody>
      </p:sp>
      <p:cxnSp>
        <p:nvCxnSpPr>
          <p:cNvPr id="257" name="Connector: Elbow 256">
            <a:extLst>
              <a:ext uri="{FF2B5EF4-FFF2-40B4-BE49-F238E27FC236}">
                <a16:creationId xmlns:a16="http://schemas.microsoft.com/office/drawing/2014/main" id="{FE0BB656-ECCF-4C7C-A9FD-288EDB569A30}"/>
              </a:ext>
            </a:extLst>
          </p:cNvPr>
          <p:cNvCxnSpPr>
            <a:stCxn id="256" idx="3"/>
            <a:endCxn id="254" idx="0"/>
          </p:cNvCxnSpPr>
          <p:nvPr/>
        </p:nvCxnSpPr>
        <p:spPr>
          <a:xfrm flipH="1">
            <a:off x="8058505" y="2066950"/>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8" name="Connector: Elbow 257">
            <a:extLst>
              <a:ext uri="{FF2B5EF4-FFF2-40B4-BE49-F238E27FC236}">
                <a16:creationId xmlns:a16="http://schemas.microsoft.com/office/drawing/2014/main" id="{36B8CA9E-68A9-4F0D-8CD9-C54ED283B76A}"/>
              </a:ext>
            </a:extLst>
          </p:cNvPr>
          <p:cNvCxnSpPr>
            <a:cxnSpLocks/>
            <a:stCxn id="255" idx="3"/>
          </p:cNvCxnSpPr>
          <p:nvPr/>
        </p:nvCxnSpPr>
        <p:spPr>
          <a:xfrm flipH="1">
            <a:off x="8072268" y="1767441"/>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59" name="Oval 258">
            <a:extLst>
              <a:ext uri="{FF2B5EF4-FFF2-40B4-BE49-F238E27FC236}">
                <a16:creationId xmlns:a16="http://schemas.microsoft.com/office/drawing/2014/main" id="{8760B203-2E3F-417F-915E-4CB3B22320F9}"/>
              </a:ext>
            </a:extLst>
          </p:cNvPr>
          <p:cNvSpPr/>
          <p:nvPr/>
        </p:nvSpPr>
        <p:spPr>
          <a:xfrm>
            <a:off x="8491878" y="2562936"/>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60" name="Connector: Elbow 259">
            <a:extLst>
              <a:ext uri="{FF2B5EF4-FFF2-40B4-BE49-F238E27FC236}">
                <a16:creationId xmlns:a16="http://schemas.microsoft.com/office/drawing/2014/main" id="{D7777475-CFAE-4AE1-9DE2-C73E4B359A90}"/>
              </a:ext>
            </a:extLst>
          </p:cNvPr>
          <p:cNvCxnSpPr>
            <a:stCxn id="254" idx="3"/>
            <a:endCxn id="253" idx="0"/>
          </p:cNvCxnSpPr>
          <p:nvPr/>
        </p:nvCxnSpPr>
        <p:spPr>
          <a:xfrm>
            <a:off x="8596904" y="2529965"/>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1" name="TextBox 260">
            <a:extLst>
              <a:ext uri="{FF2B5EF4-FFF2-40B4-BE49-F238E27FC236}">
                <a16:creationId xmlns:a16="http://schemas.microsoft.com/office/drawing/2014/main" id="{E43860A0-BFBD-4111-92B5-03F0CD15084D}"/>
              </a:ext>
            </a:extLst>
          </p:cNvPr>
          <p:cNvSpPr txBox="1"/>
          <p:nvPr/>
        </p:nvSpPr>
        <p:spPr>
          <a:xfrm>
            <a:off x="8610667" y="225515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62" name="TextBox 261">
            <a:extLst>
              <a:ext uri="{FF2B5EF4-FFF2-40B4-BE49-F238E27FC236}">
                <a16:creationId xmlns:a16="http://schemas.microsoft.com/office/drawing/2014/main" id="{8383EC42-FB28-4504-B403-7946262F592C}"/>
              </a:ext>
            </a:extLst>
          </p:cNvPr>
          <p:cNvSpPr txBox="1"/>
          <p:nvPr/>
        </p:nvSpPr>
        <p:spPr>
          <a:xfrm>
            <a:off x="8340315" y="1784332"/>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cxnSp>
        <p:nvCxnSpPr>
          <p:cNvPr id="268" name="Connector: Elbow 267">
            <a:extLst>
              <a:ext uri="{FF2B5EF4-FFF2-40B4-BE49-F238E27FC236}">
                <a16:creationId xmlns:a16="http://schemas.microsoft.com/office/drawing/2014/main" id="{226B505C-9379-46D7-BBE9-ADEB3131C398}"/>
              </a:ext>
            </a:extLst>
          </p:cNvPr>
          <p:cNvCxnSpPr>
            <a:endCxn id="184" idx="1"/>
          </p:cNvCxnSpPr>
          <p:nvPr/>
        </p:nvCxnSpPr>
        <p:spPr>
          <a:xfrm rot="16200000" flipH="1">
            <a:off x="2365468" y="3040191"/>
            <a:ext cx="2099296" cy="135477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0" name="Connector: Elbow 269">
            <a:extLst>
              <a:ext uri="{FF2B5EF4-FFF2-40B4-BE49-F238E27FC236}">
                <a16:creationId xmlns:a16="http://schemas.microsoft.com/office/drawing/2014/main" id="{E1CB8A3C-8811-4676-8320-9CB44BB6E80F}"/>
              </a:ext>
            </a:extLst>
          </p:cNvPr>
          <p:cNvCxnSpPr>
            <a:cxnSpLocks/>
            <a:stCxn id="231" idx="2"/>
            <a:endCxn id="184" idx="1"/>
          </p:cNvCxnSpPr>
          <p:nvPr/>
        </p:nvCxnSpPr>
        <p:spPr>
          <a:xfrm rot="5400000">
            <a:off x="3674484" y="3076633"/>
            <a:ext cx="2108617" cy="1272573"/>
          </a:xfrm>
          <a:prstGeom prst="bentConnector4">
            <a:avLst>
              <a:gd name="adj1" fmla="val 46949"/>
              <a:gd name="adj2" fmla="val 11796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4" name="Connector: Elbow 273">
            <a:extLst>
              <a:ext uri="{FF2B5EF4-FFF2-40B4-BE49-F238E27FC236}">
                <a16:creationId xmlns:a16="http://schemas.microsoft.com/office/drawing/2014/main" id="{7A374836-5542-4C2D-B12E-5CABF8FB9448}"/>
              </a:ext>
            </a:extLst>
          </p:cNvPr>
          <p:cNvCxnSpPr>
            <a:cxnSpLocks/>
            <a:stCxn id="254" idx="2"/>
            <a:endCxn id="184" idx="1"/>
          </p:cNvCxnSpPr>
          <p:nvPr/>
        </p:nvCxnSpPr>
        <p:spPr>
          <a:xfrm rot="5400000">
            <a:off x="5021196" y="1729919"/>
            <a:ext cx="2108618" cy="3966000"/>
          </a:xfrm>
          <a:prstGeom prst="bentConnector4">
            <a:avLst>
              <a:gd name="adj1" fmla="val 46950"/>
              <a:gd name="adj2" fmla="val 105764"/>
            </a:avLst>
          </a:prstGeom>
          <a:ln>
            <a:tailEnd type="triangle"/>
          </a:ln>
        </p:spPr>
        <p:style>
          <a:lnRef idx="1">
            <a:schemeClr val="accent2"/>
          </a:lnRef>
          <a:fillRef idx="0">
            <a:schemeClr val="accent2"/>
          </a:fillRef>
          <a:effectRef idx="0">
            <a:schemeClr val="accent2"/>
          </a:effectRef>
          <a:fontRef idx="minor">
            <a:schemeClr val="tx1"/>
          </a:fontRef>
        </p:style>
      </p:cxnSp>
      <p:sp>
        <p:nvSpPr>
          <p:cNvPr id="278" name="TextBox 277">
            <a:extLst>
              <a:ext uri="{FF2B5EF4-FFF2-40B4-BE49-F238E27FC236}">
                <a16:creationId xmlns:a16="http://schemas.microsoft.com/office/drawing/2014/main" id="{B1C81F96-A5C2-4E92-8265-E8C65EE0FF31}"/>
              </a:ext>
            </a:extLst>
          </p:cNvPr>
          <p:cNvSpPr txBox="1"/>
          <p:nvPr/>
        </p:nvSpPr>
        <p:spPr>
          <a:xfrm>
            <a:off x="3285369" y="4483989"/>
            <a:ext cx="582211" cy="307777"/>
          </a:xfrm>
          <a:prstGeom prst="rect">
            <a:avLst/>
          </a:prstGeom>
          <a:noFill/>
        </p:spPr>
        <p:txBody>
          <a:bodyPr wrap="none" rtlCol="0">
            <a:spAutoFit/>
          </a:bodyPr>
          <a:lstStyle/>
          <a:p>
            <a:pPr algn="r"/>
            <a:r>
              <a:rPr lang="en-US" sz="700" dirty="0">
                <a:latin typeface="Consolas" panose="020B0609020204030204" pitchFamily="49" charset="0"/>
              </a:rPr>
              <a:t>Pull </a:t>
            </a:r>
          </a:p>
          <a:p>
            <a:pPr algn="r"/>
            <a:r>
              <a:rPr lang="en-US" sz="700" dirty="0">
                <a:latin typeface="Consolas" panose="020B0609020204030204" pitchFamily="49" charset="0"/>
              </a:rPr>
              <a:t>Requests</a:t>
            </a:r>
          </a:p>
        </p:txBody>
      </p:sp>
      <p:sp>
        <p:nvSpPr>
          <p:cNvPr id="280" name="TextBox 279">
            <a:extLst>
              <a:ext uri="{FF2B5EF4-FFF2-40B4-BE49-F238E27FC236}">
                <a16:creationId xmlns:a16="http://schemas.microsoft.com/office/drawing/2014/main" id="{DF238E17-E4DC-4BEE-BBA4-C539CAF0E9EA}"/>
              </a:ext>
            </a:extLst>
          </p:cNvPr>
          <p:cNvSpPr txBox="1"/>
          <p:nvPr/>
        </p:nvSpPr>
        <p:spPr>
          <a:xfrm>
            <a:off x="1464545" y="5149446"/>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spTree>
    <p:extLst>
      <p:ext uri="{BB962C8B-B14F-4D97-AF65-F5344CB8AC3E}">
        <p14:creationId xmlns:p14="http://schemas.microsoft.com/office/powerpoint/2010/main" val="787850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1247</Words>
  <Application>Microsoft Office PowerPoint</Application>
  <PresentationFormat>Widescreen</PresentationFormat>
  <Paragraphs>195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Cascadia Mono</vt:lpstr>
      <vt:lpstr>Consolas</vt:lpstr>
      <vt:lpstr>Courier New</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Florian Eiden</dc:creator>
  <cp:lastModifiedBy>Florian Eiden</cp:lastModifiedBy>
  <cp:revision>5</cp:revision>
  <dcterms:created xsi:type="dcterms:W3CDTF">2020-06-01T20:53:48Z</dcterms:created>
  <dcterms:modified xsi:type="dcterms:W3CDTF">2020-06-10T00:01:41Z</dcterms:modified>
</cp:coreProperties>
</file>