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AB9FC-1F54-4157-9C3B-FCD7325D272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470F8-6A25-490B-91E1-EF2E1E15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0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470F8-6A25-490B-91E1-EF2E1E15BA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470F8-6A25-490B-91E1-EF2E1E15BA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4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470F8-6A25-490B-91E1-EF2E1E15BA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57E7-9335-4DA5-ACFF-2CE9D331D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050FB-EC1A-4E02-9276-B00963891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1ED7-C2A4-404B-B278-04D89879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C9D3-D1FB-4345-9F0F-E13A70B1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170D-5163-44CD-8430-737476AA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9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C4DE-F06E-4DDC-BEE1-6919F45A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F4175-58E6-48C7-AACC-797B29A47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56B2-A89E-41F2-A63D-42FA40A4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FD5C-999E-4AB3-8646-41A19313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40B1-ABA1-4511-8C60-8D7E5773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26161-5CC0-4DD3-A475-7517C8C0F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77203-3C1C-465A-9F11-CC7607E34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BDCE-CB6E-4325-8F83-7B1BF0A2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9359-ECDC-47EC-95A7-4DF27CE0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B4C3-889E-4559-8E73-4392D541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B9A1-CA5B-4FA1-B59A-2B1FB098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AF5A-54C3-4EA1-866F-0BBC2348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942CC-C438-4618-B12B-606B7AEC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5E39-8451-4C83-98C0-E08399D0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5C64-47F6-4BEA-8B20-61260170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9699-C19D-47A8-B83E-04769E91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03275-74A4-4399-8699-58E4A652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51AB-F5BD-4E90-B05C-D099626F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C386-550F-42FD-939C-661D395E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132B-EA9D-4D1D-A2E8-7B094EE9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820B-576A-4F40-BB9B-78419FA1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95A7-2EEF-447A-9433-850F3C795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0E387-76F8-4400-A602-7EECA520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765B-1CD6-4651-ACF4-C15150EA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3852E-CA9A-496C-98B9-B2A913A7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1EA67-8A2C-4B1E-8B2A-09361697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C987-8BFB-48E8-867A-8103602A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D5FB7-5661-4833-BD99-01E9B8E1C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A2E59-5550-434B-B825-B7757B2E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9FA1D-B06F-401A-9F26-AEE56F1D4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5C90D-C788-4A78-B04C-85AF37C57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8D697-D5C6-48AC-B79D-585B8B60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99614-D6E1-4093-ADD6-D2FC31EA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00740-9ABD-4B8D-B800-A2CCA9E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5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E7AB-17CC-4F5C-8908-973FFE7C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3DBCF-A8A9-4475-8E1E-CEA99B2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449D7-A8A7-4D4E-B742-1F256399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5FBBE-D9AA-443B-A94F-BFBF28F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4A30C-68A3-443D-9802-E5AF1BB0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1897B-10A4-41EF-AFBE-2609A39C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F9E0-2976-4A1D-B9BA-4C50A514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D9AB-EBD7-4199-9248-050214A7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85DD-73FE-4CFA-809F-9BE82FBC9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CB179-27AA-4E0E-8788-F35C193F1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C542B-B603-4A0D-859A-9CE222E1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EC09-2A0A-4261-A04D-8B6E108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FFFE5-6252-4AAA-9DC8-871AB63F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B435-5F3F-4455-9D93-C60E399E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FC060-98E3-453D-9566-2D08691E8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53F07-1B55-4C74-8FCA-B3FE533B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A5C82-3BE2-46D3-AB27-C59CB3FB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E7102-93E8-42AF-9CD8-00D16384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5669E-44B0-4D85-A8D1-E746625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53786-1367-47E2-BECE-8F93C7BA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B774-58E6-41F6-9010-14FC1E08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1215-DF4F-405D-A85E-5A451200C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69E4-A21F-4084-8F9F-14767ED0A78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2DE5-F9EB-44DF-92EC-C8F174E47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79A9-3DA6-4A2F-B330-9559033D8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A648-C380-4813-9CBA-3997E205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D6F2-ACA9-4969-A36C-D89CC0BBC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1A257-3E9D-452E-88CB-8A420308B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0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E214B7-70C1-4A03-A545-891FC4A86FE2}"/>
              </a:ext>
            </a:extLst>
          </p:cNvPr>
          <p:cNvSpPr/>
          <p:nvPr/>
        </p:nvSpPr>
        <p:spPr>
          <a:xfrm>
            <a:off x="3103213" y="1880801"/>
            <a:ext cx="2082959" cy="1179928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3B9ADB-7E63-4F02-80DD-028CC11078F9}"/>
              </a:ext>
            </a:extLst>
          </p:cNvPr>
          <p:cNvSpPr/>
          <p:nvPr/>
        </p:nvSpPr>
        <p:spPr>
          <a:xfrm>
            <a:off x="5592254" y="1880799"/>
            <a:ext cx="2671852" cy="2604936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7842EFF-4161-4B9E-ABE2-70BDBD8DCF27}"/>
              </a:ext>
            </a:extLst>
          </p:cNvPr>
          <p:cNvSpPr/>
          <p:nvPr/>
        </p:nvSpPr>
        <p:spPr>
          <a:xfrm>
            <a:off x="8716771" y="1880800"/>
            <a:ext cx="2752946" cy="2604936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0AEC02-1728-4529-8772-1709F272C2F6}"/>
              </a:ext>
            </a:extLst>
          </p:cNvPr>
          <p:cNvSpPr/>
          <p:nvPr/>
        </p:nvSpPr>
        <p:spPr>
          <a:xfrm>
            <a:off x="2605178" y="885609"/>
            <a:ext cx="9339532" cy="4002693"/>
          </a:xfrm>
          <a:custGeom>
            <a:avLst/>
            <a:gdLst>
              <a:gd name="connsiteX0" fmla="*/ 0 w 9339532"/>
              <a:gd name="connsiteY0" fmla="*/ 238561 h 4002693"/>
              <a:gd name="connsiteX1" fmla="*/ 238561 w 9339532"/>
              <a:gd name="connsiteY1" fmla="*/ 0 h 4002693"/>
              <a:gd name="connsiteX2" fmla="*/ 920285 w 9339532"/>
              <a:gd name="connsiteY2" fmla="*/ 0 h 4002693"/>
              <a:gd name="connsiteX3" fmla="*/ 1779257 w 9339532"/>
              <a:gd name="connsiteY3" fmla="*/ 0 h 4002693"/>
              <a:gd name="connsiteX4" fmla="*/ 2638229 w 9339532"/>
              <a:gd name="connsiteY4" fmla="*/ 0 h 4002693"/>
              <a:gd name="connsiteX5" fmla="*/ 3142705 w 9339532"/>
              <a:gd name="connsiteY5" fmla="*/ 0 h 4002693"/>
              <a:gd name="connsiteX6" fmla="*/ 3558556 w 9339532"/>
              <a:gd name="connsiteY6" fmla="*/ 0 h 4002693"/>
              <a:gd name="connsiteX7" fmla="*/ 4063032 w 9339532"/>
              <a:gd name="connsiteY7" fmla="*/ 0 h 4002693"/>
              <a:gd name="connsiteX8" fmla="*/ 4833380 w 9339532"/>
              <a:gd name="connsiteY8" fmla="*/ 0 h 4002693"/>
              <a:gd name="connsiteX9" fmla="*/ 5603728 w 9339532"/>
              <a:gd name="connsiteY9" fmla="*/ 0 h 4002693"/>
              <a:gd name="connsiteX10" fmla="*/ 6019579 w 9339532"/>
              <a:gd name="connsiteY10" fmla="*/ 0 h 4002693"/>
              <a:gd name="connsiteX11" fmla="*/ 6612679 w 9339532"/>
              <a:gd name="connsiteY11" fmla="*/ 0 h 4002693"/>
              <a:gd name="connsiteX12" fmla="*/ 7205779 w 9339532"/>
              <a:gd name="connsiteY12" fmla="*/ 0 h 4002693"/>
              <a:gd name="connsiteX13" fmla="*/ 7976127 w 9339532"/>
              <a:gd name="connsiteY13" fmla="*/ 0 h 4002693"/>
              <a:gd name="connsiteX14" fmla="*/ 8480602 w 9339532"/>
              <a:gd name="connsiteY14" fmla="*/ 0 h 4002693"/>
              <a:gd name="connsiteX15" fmla="*/ 9100971 w 9339532"/>
              <a:gd name="connsiteY15" fmla="*/ 0 h 4002693"/>
              <a:gd name="connsiteX16" fmla="*/ 9339532 w 9339532"/>
              <a:gd name="connsiteY16" fmla="*/ 238561 h 4002693"/>
              <a:gd name="connsiteX17" fmla="*/ 9339532 w 9339532"/>
              <a:gd name="connsiteY17" fmla="*/ 790900 h 4002693"/>
              <a:gd name="connsiteX18" fmla="*/ 9339532 w 9339532"/>
              <a:gd name="connsiteY18" fmla="*/ 1378496 h 4002693"/>
              <a:gd name="connsiteX19" fmla="*/ 9339532 w 9339532"/>
              <a:gd name="connsiteY19" fmla="*/ 1860324 h 4002693"/>
              <a:gd name="connsiteX20" fmla="*/ 9339532 w 9339532"/>
              <a:gd name="connsiteY20" fmla="*/ 2447919 h 4002693"/>
              <a:gd name="connsiteX21" fmla="*/ 9339532 w 9339532"/>
              <a:gd name="connsiteY21" fmla="*/ 3106025 h 4002693"/>
              <a:gd name="connsiteX22" fmla="*/ 9339532 w 9339532"/>
              <a:gd name="connsiteY22" fmla="*/ 3764132 h 4002693"/>
              <a:gd name="connsiteX23" fmla="*/ 9100971 w 9339532"/>
              <a:gd name="connsiteY23" fmla="*/ 4002693 h 4002693"/>
              <a:gd name="connsiteX24" fmla="*/ 8419247 w 9339532"/>
              <a:gd name="connsiteY24" fmla="*/ 4002693 h 4002693"/>
              <a:gd name="connsiteX25" fmla="*/ 7560275 w 9339532"/>
              <a:gd name="connsiteY25" fmla="*/ 4002693 h 4002693"/>
              <a:gd name="connsiteX26" fmla="*/ 7144424 w 9339532"/>
              <a:gd name="connsiteY26" fmla="*/ 4002693 h 4002693"/>
              <a:gd name="connsiteX27" fmla="*/ 6728572 w 9339532"/>
              <a:gd name="connsiteY27" fmla="*/ 4002693 h 4002693"/>
              <a:gd name="connsiteX28" fmla="*/ 6135472 w 9339532"/>
              <a:gd name="connsiteY28" fmla="*/ 4002693 h 4002693"/>
              <a:gd name="connsiteX29" fmla="*/ 5453748 w 9339532"/>
              <a:gd name="connsiteY29" fmla="*/ 4002693 h 4002693"/>
              <a:gd name="connsiteX30" fmla="*/ 4860649 w 9339532"/>
              <a:gd name="connsiteY30" fmla="*/ 4002693 h 4002693"/>
              <a:gd name="connsiteX31" fmla="*/ 4090301 w 9339532"/>
              <a:gd name="connsiteY31" fmla="*/ 4002693 h 4002693"/>
              <a:gd name="connsiteX32" fmla="*/ 3231329 w 9339532"/>
              <a:gd name="connsiteY32" fmla="*/ 4002693 h 4002693"/>
              <a:gd name="connsiteX33" fmla="*/ 2549605 w 9339532"/>
              <a:gd name="connsiteY33" fmla="*/ 4002693 h 4002693"/>
              <a:gd name="connsiteX34" fmla="*/ 1956505 w 9339532"/>
              <a:gd name="connsiteY34" fmla="*/ 4002693 h 4002693"/>
              <a:gd name="connsiteX35" fmla="*/ 1097533 w 9339532"/>
              <a:gd name="connsiteY35" fmla="*/ 4002693 h 4002693"/>
              <a:gd name="connsiteX36" fmla="*/ 238561 w 9339532"/>
              <a:gd name="connsiteY36" fmla="*/ 4002693 h 4002693"/>
              <a:gd name="connsiteX37" fmla="*/ 0 w 9339532"/>
              <a:gd name="connsiteY37" fmla="*/ 3764132 h 4002693"/>
              <a:gd name="connsiteX38" fmla="*/ 0 w 9339532"/>
              <a:gd name="connsiteY38" fmla="*/ 3247048 h 4002693"/>
              <a:gd name="connsiteX39" fmla="*/ 0 w 9339532"/>
              <a:gd name="connsiteY39" fmla="*/ 2624197 h 4002693"/>
              <a:gd name="connsiteX40" fmla="*/ 0 w 9339532"/>
              <a:gd name="connsiteY40" fmla="*/ 2071858 h 4002693"/>
              <a:gd name="connsiteX41" fmla="*/ 0 w 9339532"/>
              <a:gd name="connsiteY41" fmla="*/ 1554774 h 4002693"/>
              <a:gd name="connsiteX42" fmla="*/ 0 w 9339532"/>
              <a:gd name="connsiteY42" fmla="*/ 896668 h 4002693"/>
              <a:gd name="connsiteX43" fmla="*/ 0 w 9339532"/>
              <a:gd name="connsiteY43" fmla="*/ 238561 h 400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339532" h="4002693" extrusionOk="0">
                <a:moveTo>
                  <a:pt x="0" y="238561"/>
                </a:moveTo>
                <a:cubicBezTo>
                  <a:pt x="-7251" y="119529"/>
                  <a:pt x="101056" y="-2375"/>
                  <a:pt x="238561" y="0"/>
                </a:cubicBezTo>
                <a:cubicBezTo>
                  <a:pt x="375116" y="7370"/>
                  <a:pt x="736106" y="28706"/>
                  <a:pt x="920285" y="0"/>
                </a:cubicBezTo>
                <a:cubicBezTo>
                  <a:pt x="1104464" y="-28706"/>
                  <a:pt x="1601364" y="23155"/>
                  <a:pt x="1779257" y="0"/>
                </a:cubicBezTo>
                <a:cubicBezTo>
                  <a:pt x="1957150" y="-23155"/>
                  <a:pt x="2373635" y="21980"/>
                  <a:pt x="2638229" y="0"/>
                </a:cubicBezTo>
                <a:cubicBezTo>
                  <a:pt x="2902823" y="-21980"/>
                  <a:pt x="2941225" y="-10847"/>
                  <a:pt x="3142705" y="0"/>
                </a:cubicBezTo>
                <a:cubicBezTo>
                  <a:pt x="3344185" y="10847"/>
                  <a:pt x="3426743" y="9037"/>
                  <a:pt x="3558556" y="0"/>
                </a:cubicBezTo>
                <a:cubicBezTo>
                  <a:pt x="3690369" y="-9037"/>
                  <a:pt x="3918553" y="12510"/>
                  <a:pt x="4063032" y="0"/>
                </a:cubicBezTo>
                <a:cubicBezTo>
                  <a:pt x="4207511" y="-12510"/>
                  <a:pt x="4529417" y="1638"/>
                  <a:pt x="4833380" y="0"/>
                </a:cubicBezTo>
                <a:cubicBezTo>
                  <a:pt x="5137343" y="-1638"/>
                  <a:pt x="5415008" y="-36595"/>
                  <a:pt x="5603728" y="0"/>
                </a:cubicBezTo>
                <a:cubicBezTo>
                  <a:pt x="5792448" y="36595"/>
                  <a:pt x="5832256" y="-11336"/>
                  <a:pt x="6019579" y="0"/>
                </a:cubicBezTo>
                <a:cubicBezTo>
                  <a:pt x="6206902" y="11336"/>
                  <a:pt x="6464564" y="3585"/>
                  <a:pt x="6612679" y="0"/>
                </a:cubicBezTo>
                <a:cubicBezTo>
                  <a:pt x="6760794" y="-3585"/>
                  <a:pt x="6999938" y="14422"/>
                  <a:pt x="7205779" y="0"/>
                </a:cubicBezTo>
                <a:cubicBezTo>
                  <a:pt x="7411620" y="-14422"/>
                  <a:pt x="7603692" y="19502"/>
                  <a:pt x="7976127" y="0"/>
                </a:cubicBezTo>
                <a:cubicBezTo>
                  <a:pt x="8348562" y="-19502"/>
                  <a:pt x="8344262" y="10351"/>
                  <a:pt x="8480602" y="0"/>
                </a:cubicBezTo>
                <a:cubicBezTo>
                  <a:pt x="8616942" y="-10351"/>
                  <a:pt x="8816637" y="28569"/>
                  <a:pt x="9100971" y="0"/>
                </a:cubicBezTo>
                <a:cubicBezTo>
                  <a:pt x="9238961" y="4225"/>
                  <a:pt x="9335730" y="117854"/>
                  <a:pt x="9339532" y="238561"/>
                </a:cubicBezTo>
                <a:cubicBezTo>
                  <a:pt x="9341892" y="412421"/>
                  <a:pt x="9325781" y="618984"/>
                  <a:pt x="9339532" y="790900"/>
                </a:cubicBezTo>
                <a:cubicBezTo>
                  <a:pt x="9353283" y="962816"/>
                  <a:pt x="9365547" y="1112794"/>
                  <a:pt x="9339532" y="1378496"/>
                </a:cubicBezTo>
                <a:cubicBezTo>
                  <a:pt x="9313517" y="1644198"/>
                  <a:pt x="9361313" y="1665208"/>
                  <a:pt x="9339532" y="1860324"/>
                </a:cubicBezTo>
                <a:cubicBezTo>
                  <a:pt x="9317751" y="2055440"/>
                  <a:pt x="9365769" y="2257708"/>
                  <a:pt x="9339532" y="2447919"/>
                </a:cubicBezTo>
                <a:cubicBezTo>
                  <a:pt x="9313295" y="2638131"/>
                  <a:pt x="9347386" y="2924372"/>
                  <a:pt x="9339532" y="3106025"/>
                </a:cubicBezTo>
                <a:cubicBezTo>
                  <a:pt x="9331678" y="3287678"/>
                  <a:pt x="9357906" y="3577162"/>
                  <a:pt x="9339532" y="3764132"/>
                </a:cubicBezTo>
                <a:cubicBezTo>
                  <a:pt x="9360810" y="3879423"/>
                  <a:pt x="9231622" y="4006723"/>
                  <a:pt x="9100971" y="4002693"/>
                </a:cubicBezTo>
                <a:cubicBezTo>
                  <a:pt x="8872286" y="4020970"/>
                  <a:pt x="8613158" y="4005573"/>
                  <a:pt x="8419247" y="4002693"/>
                </a:cubicBezTo>
                <a:cubicBezTo>
                  <a:pt x="8225336" y="3999813"/>
                  <a:pt x="7937880" y="3983636"/>
                  <a:pt x="7560275" y="4002693"/>
                </a:cubicBezTo>
                <a:cubicBezTo>
                  <a:pt x="7182670" y="4021750"/>
                  <a:pt x="7301527" y="4001950"/>
                  <a:pt x="7144424" y="4002693"/>
                </a:cubicBezTo>
                <a:cubicBezTo>
                  <a:pt x="6987321" y="4003436"/>
                  <a:pt x="6881712" y="4022062"/>
                  <a:pt x="6728572" y="4002693"/>
                </a:cubicBezTo>
                <a:cubicBezTo>
                  <a:pt x="6575432" y="3983324"/>
                  <a:pt x="6289958" y="3998403"/>
                  <a:pt x="6135472" y="4002693"/>
                </a:cubicBezTo>
                <a:cubicBezTo>
                  <a:pt x="5980986" y="4006983"/>
                  <a:pt x="5646788" y="4025286"/>
                  <a:pt x="5453748" y="4002693"/>
                </a:cubicBezTo>
                <a:cubicBezTo>
                  <a:pt x="5260708" y="3980100"/>
                  <a:pt x="5052707" y="4023873"/>
                  <a:pt x="4860649" y="4002693"/>
                </a:cubicBezTo>
                <a:cubicBezTo>
                  <a:pt x="4668591" y="3981513"/>
                  <a:pt x="4451613" y="4028056"/>
                  <a:pt x="4090301" y="4002693"/>
                </a:cubicBezTo>
                <a:cubicBezTo>
                  <a:pt x="3728989" y="3977330"/>
                  <a:pt x="3420568" y="3985698"/>
                  <a:pt x="3231329" y="4002693"/>
                </a:cubicBezTo>
                <a:cubicBezTo>
                  <a:pt x="3042090" y="4019688"/>
                  <a:pt x="2757665" y="3996979"/>
                  <a:pt x="2549605" y="4002693"/>
                </a:cubicBezTo>
                <a:cubicBezTo>
                  <a:pt x="2341545" y="4008407"/>
                  <a:pt x="2219189" y="3988776"/>
                  <a:pt x="1956505" y="4002693"/>
                </a:cubicBezTo>
                <a:cubicBezTo>
                  <a:pt x="1693821" y="4016610"/>
                  <a:pt x="1452784" y="4007753"/>
                  <a:pt x="1097533" y="4002693"/>
                </a:cubicBezTo>
                <a:cubicBezTo>
                  <a:pt x="742282" y="3997633"/>
                  <a:pt x="649228" y="4023593"/>
                  <a:pt x="238561" y="4002693"/>
                </a:cubicBezTo>
                <a:cubicBezTo>
                  <a:pt x="103206" y="4002097"/>
                  <a:pt x="-19238" y="3889609"/>
                  <a:pt x="0" y="3764132"/>
                </a:cubicBezTo>
                <a:cubicBezTo>
                  <a:pt x="15958" y="3597922"/>
                  <a:pt x="15371" y="3455143"/>
                  <a:pt x="0" y="3247048"/>
                </a:cubicBezTo>
                <a:cubicBezTo>
                  <a:pt x="-15371" y="3038953"/>
                  <a:pt x="-13208" y="2791065"/>
                  <a:pt x="0" y="2624197"/>
                </a:cubicBezTo>
                <a:cubicBezTo>
                  <a:pt x="13208" y="2457329"/>
                  <a:pt x="-9994" y="2224504"/>
                  <a:pt x="0" y="2071858"/>
                </a:cubicBezTo>
                <a:cubicBezTo>
                  <a:pt x="9994" y="1919212"/>
                  <a:pt x="-9779" y="1693070"/>
                  <a:pt x="0" y="1554774"/>
                </a:cubicBezTo>
                <a:cubicBezTo>
                  <a:pt x="9779" y="1416478"/>
                  <a:pt x="24988" y="1099819"/>
                  <a:pt x="0" y="896668"/>
                </a:cubicBezTo>
                <a:cubicBezTo>
                  <a:pt x="-24988" y="693517"/>
                  <a:pt x="3547" y="506343"/>
                  <a:pt x="0" y="238561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>
                      <a:gd name="adj" fmla="val 596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9A2C64-E77D-4F5C-8395-9B2798C8C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11" y="1904143"/>
            <a:ext cx="365760" cy="3657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B073AC8-F7BE-4E13-AAB2-F7CFE6FE3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3756" y="1904143"/>
            <a:ext cx="365760" cy="3657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B5EE80-9122-4A9C-801B-1F1EABAB0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79356" y="1907898"/>
            <a:ext cx="365760" cy="36576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EE5CD91-13C3-4EBD-977F-5811580491A2}"/>
              </a:ext>
            </a:extLst>
          </p:cNvPr>
          <p:cNvGrpSpPr/>
          <p:nvPr/>
        </p:nvGrpSpPr>
        <p:grpSpPr>
          <a:xfrm>
            <a:off x="2387794" y="540923"/>
            <a:ext cx="640080" cy="640080"/>
            <a:chOff x="1495785" y="979638"/>
            <a:chExt cx="640080" cy="6400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E5BBDB-DC1B-48B6-9F6F-627D963F8018}"/>
                </a:ext>
              </a:extLst>
            </p:cNvPr>
            <p:cNvSpPr/>
            <p:nvPr/>
          </p:nvSpPr>
          <p:spPr>
            <a:xfrm>
              <a:off x="1495785" y="979638"/>
              <a:ext cx="640080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AF0D685-5C19-417E-AC0B-D48013ECA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95785" y="979638"/>
              <a:ext cx="640080" cy="640080"/>
            </a:xfrm>
            <a:prstGeom prst="rect">
              <a:avLst/>
            </a:prstGeom>
          </p:spPr>
        </p:pic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2689092-0B6A-45F2-8D0D-CB75433221F5}"/>
              </a:ext>
            </a:extLst>
          </p:cNvPr>
          <p:cNvSpPr/>
          <p:nvPr/>
        </p:nvSpPr>
        <p:spPr>
          <a:xfrm>
            <a:off x="2689107" y="1261643"/>
            <a:ext cx="9152086" cy="3540396"/>
          </a:xfrm>
          <a:prstGeom prst="roundRect">
            <a:avLst>
              <a:gd name="adj" fmla="val 5960"/>
            </a:avLst>
          </a:prstGeom>
          <a:noFill/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08A1E9-7311-4419-ADFE-94E14DF80E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6078" y="1311693"/>
            <a:ext cx="365760" cy="3657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7850E5-1718-4CD0-B1B6-26F79EAD50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01313" y="1311693"/>
            <a:ext cx="365760" cy="3657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7B5B75-06AE-4033-A7C6-BD8F03CC7332}"/>
              </a:ext>
            </a:extLst>
          </p:cNvPr>
          <p:cNvSpPr txBox="1"/>
          <p:nvPr/>
        </p:nvSpPr>
        <p:spPr>
          <a:xfrm>
            <a:off x="3046729" y="12624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956D82B-8494-482E-98B4-3EDF2E6AFA99}"/>
              </a:ext>
            </a:extLst>
          </p:cNvPr>
          <p:cNvSpPr/>
          <p:nvPr/>
        </p:nvSpPr>
        <p:spPr>
          <a:xfrm>
            <a:off x="3111838" y="3214557"/>
            <a:ext cx="2082959" cy="1271178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AA0CF-190A-4EA3-B436-AE0BBE227E71}"/>
              </a:ext>
            </a:extLst>
          </p:cNvPr>
          <p:cNvSpPr txBox="1"/>
          <p:nvPr/>
        </p:nvSpPr>
        <p:spPr>
          <a:xfrm>
            <a:off x="3767073" y="135473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Resource Group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57A5C5-6435-46A9-A56A-21A1B01BED88}"/>
              </a:ext>
            </a:extLst>
          </p:cNvPr>
          <p:cNvSpPr txBox="1"/>
          <p:nvPr/>
        </p:nvSpPr>
        <p:spPr>
          <a:xfrm>
            <a:off x="3535071" y="1921955"/>
            <a:ext cx="15359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Storage Account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Hosts the files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Static Website </a:t>
            </a:r>
            <a:r>
              <a:rPr lang="en-US" sz="8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enabled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index.html / 404.html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Container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: $web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842742-9C21-4B17-911A-09DFDF732D56}"/>
              </a:ext>
            </a:extLst>
          </p:cNvPr>
          <p:cNvSpPr txBox="1"/>
          <p:nvPr/>
        </p:nvSpPr>
        <p:spPr>
          <a:xfrm>
            <a:off x="6019516" y="1948523"/>
            <a:ext cx="21870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CDN Profile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Content Delivery Network, caches to optimize performance and cost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CDN Endpoint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Origin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Storage static website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http/https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Rules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root to www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 to https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Custom Domains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Custom HTTPS with own certificate</a:t>
            </a:r>
          </a:p>
          <a:p>
            <a:pPr marL="628650" lvl="1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mydomain.com </a:t>
            </a:r>
          </a:p>
          <a:p>
            <a:pPr marL="628650" lvl="1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www.mydomain.com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CF642A-5C4B-43BE-9FD2-8BB94F75F358}"/>
              </a:ext>
            </a:extLst>
          </p:cNvPr>
          <p:cNvSpPr txBox="1"/>
          <p:nvPr/>
        </p:nvSpPr>
        <p:spPr>
          <a:xfrm>
            <a:off x="9145115" y="1922289"/>
            <a:ext cx="23246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DNS Zone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Domain Name System, manages custom domains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Records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Azure internals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Types NS and SOA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 not touch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Root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domain</a:t>
            </a:r>
          </a:p>
          <a:p>
            <a:pPr marL="628650" lvl="1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to CDN endpoint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Alias record set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Will generate a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cdnverify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www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domain</a:t>
            </a:r>
          </a:p>
          <a:p>
            <a:pPr marL="628650" lvl="1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CNAME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www to endpoint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Alias record set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Will generate a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cdnverify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Optionally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analytics and email records depending on provider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8FB031-B5CE-438C-AD3E-73769D497535}"/>
              </a:ext>
            </a:extLst>
          </p:cNvPr>
          <p:cNvSpPr/>
          <p:nvPr/>
        </p:nvSpPr>
        <p:spPr>
          <a:xfrm>
            <a:off x="5293572" y="241563"/>
            <a:ext cx="224287" cy="2230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696D6E-75C4-4A0F-A61F-41D2948E69E3}"/>
              </a:ext>
            </a:extLst>
          </p:cNvPr>
          <p:cNvSpPr/>
          <p:nvPr/>
        </p:nvSpPr>
        <p:spPr>
          <a:xfrm>
            <a:off x="7771283" y="241563"/>
            <a:ext cx="224287" cy="2230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628E6E3-600E-4BF4-BA93-CD65056A7952}"/>
              </a:ext>
            </a:extLst>
          </p:cNvPr>
          <p:cNvCxnSpPr>
            <a:cxnSpLocks/>
            <a:stCxn id="31" idx="0"/>
            <a:endCxn id="46" idx="4"/>
          </p:cNvCxnSpPr>
          <p:nvPr/>
        </p:nvCxnSpPr>
        <p:spPr>
          <a:xfrm rot="5400000" flipH="1" flipV="1">
            <a:off x="4067115" y="542201"/>
            <a:ext cx="1416179" cy="1261023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7A6460B-9C03-44A7-AD77-FEF464D75BC7}"/>
              </a:ext>
            </a:extLst>
          </p:cNvPr>
          <p:cNvSpPr txBox="1"/>
          <p:nvPr/>
        </p:nvSpPr>
        <p:spPr>
          <a:xfrm>
            <a:off x="3289244" y="244991"/>
            <a:ext cx="2159483" cy="21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https://&lt;sa&gt;.web.core.windows.net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5AA211-583F-4CE5-BA4C-957883C0577D}"/>
              </a:ext>
            </a:extLst>
          </p:cNvPr>
          <p:cNvSpPr txBox="1"/>
          <p:nvPr/>
        </p:nvSpPr>
        <p:spPr>
          <a:xfrm>
            <a:off x="6104623" y="245370"/>
            <a:ext cx="17281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https://&lt;cdn&gt;.azureedge.net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80D4C3A-F594-48F6-95F3-2709DED15C05}"/>
              </a:ext>
            </a:extLst>
          </p:cNvPr>
          <p:cNvCxnSpPr>
            <a:cxnSpLocks/>
            <a:stCxn id="33" idx="0"/>
            <a:endCxn id="48" idx="4"/>
          </p:cNvCxnSpPr>
          <p:nvPr/>
        </p:nvCxnSpPr>
        <p:spPr>
          <a:xfrm rot="5400000" flipH="1" flipV="1">
            <a:off x="6697715" y="695088"/>
            <a:ext cx="1416177" cy="955247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2A143-2832-4ABE-8708-81FF28172A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12079" y="2486672"/>
            <a:ext cx="228600" cy="228600"/>
          </a:xfrm>
          <a:prstGeom prst="rect">
            <a:avLst/>
          </a:prstGeom>
        </p:spPr>
      </p:pic>
      <p:sp>
        <p:nvSpPr>
          <p:cNvPr id="75" name="Arrow: Left 74">
            <a:extLst>
              <a:ext uri="{FF2B5EF4-FFF2-40B4-BE49-F238E27FC236}">
                <a16:creationId xmlns:a16="http://schemas.microsoft.com/office/drawing/2014/main" id="{1769582E-9834-4BCE-BC6E-75C0C1264512}"/>
              </a:ext>
            </a:extLst>
          </p:cNvPr>
          <p:cNvSpPr/>
          <p:nvPr/>
        </p:nvSpPr>
        <p:spPr>
          <a:xfrm>
            <a:off x="5056531" y="2773145"/>
            <a:ext cx="1447787" cy="19234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FFDBEC2F-B7F0-4C2D-A91D-8D7F81A2B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88499" y="3270880"/>
            <a:ext cx="365760" cy="36576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55B6823-A787-44B8-AFE8-EDF59E1442CD}"/>
              </a:ext>
            </a:extLst>
          </p:cNvPr>
          <p:cNvSpPr txBox="1"/>
          <p:nvPr/>
        </p:nvSpPr>
        <p:spPr>
          <a:xfrm>
            <a:off x="3569280" y="3263855"/>
            <a:ext cx="15703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Key Vault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Hosts the certificate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SSL Certificate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PKCS#12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Issued by a non-integrated CA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0" name="Arrow: Left 89">
            <a:extLst>
              <a:ext uri="{FF2B5EF4-FFF2-40B4-BE49-F238E27FC236}">
                <a16:creationId xmlns:a16="http://schemas.microsoft.com/office/drawing/2014/main" id="{54F303DE-2253-4B50-A5BB-063D2321A9D4}"/>
              </a:ext>
            </a:extLst>
          </p:cNvPr>
          <p:cNvSpPr/>
          <p:nvPr/>
        </p:nvSpPr>
        <p:spPr>
          <a:xfrm>
            <a:off x="5056531" y="3515145"/>
            <a:ext cx="1460550" cy="19234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Left 91">
            <a:extLst>
              <a:ext uri="{FF2B5EF4-FFF2-40B4-BE49-F238E27FC236}">
                <a16:creationId xmlns:a16="http://schemas.microsoft.com/office/drawing/2014/main" id="{FEE59CEC-66DB-41B4-B150-49D83B02CBFB}"/>
              </a:ext>
            </a:extLst>
          </p:cNvPr>
          <p:cNvSpPr/>
          <p:nvPr/>
        </p:nvSpPr>
        <p:spPr>
          <a:xfrm rot="5400000">
            <a:off x="3423042" y="4982540"/>
            <a:ext cx="1460550" cy="19234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22D5BE5-6252-4DC2-BAAF-00513B5D1B7E}"/>
              </a:ext>
            </a:extLst>
          </p:cNvPr>
          <p:cNvSpPr/>
          <p:nvPr/>
        </p:nvSpPr>
        <p:spPr>
          <a:xfrm>
            <a:off x="3165420" y="5524541"/>
            <a:ext cx="2029378" cy="626400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8FB5043-E1A6-4668-8DC6-09D35A8DF2A3}"/>
              </a:ext>
            </a:extLst>
          </p:cNvPr>
          <p:cNvSpPr txBox="1"/>
          <p:nvPr/>
        </p:nvSpPr>
        <p:spPr>
          <a:xfrm>
            <a:off x="3103214" y="5544519"/>
            <a:ext cx="209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SSL Certificate Provider</a:t>
            </a: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Ex: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PositiveSSL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@ Namecheap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6621C4-5FBB-418C-9EA1-190612616B96}"/>
              </a:ext>
            </a:extLst>
          </p:cNvPr>
          <p:cNvSpPr txBox="1"/>
          <p:nvPr/>
        </p:nvSpPr>
        <p:spPr>
          <a:xfrm>
            <a:off x="4163496" y="4922384"/>
            <a:ext cx="10824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Little ritual to the SSL Gods, happening every few years</a:t>
            </a:r>
          </a:p>
        </p:txBody>
      </p:sp>
      <p:sp>
        <p:nvSpPr>
          <p:cNvPr id="104" name="Arrow: Left 103">
            <a:extLst>
              <a:ext uri="{FF2B5EF4-FFF2-40B4-BE49-F238E27FC236}">
                <a16:creationId xmlns:a16="http://schemas.microsoft.com/office/drawing/2014/main" id="{7F651CD5-6A99-4E95-809E-7347C200956C}"/>
              </a:ext>
            </a:extLst>
          </p:cNvPr>
          <p:cNvSpPr/>
          <p:nvPr/>
        </p:nvSpPr>
        <p:spPr>
          <a:xfrm rot="5400000">
            <a:off x="8329924" y="4972274"/>
            <a:ext cx="1460550" cy="19234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7E8AB3C-D750-4F51-AFF1-237E0358DAA7}"/>
              </a:ext>
            </a:extLst>
          </p:cNvPr>
          <p:cNvSpPr/>
          <p:nvPr/>
        </p:nvSpPr>
        <p:spPr>
          <a:xfrm>
            <a:off x="8778977" y="5539604"/>
            <a:ext cx="2029378" cy="626400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D0AAC6-412B-40F2-A171-7AF8A4CA8E12}"/>
              </a:ext>
            </a:extLst>
          </p:cNvPr>
          <p:cNvSpPr txBox="1"/>
          <p:nvPr/>
        </p:nvSpPr>
        <p:spPr>
          <a:xfrm>
            <a:off x="8716771" y="5559582"/>
            <a:ext cx="209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Domain Name Provider, aka Registrar</a:t>
            </a: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Ex: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Gandi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F2ADDB-E72B-4234-997B-3E95964BD438}"/>
              </a:ext>
            </a:extLst>
          </p:cNvPr>
          <p:cNvSpPr txBox="1"/>
          <p:nvPr/>
        </p:nvSpPr>
        <p:spPr>
          <a:xfrm>
            <a:off x="9078654" y="4909192"/>
            <a:ext cx="14858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registrar’s DNS records must be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pointing towards the Azure DNS Zone</a:t>
            </a:r>
          </a:p>
        </p:txBody>
      </p:sp>
      <p:sp>
        <p:nvSpPr>
          <p:cNvPr id="115" name="Arrow: Left 114">
            <a:extLst>
              <a:ext uri="{FF2B5EF4-FFF2-40B4-BE49-F238E27FC236}">
                <a16:creationId xmlns:a16="http://schemas.microsoft.com/office/drawing/2014/main" id="{717838DD-184D-4556-A3FD-C5FA4B093660}"/>
              </a:ext>
            </a:extLst>
          </p:cNvPr>
          <p:cNvSpPr/>
          <p:nvPr/>
        </p:nvSpPr>
        <p:spPr>
          <a:xfrm>
            <a:off x="8159086" y="3104181"/>
            <a:ext cx="1447787" cy="19234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Left 116">
            <a:extLst>
              <a:ext uri="{FF2B5EF4-FFF2-40B4-BE49-F238E27FC236}">
                <a16:creationId xmlns:a16="http://schemas.microsoft.com/office/drawing/2014/main" id="{C4B75210-71D1-45AA-8621-8048B392C257}"/>
              </a:ext>
            </a:extLst>
          </p:cNvPr>
          <p:cNvSpPr/>
          <p:nvPr/>
        </p:nvSpPr>
        <p:spPr>
          <a:xfrm>
            <a:off x="8159086" y="3602616"/>
            <a:ext cx="1447787" cy="19234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017CBCAC-B183-4D22-847C-9D7B8A3BDE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3615" y="4033404"/>
            <a:ext cx="738448" cy="738448"/>
          </a:xfrm>
          <a:prstGeom prst="rect">
            <a:avLst/>
          </a:prstGeom>
        </p:spPr>
      </p:pic>
      <p:sp>
        <p:nvSpPr>
          <p:cNvPr id="120" name="Arrow: Bent 119">
            <a:extLst>
              <a:ext uri="{FF2B5EF4-FFF2-40B4-BE49-F238E27FC236}">
                <a16:creationId xmlns:a16="http://schemas.microsoft.com/office/drawing/2014/main" id="{AE1A7CE0-ACDD-4C4F-9E9F-A23187B6853F}"/>
              </a:ext>
            </a:extLst>
          </p:cNvPr>
          <p:cNvSpPr/>
          <p:nvPr/>
        </p:nvSpPr>
        <p:spPr>
          <a:xfrm>
            <a:off x="635370" y="2474806"/>
            <a:ext cx="2324408" cy="1580243"/>
          </a:xfrm>
          <a:prstGeom prst="bentArrow">
            <a:avLst>
              <a:gd name="adj1" fmla="val 9715"/>
              <a:gd name="adj2" fmla="val 9533"/>
              <a:gd name="adj3" fmla="val 11171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DAD4C1-AC03-4B71-8947-B016DBFD0335}"/>
              </a:ext>
            </a:extLst>
          </p:cNvPr>
          <p:cNvSpPr txBox="1"/>
          <p:nvPr/>
        </p:nvSpPr>
        <p:spPr>
          <a:xfrm>
            <a:off x="782563" y="3364295"/>
            <a:ext cx="14251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Upload content to $web, using Storage Explorer or the Azure CLI (not PS due to content types)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73D5AA6-C005-4C84-9A52-35689772C83E}"/>
              </a:ext>
            </a:extLst>
          </p:cNvPr>
          <p:cNvSpPr/>
          <p:nvPr/>
        </p:nvSpPr>
        <p:spPr>
          <a:xfrm>
            <a:off x="10931072" y="249370"/>
            <a:ext cx="224287" cy="2230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DD43D90-F2D3-4070-B8F4-4874236F43D9}"/>
              </a:ext>
            </a:extLst>
          </p:cNvPr>
          <p:cNvCxnSpPr>
            <a:cxnSpLocks/>
            <a:stCxn id="35" idx="0"/>
            <a:endCxn id="124" idx="4"/>
          </p:cNvCxnSpPr>
          <p:nvPr/>
        </p:nvCxnSpPr>
        <p:spPr>
          <a:xfrm rot="5400000" flipH="1" flipV="1">
            <a:off x="9864045" y="701629"/>
            <a:ext cx="1408371" cy="949972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D8FA551-4A5F-492F-A793-66820668A24A}"/>
              </a:ext>
            </a:extLst>
          </p:cNvPr>
          <p:cNvSpPr txBox="1"/>
          <p:nvPr/>
        </p:nvSpPr>
        <p:spPr>
          <a:xfrm>
            <a:off x="9405891" y="123858"/>
            <a:ext cx="1728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https://mydomain.com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https://www.mydomain.com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http://mydomain.com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http://www.mydomain.com</a:t>
            </a:r>
          </a:p>
        </p:txBody>
      </p:sp>
    </p:spTree>
    <p:extLst>
      <p:ext uri="{BB962C8B-B14F-4D97-AF65-F5344CB8AC3E}">
        <p14:creationId xmlns:p14="http://schemas.microsoft.com/office/powerpoint/2010/main" val="167342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E214B7-70C1-4A03-A545-891FC4A86FE2}"/>
              </a:ext>
            </a:extLst>
          </p:cNvPr>
          <p:cNvSpPr/>
          <p:nvPr/>
        </p:nvSpPr>
        <p:spPr>
          <a:xfrm>
            <a:off x="3103213" y="1880801"/>
            <a:ext cx="2082959" cy="1179928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3B9ADB-7E63-4F02-80DD-028CC11078F9}"/>
              </a:ext>
            </a:extLst>
          </p:cNvPr>
          <p:cNvSpPr/>
          <p:nvPr/>
        </p:nvSpPr>
        <p:spPr>
          <a:xfrm>
            <a:off x="5592254" y="1880799"/>
            <a:ext cx="2671852" cy="2604936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0AEC02-1728-4529-8772-1709F272C2F6}"/>
              </a:ext>
            </a:extLst>
          </p:cNvPr>
          <p:cNvSpPr/>
          <p:nvPr/>
        </p:nvSpPr>
        <p:spPr>
          <a:xfrm>
            <a:off x="2605178" y="885609"/>
            <a:ext cx="9339532" cy="4002693"/>
          </a:xfrm>
          <a:custGeom>
            <a:avLst/>
            <a:gdLst>
              <a:gd name="connsiteX0" fmla="*/ 0 w 9339532"/>
              <a:gd name="connsiteY0" fmla="*/ 238561 h 4002693"/>
              <a:gd name="connsiteX1" fmla="*/ 238561 w 9339532"/>
              <a:gd name="connsiteY1" fmla="*/ 0 h 4002693"/>
              <a:gd name="connsiteX2" fmla="*/ 920285 w 9339532"/>
              <a:gd name="connsiteY2" fmla="*/ 0 h 4002693"/>
              <a:gd name="connsiteX3" fmla="*/ 1779257 w 9339532"/>
              <a:gd name="connsiteY3" fmla="*/ 0 h 4002693"/>
              <a:gd name="connsiteX4" fmla="*/ 2638229 w 9339532"/>
              <a:gd name="connsiteY4" fmla="*/ 0 h 4002693"/>
              <a:gd name="connsiteX5" fmla="*/ 3142705 w 9339532"/>
              <a:gd name="connsiteY5" fmla="*/ 0 h 4002693"/>
              <a:gd name="connsiteX6" fmla="*/ 3558556 w 9339532"/>
              <a:gd name="connsiteY6" fmla="*/ 0 h 4002693"/>
              <a:gd name="connsiteX7" fmla="*/ 4063032 w 9339532"/>
              <a:gd name="connsiteY7" fmla="*/ 0 h 4002693"/>
              <a:gd name="connsiteX8" fmla="*/ 4833380 w 9339532"/>
              <a:gd name="connsiteY8" fmla="*/ 0 h 4002693"/>
              <a:gd name="connsiteX9" fmla="*/ 5603728 w 9339532"/>
              <a:gd name="connsiteY9" fmla="*/ 0 h 4002693"/>
              <a:gd name="connsiteX10" fmla="*/ 6019579 w 9339532"/>
              <a:gd name="connsiteY10" fmla="*/ 0 h 4002693"/>
              <a:gd name="connsiteX11" fmla="*/ 6612679 w 9339532"/>
              <a:gd name="connsiteY11" fmla="*/ 0 h 4002693"/>
              <a:gd name="connsiteX12" fmla="*/ 7205779 w 9339532"/>
              <a:gd name="connsiteY12" fmla="*/ 0 h 4002693"/>
              <a:gd name="connsiteX13" fmla="*/ 7976127 w 9339532"/>
              <a:gd name="connsiteY13" fmla="*/ 0 h 4002693"/>
              <a:gd name="connsiteX14" fmla="*/ 8480602 w 9339532"/>
              <a:gd name="connsiteY14" fmla="*/ 0 h 4002693"/>
              <a:gd name="connsiteX15" fmla="*/ 9100971 w 9339532"/>
              <a:gd name="connsiteY15" fmla="*/ 0 h 4002693"/>
              <a:gd name="connsiteX16" fmla="*/ 9339532 w 9339532"/>
              <a:gd name="connsiteY16" fmla="*/ 238561 h 4002693"/>
              <a:gd name="connsiteX17" fmla="*/ 9339532 w 9339532"/>
              <a:gd name="connsiteY17" fmla="*/ 790900 h 4002693"/>
              <a:gd name="connsiteX18" fmla="*/ 9339532 w 9339532"/>
              <a:gd name="connsiteY18" fmla="*/ 1378496 h 4002693"/>
              <a:gd name="connsiteX19" fmla="*/ 9339532 w 9339532"/>
              <a:gd name="connsiteY19" fmla="*/ 1860324 h 4002693"/>
              <a:gd name="connsiteX20" fmla="*/ 9339532 w 9339532"/>
              <a:gd name="connsiteY20" fmla="*/ 2447919 h 4002693"/>
              <a:gd name="connsiteX21" fmla="*/ 9339532 w 9339532"/>
              <a:gd name="connsiteY21" fmla="*/ 3106025 h 4002693"/>
              <a:gd name="connsiteX22" fmla="*/ 9339532 w 9339532"/>
              <a:gd name="connsiteY22" fmla="*/ 3764132 h 4002693"/>
              <a:gd name="connsiteX23" fmla="*/ 9100971 w 9339532"/>
              <a:gd name="connsiteY23" fmla="*/ 4002693 h 4002693"/>
              <a:gd name="connsiteX24" fmla="*/ 8419247 w 9339532"/>
              <a:gd name="connsiteY24" fmla="*/ 4002693 h 4002693"/>
              <a:gd name="connsiteX25" fmla="*/ 7560275 w 9339532"/>
              <a:gd name="connsiteY25" fmla="*/ 4002693 h 4002693"/>
              <a:gd name="connsiteX26" fmla="*/ 7144424 w 9339532"/>
              <a:gd name="connsiteY26" fmla="*/ 4002693 h 4002693"/>
              <a:gd name="connsiteX27" fmla="*/ 6728572 w 9339532"/>
              <a:gd name="connsiteY27" fmla="*/ 4002693 h 4002693"/>
              <a:gd name="connsiteX28" fmla="*/ 6135472 w 9339532"/>
              <a:gd name="connsiteY28" fmla="*/ 4002693 h 4002693"/>
              <a:gd name="connsiteX29" fmla="*/ 5453748 w 9339532"/>
              <a:gd name="connsiteY29" fmla="*/ 4002693 h 4002693"/>
              <a:gd name="connsiteX30" fmla="*/ 4860649 w 9339532"/>
              <a:gd name="connsiteY30" fmla="*/ 4002693 h 4002693"/>
              <a:gd name="connsiteX31" fmla="*/ 4090301 w 9339532"/>
              <a:gd name="connsiteY31" fmla="*/ 4002693 h 4002693"/>
              <a:gd name="connsiteX32" fmla="*/ 3231329 w 9339532"/>
              <a:gd name="connsiteY32" fmla="*/ 4002693 h 4002693"/>
              <a:gd name="connsiteX33" fmla="*/ 2549605 w 9339532"/>
              <a:gd name="connsiteY33" fmla="*/ 4002693 h 4002693"/>
              <a:gd name="connsiteX34" fmla="*/ 1956505 w 9339532"/>
              <a:gd name="connsiteY34" fmla="*/ 4002693 h 4002693"/>
              <a:gd name="connsiteX35" fmla="*/ 1097533 w 9339532"/>
              <a:gd name="connsiteY35" fmla="*/ 4002693 h 4002693"/>
              <a:gd name="connsiteX36" fmla="*/ 238561 w 9339532"/>
              <a:gd name="connsiteY36" fmla="*/ 4002693 h 4002693"/>
              <a:gd name="connsiteX37" fmla="*/ 0 w 9339532"/>
              <a:gd name="connsiteY37" fmla="*/ 3764132 h 4002693"/>
              <a:gd name="connsiteX38" fmla="*/ 0 w 9339532"/>
              <a:gd name="connsiteY38" fmla="*/ 3247048 h 4002693"/>
              <a:gd name="connsiteX39" fmla="*/ 0 w 9339532"/>
              <a:gd name="connsiteY39" fmla="*/ 2624197 h 4002693"/>
              <a:gd name="connsiteX40" fmla="*/ 0 w 9339532"/>
              <a:gd name="connsiteY40" fmla="*/ 2071858 h 4002693"/>
              <a:gd name="connsiteX41" fmla="*/ 0 w 9339532"/>
              <a:gd name="connsiteY41" fmla="*/ 1554774 h 4002693"/>
              <a:gd name="connsiteX42" fmla="*/ 0 w 9339532"/>
              <a:gd name="connsiteY42" fmla="*/ 896668 h 4002693"/>
              <a:gd name="connsiteX43" fmla="*/ 0 w 9339532"/>
              <a:gd name="connsiteY43" fmla="*/ 238561 h 400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339532" h="4002693" extrusionOk="0">
                <a:moveTo>
                  <a:pt x="0" y="238561"/>
                </a:moveTo>
                <a:cubicBezTo>
                  <a:pt x="-7251" y="119529"/>
                  <a:pt x="101056" y="-2375"/>
                  <a:pt x="238561" y="0"/>
                </a:cubicBezTo>
                <a:cubicBezTo>
                  <a:pt x="375116" y="7370"/>
                  <a:pt x="736106" y="28706"/>
                  <a:pt x="920285" y="0"/>
                </a:cubicBezTo>
                <a:cubicBezTo>
                  <a:pt x="1104464" y="-28706"/>
                  <a:pt x="1601364" y="23155"/>
                  <a:pt x="1779257" y="0"/>
                </a:cubicBezTo>
                <a:cubicBezTo>
                  <a:pt x="1957150" y="-23155"/>
                  <a:pt x="2373635" y="21980"/>
                  <a:pt x="2638229" y="0"/>
                </a:cubicBezTo>
                <a:cubicBezTo>
                  <a:pt x="2902823" y="-21980"/>
                  <a:pt x="2941225" y="-10847"/>
                  <a:pt x="3142705" y="0"/>
                </a:cubicBezTo>
                <a:cubicBezTo>
                  <a:pt x="3344185" y="10847"/>
                  <a:pt x="3426743" y="9037"/>
                  <a:pt x="3558556" y="0"/>
                </a:cubicBezTo>
                <a:cubicBezTo>
                  <a:pt x="3690369" y="-9037"/>
                  <a:pt x="3918553" y="12510"/>
                  <a:pt x="4063032" y="0"/>
                </a:cubicBezTo>
                <a:cubicBezTo>
                  <a:pt x="4207511" y="-12510"/>
                  <a:pt x="4529417" y="1638"/>
                  <a:pt x="4833380" y="0"/>
                </a:cubicBezTo>
                <a:cubicBezTo>
                  <a:pt x="5137343" y="-1638"/>
                  <a:pt x="5415008" y="-36595"/>
                  <a:pt x="5603728" y="0"/>
                </a:cubicBezTo>
                <a:cubicBezTo>
                  <a:pt x="5792448" y="36595"/>
                  <a:pt x="5832256" y="-11336"/>
                  <a:pt x="6019579" y="0"/>
                </a:cubicBezTo>
                <a:cubicBezTo>
                  <a:pt x="6206902" y="11336"/>
                  <a:pt x="6464564" y="3585"/>
                  <a:pt x="6612679" y="0"/>
                </a:cubicBezTo>
                <a:cubicBezTo>
                  <a:pt x="6760794" y="-3585"/>
                  <a:pt x="6999938" y="14422"/>
                  <a:pt x="7205779" y="0"/>
                </a:cubicBezTo>
                <a:cubicBezTo>
                  <a:pt x="7411620" y="-14422"/>
                  <a:pt x="7603692" y="19502"/>
                  <a:pt x="7976127" y="0"/>
                </a:cubicBezTo>
                <a:cubicBezTo>
                  <a:pt x="8348562" y="-19502"/>
                  <a:pt x="8344262" y="10351"/>
                  <a:pt x="8480602" y="0"/>
                </a:cubicBezTo>
                <a:cubicBezTo>
                  <a:pt x="8616942" y="-10351"/>
                  <a:pt x="8816637" y="28569"/>
                  <a:pt x="9100971" y="0"/>
                </a:cubicBezTo>
                <a:cubicBezTo>
                  <a:pt x="9238961" y="4225"/>
                  <a:pt x="9335730" y="117854"/>
                  <a:pt x="9339532" y="238561"/>
                </a:cubicBezTo>
                <a:cubicBezTo>
                  <a:pt x="9341892" y="412421"/>
                  <a:pt x="9325781" y="618984"/>
                  <a:pt x="9339532" y="790900"/>
                </a:cubicBezTo>
                <a:cubicBezTo>
                  <a:pt x="9353283" y="962816"/>
                  <a:pt x="9365547" y="1112794"/>
                  <a:pt x="9339532" y="1378496"/>
                </a:cubicBezTo>
                <a:cubicBezTo>
                  <a:pt x="9313517" y="1644198"/>
                  <a:pt x="9361313" y="1665208"/>
                  <a:pt x="9339532" y="1860324"/>
                </a:cubicBezTo>
                <a:cubicBezTo>
                  <a:pt x="9317751" y="2055440"/>
                  <a:pt x="9365769" y="2257708"/>
                  <a:pt x="9339532" y="2447919"/>
                </a:cubicBezTo>
                <a:cubicBezTo>
                  <a:pt x="9313295" y="2638131"/>
                  <a:pt x="9347386" y="2924372"/>
                  <a:pt x="9339532" y="3106025"/>
                </a:cubicBezTo>
                <a:cubicBezTo>
                  <a:pt x="9331678" y="3287678"/>
                  <a:pt x="9357906" y="3577162"/>
                  <a:pt x="9339532" y="3764132"/>
                </a:cubicBezTo>
                <a:cubicBezTo>
                  <a:pt x="9360810" y="3879423"/>
                  <a:pt x="9231622" y="4006723"/>
                  <a:pt x="9100971" y="4002693"/>
                </a:cubicBezTo>
                <a:cubicBezTo>
                  <a:pt x="8872286" y="4020970"/>
                  <a:pt x="8613158" y="4005573"/>
                  <a:pt x="8419247" y="4002693"/>
                </a:cubicBezTo>
                <a:cubicBezTo>
                  <a:pt x="8225336" y="3999813"/>
                  <a:pt x="7937880" y="3983636"/>
                  <a:pt x="7560275" y="4002693"/>
                </a:cubicBezTo>
                <a:cubicBezTo>
                  <a:pt x="7182670" y="4021750"/>
                  <a:pt x="7301527" y="4001950"/>
                  <a:pt x="7144424" y="4002693"/>
                </a:cubicBezTo>
                <a:cubicBezTo>
                  <a:pt x="6987321" y="4003436"/>
                  <a:pt x="6881712" y="4022062"/>
                  <a:pt x="6728572" y="4002693"/>
                </a:cubicBezTo>
                <a:cubicBezTo>
                  <a:pt x="6575432" y="3983324"/>
                  <a:pt x="6289958" y="3998403"/>
                  <a:pt x="6135472" y="4002693"/>
                </a:cubicBezTo>
                <a:cubicBezTo>
                  <a:pt x="5980986" y="4006983"/>
                  <a:pt x="5646788" y="4025286"/>
                  <a:pt x="5453748" y="4002693"/>
                </a:cubicBezTo>
                <a:cubicBezTo>
                  <a:pt x="5260708" y="3980100"/>
                  <a:pt x="5052707" y="4023873"/>
                  <a:pt x="4860649" y="4002693"/>
                </a:cubicBezTo>
                <a:cubicBezTo>
                  <a:pt x="4668591" y="3981513"/>
                  <a:pt x="4451613" y="4028056"/>
                  <a:pt x="4090301" y="4002693"/>
                </a:cubicBezTo>
                <a:cubicBezTo>
                  <a:pt x="3728989" y="3977330"/>
                  <a:pt x="3420568" y="3985698"/>
                  <a:pt x="3231329" y="4002693"/>
                </a:cubicBezTo>
                <a:cubicBezTo>
                  <a:pt x="3042090" y="4019688"/>
                  <a:pt x="2757665" y="3996979"/>
                  <a:pt x="2549605" y="4002693"/>
                </a:cubicBezTo>
                <a:cubicBezTo>
                  <a:pt x="2341545" y="4008407"/>
                  <a:pt x="2219189" y="3988776"/>
                  <a:pt x="1956505" y="4002693"/>
                </a:cubicBezTo>
                <a:cubicBezTo>
                  <a:pt x="1693821" y="4016610"/>
                  <a:pt x="1452784" y="4007753"/>
                  <a:pt x="1097533" y="4002693"/>
                </a:cubicBezTo>
                <a:cubicBezTo>
                  <a:pt x="742282" y="3997633"/>
                  <a:pt x="649228" y="4023593"/>
                  <a:pt x="238561" y="4002693"/>
                </a:cubicBezTo>
                <a:cubicBezTo>
                  <a:pt x="103206" y="4002097"/>
                  <a:pt x="-19238" y="3889609"/>
                  <a:pt x="0" y="3764132"/>
                </a:cubicBezTo>
                <a:cubicBezTo>
                  <a:pt x="15958" y="3597922"/>
                  <a:pt x="15371" y="3455143"/>
                  <a:pt x="0" y="3247048"/>
                </a:cubicBezTo>
                <a:cubicBezTo>
                  <a:pt x="-15371" y="3038953"/>
                  <a:pt x="-13208" y="2791065"/>
                  <a:pt x="0" y="2624197"/>
                </a:cubicBezTo>
                <a:cubicBezTo>
                  <a:pt x="13208" y="2457329"/>
                  <a:pt x="-9994" y="2224504"/>
                  <a:pt x="0" y="2071858"/>
                </a:cubicBezTo>
                <a:cubicBezTo>
                  <a:pt x="9994" y="1919212"/>
                  <a:pt x="-9779" y="1693070"/>
                  <a:pt x="0" y="1554774"/>
                </a:cubicBezTo>
                <a:cubicBezTo>
                  <a:pt x="9779" y="1416478"/>
                  <a:pt x="24988" y="1099819"/>
                  <a:pt x="0" y="896668"/>
                </a:cubicBezTo>
                <a:cubicBezTo>
                  <a:pt x="-24988" y="693517"/>
                  <a:pt x="3547" y="506343"/>
                  <a:pt x="0" y="238561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>
                      <a:gd name="adj" fmla="val 596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9A2C64-E77D-4F5C-8395-9B2798C8C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11" y="1904143"/>
            <a:ext cx="365760" cy="3657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B073AC8-F7BE-4E13-AAB2-F7CFE6FE3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3756" y="1904143"/>
            <a:ext cx="365760" cy="36576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EE5CD91-13C3-4EBD-977F-5811580491A2}"/>
              </a:ext>
            </a:extLst>
          </p:cNvPr>
          <p:cNvGrpSpPr/>
          <p:nvPr/>
        </p:nvGrpSpPr>
        <p:grpSpPr>
          <a:xfrm>
            <a:off x="2387794" y="540923"/>
            <a:ext cx="640080" cy="640080"/>
            <a:chOff x="1495785" y="979638"/>
            <a:chExt cx="640080" cy="6400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E5BBDB-DC1B-48B6-9F6F-627D963F8018}"/>
                </a:ext>
              </a:extLst>
            </p:cNvPr>
            <p:cNvSpPr/>
            <p:nvPr/>
          </p:nvSpPr>
          <p:spPr>
            <a:xfrm>
              <a:off x="1495785" y="979638"/>
              <a:ext cx="640080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AF0D685-5C19-417E-AC0B-D48013ECA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95785" y="979638"/>
              <a:ext cx="640080" cy="640080"/>
            </a:xfrm>
            <a:prstGeom prst="rect">
              <a:avLst/>
            </a:prstGeom>
          </p:spPr>
        </p:pic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2689092-0B6A-45F2-8D0D-CB75433221F5}"/>
              </a:ext>
            </a:extLst>
          </p:cNvPr>
          <p:cNvSpPr/>
          <p:nvPr/>
        </p:nvSpPr>
        <p:spPr>
          <a:xfrm>
            <a:off x="2689107" y="1261643"/>
            <a:ext cx="9152086" cy="3540396"/>
          </a:xfrm>
          <a:prstGeom prst="roundRect">
            <a:avLst>
              <a:gd name="adj" fmla="val 5960"/>
            </a:avLst>
          </a:prstGeom>
          <a:noFill/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08A1E9-7311-4419-ADFE-94E14DF80E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46078" y="1311693"/>
            <a:ext cx="365760" cy="3657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7850E5-1718-4CD0-B1B6-26F79EAD50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01313" y="1311693"/>
            <a:ext cx="365760" cy="3657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7B5B75-06AE-4033-A7C6-BD8F03CC7332}"/>
              </a:ext>
            </a:extLst>
          </p:cNvPr>
          <p:cNvSpPr txBox="1"/>
          <p:nvPr/>
        </p:nvSpPr>
        <p:spPr>
          <a:xfrm>
            <a:off x="3046729" y="12624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AA0CF-190A-4EA3-B436-AE0BBE227E71}"/>
              </a:ext>
            </a:extLst>
          </p:cNvPr>
          <p:cNvSpPr txBox="1"/>
          <p:nvPr/>
        </p:nvSpPr>
        <p:spPr>
          <a:xfrm>
            <a:off x="3767073" y="135473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Resource Group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57A5C5-6435-46A9-A56A-21A1B01BED88}"/>
              </a:ext>
            </a:extLst>
          </p:cNvPr>
          <p:cNvSpPr txBox="1"/>
          <p:nvPr/>
        </p:nvSpPr>
        <p:spPr>
          <a:xfrm>
            <a:off x="3535071" y="1921955"/>
            <a:ext cx="15359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Storage Account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Hosts the files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Static Website </a:t>
            </a:r>
            <a:r>
              <a:rPr lang="en-US" sz="8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enabled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index.html / 404.html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Container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: $web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842742-9C21-4B17-911A-09DFDF732D56}"/>
              </a:ext>
            </a:extLst>
          </p:cNvPr>
          <p:cNvSpPr txBox="1"/>
          <p:nvPr/>
        </p:nvSpPr>
        <p:spPr>
          <a:xfrm>
            <a:off x="6019516" y="1948523"/>
            <a:ext cx="21870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CDN Profile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Content Delivery Network, caches to optimize performance and cost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CDN Endpoint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Origin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Storage static website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http/https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8FB031-B5CE-438C-AD3E-73769D497535}"/>
              </a:ext>
            </a:extLst>
          </p:cNvPr>
          <p:cNvSpPr/>
          <p:nvPr/>
        </p:nvSpPr>
        <p:spPr>
          <a:xfrm>
            <a:off x="5293572" y="241563"/>
            <a:ext cx="224287" cy="2230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696D6E-75C4-4A0F-A61F-41D2948E69E3}"/>
              </a:ext>
            </a:extLst>
          </p:cNvPr>
          <p:cNvSpPr/>
          <p:nvPr/>
        </p:nvSpPr>
        <p:spPr>
          <a:xfrm>
            <a:off x="7771283" y="241563"/>
            <a:ext cx="224287" cy="2230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628E6E3-600E-4BF4-BA93-CD65056A7952}"/>
              </a:ext>
            </a:extLst>
          </p:cNvPr>
          <p:cNvCxnSpPr>
            <a:cxnSpLocks/>
            <a:stCxn id="31" idx="0"/>
            <a:endCxn id="46" idx="4"/>
          </p:cNvCxnSpPr>
          <p:nvPr/>
        </p:nvCxnSpPr>
        <p:spPr>
          <a:xfrm rot="5400000" flipH="1" flipV="1">
            <a:off x="4067115" y="542201"/>
            <a:ext cx="1416179" cy="1261023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7A6460B-9C03-44A7-AD77-FEF464D75BC7}"/>
              </a:ext>
            </a:extLst>
          </p:cNvPr>
          <p:cNvSpPr txBox="1"/>
          <p:nvPr/>
        </p:nvSpPr>
        <p:spPr>
          <a:xfrm>
            <a:off x="3289244" y="244991"/>
            <a:ext cx="2159483" cy="21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https://&lt;sa&gt;.web.core.windows.net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5AA211-583F-4CE5-BA4C-957883C0577D}"/>
              </a:ext>
            </a:extLst>
          </p:cNvPr>
          <p:cNvSpPr txBox="1"/>
          <p:nvPr/>
        </p:nvSpPr>
        <p:spPr>
          <a:xfrm>
            <a:off x="6104623" y="245370"/>
            <a:ext cx="17281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https://&lt;cdn&gt;.azureedge.net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80D4C3A-F594-48F6-95F3-2709DED15C05}"/>
              </a:ext>
            </a:extLst>
          </p:cNvPr>
          <p:cNvCxnSpPr>
            <a:cxnSpLocks/>
            <a:stCxn id="33" idx="0"/>
            <a:endCxn id="48" idx="4"/>
          </p:cNvCxnSpPr>
          <p:nvPr/>
        </p:nvCxnSpPr>
        <p:spPr>
          <a:xfrm rot="5400000" flipH="1" flipV="1">
            <a:off x="6697715" y="695088"/>
            <a:ext cx="1416177" cy="955247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2A143-2832-4ABE-8708-81FF28172A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2079" y="2486672"/>
            <a:ext cx="228600" cy="228600"/>
          </a:xfrm>
          <a:prstGeom prst="rect">
            <a:avLst/>
          </a:prstGeom>
        </p:spPr>
      </p:pic>
      <p:sp>
        <p:nvSpPr>
          <p:cNvPr id="75" name="Arrow: Left 74">
            <a:extLst>
              <a:ext uri="{FF2B5EF4-FFF2-40B4-BE49-F238E27FC236}">
                <a16:creationId xmlns:a16="http://schemas.microsoft.com/office/drawing/2014/main" id="{1769582E-9834-4BCE-BC6E-75C0C1264512}"/>
              </a:ext>
            </a:extLst>
          </p:cNvPr>
          <p:cNvSpPr/>
          <p:nvPr/>
        </p:nvSpPr>
        <p:spPr>
          <a:xfrm>
            <a:off x="5056531" y="2773145"/>
            <a:ext cx="1447787" cy="19234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017CBCAC-B183-4D22-847C-9D7B8A3BDE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3615" y="4033404"/>
            <a:ext cx="738448" cy="738448"/>
          </a:xfrm>
          <a:prstGeom prst="rect">
            <a:avLst/>
          </a:prstGeom>
        </p:spPr>
      </p:pic>
      <p:sp>
        <p:nvSpPr>
          <p:cNvPr id="120" name="Arrow: Bent 119">
            <a:extLst>
              <a:ext uri="{FF2B5EF4-FFF2-40B4-BE49-F238E27FC236}">
                <a16:creationId xmlns:a16="http://schemas.microsoft.com/office/drawing/2014/main" id="{AE1A7CE0-ACDD-4C4F-9E9F-A23187B6853F}"/>
              </a:ext>
            </a:extLst>
          </p:cNvPr>
          <p:cNvSpPr/>
          <p:nvPr/>
        </p:nvSpPr>
        <p:spPr>
          <a:xfrm>
            <a:off x="635370" y="2474806"/>
            <a:ext cx="2324408" cy="1580243"/>
          </a:xfrm>
          <a:prstGeom prst="bentArrow">
            <a:avLst>
              <a:gd name="adj1" fmla="val 9715"/>
              <a:gd name="adj2" fmla="val 9533"/>
              <a:gd name="adj3" fmla="val 11171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DAD4C1-AC03-4B71-8947-B016DBFD0335}"/>
              </a:ext>
            </a:extLst>
          </p:cNvPr>
          <p:cNvSpPr txBox="1"/>
          <p:nvPr/>
        </p:nvSpPr>
        <p:spPr>
          <a:xfrm>
            <a:off x="782563" y="3364295"/>
            <a:ext cx="14251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Upload content to $web, using Storage Explorer or the Azure CLI (not PS due to content types)</a:t>
            </a:r>
          </a:p>
        </p:txBody>
      </p:sp>
    </p:spTree>
    <p:extLst>
      <p:ext uri="{BB962C8B-B14F-4D97-AF65-F5344CB8AC3E}">
        <p14:creationId xmlns:p14="http://schemas.microsoft.com/office/powerpoint/2010/main" val="4496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E214B7-70C1-4A03-A545-891FC4A86FE2}"/>
              </a:ext>
            </a:extLst>
          </p:cNvPr>
          <p:cNvSpPr/>
          <p:nvPr/>
        </p:nvSpPr>
        <p:spPr>
          <a:xfrm>
            <a:off x="3103213" y="1880801"/>
            <a:ext cx="2082959" cy="1179928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3B9ADB-7E63-4F02-80DD-028CC11078F9}"/>
              </a:ext>
            </a:extLst>
          </p:cNvPr>
          <p:cNvSpPr/>
          <p:nvPr/>
        </p:nvSpPr>
        <p:spPr>
          <a:xfrm>
            <a:off x="5592254" y="1880799"/>
            <a:ext cx="2671852" cy="2604936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7842EFF-4161-4B9E-ABE2-70BDBD8DCF27}"/>
              </a:ext>
            </a:extLst>
          </p:cNvPr>
          <p:cNvSpPr/>
          <p:nvPr/>
        </p:nvSpPr>
        <p:spPr>
          <a:xfrm>
            <a:off x="8716771" y="1880800"/>
            <a:ext cx="2752946" cy="2604936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0AEC02-1728-4529-8772-1709F272C2F6}"/>
              </a:ext>
            </a:extLst>
          </p:cNvPr>
          <p:cNvSpPr/>
          <p:nvPr/>
        </p:nvSpPr>
        <p:spPr>
          <a:xfrm>
            <a:off x="2605178" y="885609"/>
            <a:ext cx="9339532" cy="4002693"/>
          </a:xfrm>
          <a:custGeom>
            <a:avLst/>
            <a:gdLst>
              <a:gd name="connsiteX0" fmla="*/ 0 w 9339532"/>
              <a:gd name="connsiteY0" fmla="*/ 238561 h 4002693"/>
              <a:gd name="connsiteX1" fmla="*/ 238561 w 9339532"/>
              <a:gd name="connsiteY1" fmla="*/ 0 h 4002693"/>
              <a:gd name="connsiteX2" fmla="*/ 920285 w 9339532"/>
              <a:gd name="connsiteY2" fmla="*/ 0 h 4002693"/>
              <a:gd name="connsiteX3" fmla="*/ 1779257 w 9339532"/>
              <a:gd name="connsiteY3" fmla="*/ 0 h 4002693"/>
              <a:gd name="connsiteX4" fmla="*/ 2638229 w 9339532"/>
              <a:gd name="connsiteY4" fmla="*/ 0 h 4002693"/>
              <a:gd name="connsiteX5" fmla="*/ 3142705 w 9339532"/>
              <a:gd name="connsiteY5" fmla="*/ 0 h 4002693"/>
              <a:gd name="connsiteX6" fmla="*/ 3558556 w 9339532"/>
              <a:gd name="connsiteY6" fmla="*/ 0 h 4002693"/>
              <a:gd name="connsiteX7" fmla="*/ 4063032 w 9339532"/>
              <a:gd name="connsiteY7" fmla="*/ 0 h 4002693"/>
              <a:gd name="connsiteX8" fmla="*/ 4833380 w 9339532"/>
              <a:gd name="connsiteY8" fmla="*/ 0 h 4002693"/>
              <a:gd name="connsiteX9" fmla="*/ 5603728 w 9339532"/>
              <a:gd name="connsiteY9" fmla="*/ 0 h 4002693"/>
              <a:gd name="connsiteX10" fmla="*/ 6019579 w 9339532"/>
              <a:gd name="connsiteY10" fmla="*/ 0 h 4002693"/>
              <a:gd name="connsiteX11" fmla="*/ 6612679 w 9339532"/>
              <a:gd name="connsiteY11" fmla="*/ 0 h 4002693"/>
              <a:gd name="connsiteX12" fmla="*/ 7205779 w 9339532"/>
              <a:gd name="connsiteY12" fmla="*/ 0 h 4002693"/>
              <a:gd name="connsiteX13" fmla="*/ 7976127 w 9339532"/>
              <a:gd name="connsiteY13" fmla="*/ 0 h 4002693"/>
              <a:gd name="connsiteX14" fmla="*/ 8480602 w 9339532"/>
              <a:gd name="connsiteY14" fmla="*/ 0 h 4002693"/>
              <a:gd name="connsiteX15" fmla="*/ 9100971 w 9339532"/>
              <a:gd name="connsiteY15" fmla="*/ 0 h 4002693"/>
              <a:gd name="connsiteX16" fmla="*/ 9339532 w 9339532"/>
              <a:gd name="connsiteY16" fmla="*/ 238561 h 4002693"/>
              <a:gd name="connsiteX17" fmla="*/ 9339532 w 9339532"/>
              <a:gd name="connsiteY17" fmla="*/ 790900 h 4002693"/>
              <a:gd name="connsiteX18" fmla="*/ 9339532 w 9339532"/>
              <a:gd name="connsiteY18" fmla="*/ 1378496 h 4002693"/>
              <a:gd name="connsiteX19" fmla="*/ 9339532 w 9339532"/>
              <a:gd name="connsiteY19" fmla="*/ 1860324 h 4002693"/>
              <a:gd name="connsiteX20" fmla="*/ 9339532 w 9339532"/>
              <a:gd name="connsiteY20" fmla="*/ 2447919 h 4002693"/>
              <a:gd name="connsiteX21" fmla="*/ 9339532 w 9339532"/>
              <a:gd name="connsiteY21" fmla="*/ 3106025 h 4002693"/>
              <a:gd name="connsiteX22" fmla="*/ 9339532 w 9339532"/>
              <a:gd name="connsiteY22" fmla="*/ 3764132 h 4002693"/>
              <a:gd name="connsiteX23" fmla="*/ 9100971 w 9339532"/>
              <a:gd name="connsiteY23" fmla="*/ 4002693 h 4002693"/>
              <a:gd name="connsiteX24" fmla="*/ 8419247 w 9339532"/>
              <a:gd name="connsiteY24" fmla="*/ 4002693 h 4002693"/>
              <a:gd name="connsiteX25" fmla="*/ 7560275 w 9339532"/>
              <a:gd name="connsiteY25" fmla="*/ 4002693 h 4002693"/>
              <a:gd name="connsiteX26" fmla="*/ 7144424 w 9339532"/>
              <a:gd name="connsiteY26" fmla="*/ 4002693 h 4002693"/>
              <a:gd name="connsiteX27" fmla="*/ 6728572 w 9339532"/>
              <a:gd name="connsiteY27" fmla="*/ 4002693 h 4002693"/>
              <a:gd name="connsiteX28" fmla="*/ 6135472 w 9339532"/>
              <a:gd name="connsiteY28" fmla="*/ 4002693 h 4002693"/>
              <a:gd name="connsiteX29" fmla="*/ 5453748 w 9339532"/>
              <a:gd name="connsiteY29" fmla="*/ 4002693 h 4002693"/>
              <a:gd name="connsiteX30" fmla="*/ 4860649 w 9339532"/>
              <a:gd name="connsiteY30" fmla="*/ 4002693 h 4002693"/>
              <a:gd name="connsiteX31" fmla="*/ 4090301 w 9339532"/>
              <a:gd name="connsiteY31" fmla="*/ 4002693 h 4002693"/>
              <a:gd name="connsiteX32" fmla="*/ 3231329 w 9339532"/>
              <a:gd name="connsiteY32" fmla="*/ 4002693 h 4002693"/>
              <a:gd name="connsiteX33" fmla="*/ 2549605 w 9339532"/>
              <a:gd name="connsiteY33" fmla="*/ 4002693 h 4002693"/>
              <a:gd name="connsiteX34" fmla="*/ 1956505 w 9339532"/>
              <a:gd name="connsiteY34" fmla="*/ 4002693 h 4002693"/>
              <a:gd name="connsiteX35" fmla="*/ 1097533 w 9339532"/>
              <a:gd name="connsiteY35" fmla="*/ 4002693 h 4002693"/>
              <a:gd name="connsiteX36" fmla="*/ 238561 w 9339532"/>
              <a:gd name="connsiteY36" fmla="*/ 4002693 h 4002693"/>
              <a:gd name="connsiteX37" fmla="*/ 0 w 9339532"/>
              <a:gd name="connsiteY37" fmla="*/ 3764132 h 4002693"/>
              <a:gd name="connsiteX38" fmla="*/ 0 w 9339532"/>
              <a:gd name="connsiteY38" fmla="*/ 3247048 h 4002693"/>
              <a:gd name="connsiteX39" fmla="*/ 0 w 9339532"/>
              <a:gd name="connsiteY39" fmla="*/ 2624197 h 4002693"/>
              <a:gd name="connsiteX40" fmla="*/ 0 w 9339532"/>
              <a:gd name="connsiteY40" fmla="*/ 2071858 h 4002693"/>
              <a:gd name="connsiteX41" fmla="*/ 0 w 9339532"/>
              <a:gd name="connsiteY41" fmla="*/ 1554774 h 4002693"/>
              <a:gd name="connsiteX42" fmla="*/ 0 w 9339532"/>
              <a:gd name="connsiteY42" fmla="*/ 896668 h 4002693"/>
              <a:gd name="connsiteX43" fmla="*/ 0 w 9339532"/>
              <a:gd name="connsiteY43" fmla="*/ 238561 h 400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339532" h="4002693" extrusionOk="0">
                <a:moveTo>
                  <a:pt x="0" y="238561"/>
                </a:moveTo>
                <a:cubicBezTo>
                  <a:pt x="-7251" y="119529"/>
                  <a:pt x="101056" y="-2375"/>
                  <a:pt x="238561" y="0"/>
                </a:cubicBezTo>
                <a:cubicBezTo>
                  <a:pt x="375116" y="7370"/>
                  <a:pt x="736106" y="28706"/>
                  <a:pt x="920285" y="0"/>
                </a:cubicBezTo>
                <a:cubicBezTo>
                  <a:pt x="1104464" y="-28706"/>
                  <a:pt x="1601364" y="23155"/>
                  <a:pt x="1779257" y="0"/>
                </a:cubicBezTo>
                <a:cubicBezTo>
                  <a:pt x="1957150" y="-23155"/>
                  <a:pt x="2373635" y="21980"/>
                  <a:pt x="2638229" y="0"/>
                </a:cubicBezTo>
                <a:cubicBezTo>
                  <a:pt x="2902823" y="-21980"/>
                  <a:pt x="2941225" y="-10847"/>
                  <a:pt x="3142705" y="0"/>
                </a:cubicBezTo>
                <a:cubicBezTo>
                  <a:pt x="3344185" y="10847"/>
                  <a:pt x="3426743" y="9037"/>
                  <a:pt x="3558556" y="0"/>
                </a:cubicBezTo>
                <a:cubicBezTo>
                  <a:pt x="3690369" y="-9037"/>
                  <a:pt x="3918553" y="12510"/>
                  <a:pt x="4063032" y="0"/>
                </a:cubicBezTo>
                <a:cubicBezTo>
                  <a:pt x="4207511" y="-12510"/>
                  <a:pt x="4529417" y="1638"/>
                  <a:pt x="4833380" y="0"/>
                </a:cubicBezTo>
                <a:cubicBezTo>
                  <a:pt x="5137343" y="-1638"/>
                  <a:pt x="5415008" y="-36595"/>
                  <a:pt x="5603728" y="0"/>
                </a:cubicBezTo>
                <a:cubicBezTo>
                  <a:pt x="5792448" y="36595"/>
                  <a:pt x="5832256" y="-11336"/>
                  <a:pt x="6019579" y="0"/>
                </a:cubicBezTo>
                <a:cubicBezTo>
                  <a:pt x="6206902" y="11336"/>
                  <a:pt x="6464564" y="3585"/>
                  <a:pt x="6612679" y="0"/>
                </a:cubicBezTo>
                <a:cubicBezTo>
                  <a:pt x="6760794" y="-3585"/>
                  <a:pt x="6999938" y="14422"/>
                  <a:pt x="7205779" y="0"/>
                </a:cubicBezTo>
                <a:cubicBezTo>
                  <a:pt x="7411620" y="-14422"/>
                  <a:pt x="7603692" y="19502"/>
                  <a:pt x="7976127" y="0"/>
                </a:cubicBezTo>
                <a:cubicBezTo>
                  <a:pt x="8348562" y="-19502"/>
                  <a:pt x="8344262" y="10351"/>
                  <a:pt x="8480602" y="0"/>
                </a:cubicBezTo>
                <a:cubicBezTo>
                  <a:pt x="8616942" y="-10351"/>
                  <a:pt x="8816637" y="28569"/>
                  <a:pt x="9100971" y="0"/>
                </a:cubicBezTo>
                <a:cubicBezTo>
                  <a:pt x="9238961" y="4225"/>
                  <a:pt x="9335730" y="117854"/>
                  <a:pt x="9339532" y="238561"/>
                </a:cubicBezTo>
                <a:cubicBezTo>
                  <a:pt x="9341892" y="412421"/>
                  <a:pt x="9325781" y="618984"/>
                  <a:pt x="9339532" y="790900"/>
                </a:cubicBezTo>
                <a:cubicBezTo>
                  <a:pt x="9353283" y="962816"/>
                  <a:pt x="9365547" y="1112794"/>
                  <a:pt x="9339532" y="1378496"/>
                </a:cubicBezTo>
                <a:cubicBezTo>
                  <a:pt x="9313517" y="1644198"/>
                  <a:pt x="9361313" y="1665208"/>
                  <a:pt x="9339532" y="1860324"/>
                </a:cubicBezTo>
                <a:cubicBezTo>
                  <a:pt x="9317751" y="2055440"/>
                  <a:pt x="9365769" y="2257708"/>
                  <a:pt x="9339532" y="2447919"/>
                </a:cubicBezTo>
                <a:cubicBezTo>
                  <a:pt x="9313295" y="2638131"/>
                  <a:pt x="9347386" y="2924372"/>
                  <a:pt x="9339532" y="3106025"/>
                </a:cubicBezTo>
                <a:cubicBezTo>
                  <a:pt x="9331678" y="3287678"/>
                  <a:pt x="9357906" y="3577162"/>
                  <a:pt x="9339532" y="3764132"/>
                </a:cubicBezTo>
                <a:cubicBezTo>
                  <a:pt x="9360810" y="3879423"/>
                  <a:pt x="9231622" y="4006723"/>
                  <a:pt x="9100971" y="4002693"/>
                </a:cubicBezTo>
                <a:cubicBezTo>
                  <a:pt x="8872286" y="4020970"/>
                  <a:pt x="8613158" y="4005573"/>
                  <a:pt x="8419247" y="4002693"/>
                </a:cubicBezTo>
                <a:cubicBezTo>
                  <a:pt x="8225336" y="3999813"/>
                  <a:pt x="7937880" y="3983636"/>
                  <a:pt x="7560275" y="4002693"/>
                </a:cubicBezTo>
                <a:cubicBezTo>
                  <a:pt x="7182670" y="4021750"/>
                  <a:pt x="7301527" y="4001950"/>
                  <a:pt x="7144424" y="4002693"/>
                </a:cubicBezTo>
                <a:cubicBezTo>
                  <a:pt x="6987321" y="4003436"/>
                  <a:pt x="6881712" y="4022062"/>
                  <a:pt x="6728572" y="4002693"/>
                </a:cubicBezTo>
                <a:cubicBezTo>
                  <a:pt x="6575432" y="3983324"/>
                  <a:pt x="6289958" y="3998403"/>
                  <a:pt x="6135472" y="4002693"/>
                </a:cubicBezTo>
                <a:cubicBezTo>
                  <a:pt x="5980986" y="4006983"/>
                  <a:pt x="5646788" y="4025286"/>
                  <a:pt x="5453748" y="4002693"/>
                </a:cubicBezTo>
                <a:cubicBezTo>
                  <a:pt x="5260708" y="3980100"/>
                  <a:pt x="5052707" y="4023873"/>
                  <a:pt x="4860649" y="4002693"/>
                </a:cubicBezTo>
                <a:cubicBezTo>
                  <a:pt x="4668591" y="3981513"/>
                  <a:pt x="4451613" y="4028056"/>
                  <a:pt x="4090301" y="4002693"/>
                </a:cubicBezTo>
                <a:cubicBezTo>
                  <a:pt x="3728989" y="3977330"/>
                  <a:pt x="3420568" y="3985698"/>
                  <a:pt x="3231329" y="4002693"/>
                </a:cubicBezTo>
                <a:cubicBezTo>
                  <a:pt x="3042090" y="4019688"/>
                  <a:pt x="2757665" y="3996979"/>
                  <a:pt x="2549605" y="4002693"/>
                </a:cubicBezTo>
                <a:cubicBezTo>
                  <a:pt x="2341545" y="4008407"/>
                  <a:pt x="2219189" y="3988776"/>
                  <a:pt x="1956505" y="4002693"/>
                </a:cubicBezTo>
                <a:cubicBezTo>
                  <a:pt x="1693821" y="4016610"/>
                  <a:pt x="1452784" y="4007753"/>
                  <a:pt x="1097533" y="4002693"/>
                </a:cubicBezTo>
                <a:cubicBezTo>
                  <a:pt x="742282" y="3997633"/>
                  <a:pt x="649228" y="4023593"/>
                  <a:pt x="238561" y="4002693"/>
                </a:cubicBezTo>
                <a:cubicBezTo>
                  <a:pt x="103206" y="4002097"/>
                  <a:pt x="-19238" y="3889609"/>
                  <a:pt x="0" y="3764132"/>
                </a:cubicBezTo>
                <a:cubicBezTo>
                  <a:pt x="15958" y="3597922"/>
                  <a:pt x="15371" y="3455143"/>
                  <a:pt x="0" y="3247048"/>
                </a:cubicBezTo>
                <a:cubicBezTo>
                  <a:pt x="-15371" y="3038953"/>
                  <a:pt x="-13208" y="2791065"/>
                  <a:pt x="0" y="2624197"/>
                </a:cubicBezTo>
                <a:cubicBezTo>
                  <a:pt x="13208" y="2457329"/>
                  <a:pt x="-9994" y="2224504"/>
                  <a:pt x="0" y="2071858"/>
                </a:cubicBezTo>
                <a:cubicBezTo>
                  <a:pt x="9994" y="1919212"/>
                  <a:pt x="-9779" y="1693070"/>
                  <a:pt x="0" y="1554774"/>
                </a:cubicBezTo>
                <a:cubicBezTo>
                  <a:pt x="9779" y="1416478"/>
                  <a:pt x="24988" y="1099819"/>
                  <a:pt x="0" y="896668"/>
                </a:cubicBezTo>
                <a:cubicBezTo>
                  <a:pt x="-24988" y="693517"/>
                  <a:pt x="3547" y="506343"/>
                  <a:pt x="0" y="238561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>
                      <a:gd name="adj" fmla="val 596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9A2C64-E77D-4F5C-8395-9B2798C8C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11" y="1904143"/>
            <a:ext cx="365760" cy="3657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B073AC8-F7BE-4E13-AAB2-F7CFE6FE3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3756" y="1904143"/>
            <a:ext cx="365760" cy="3657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B5EE80-9122-4A9C-801B-1F1EABAB0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79356" y="1907898"/>
            <a:ext cx="365760" cy="36576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EE5CD91-13C3-4EBD-977F-5811580491A2}"/>
              </a:ext>
            </a:extLst>
          </p:cNvPr>
          <p:cNvGrpSpPr/>
          <p:nvPr/>
        </p:nvGrpSpPr>
        <p:grpSpPr>
          <a:xfrm>
            <a:off x="2387794" y="540923"/>
            <a:ext cx="640080" cy="640080"/>
            <a:chOff x="1495785" y="979638"/>
            <a:chExt cx="640080" cy="6400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E5BBDB-DC1B-48B6-9F6F-627D963F8018}"/>
                </a:ext>
              </a:extLst>
            </p:cNvPr>
            <p:cNvSpPr/>
            <p:nvPr/>
          </p:nvSpPr>
          <p:spPr>
            <a:xfrm>
              <a:off x="1495785" y="979638"/>
              <a:ext cx="640080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AF0D685-5C19-417E-AC0B-D48013ECA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95785" y="979638"/>
              <a:ext cx="640080" cy="640080"/>
            </a:xfrm>
            <a:prstGeom prst="rect">
              <a:avLst/>
            </a:prstGeom>
          </p:spPr>
        </p:pic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2689092-0B6A-45F2-8D0D-CB75433221F5}"/>
              </a:ext>
            </a:extLst>
          </p:cNvPr>
          <p:cNvSpPr/>
          <p:nvPr/>
        </p:nvSpPr>
        <p:spPr>
          <a:xfrm>
            <a:off x="2689107" y="1261643"/>
            <a:ext cx="9152086" cy="3540396"/>
          </a:xfrm>
          <a:prstGeom prst="roundRect">
            <a:avLst>
              <a:gd name="adj" fmla="val 5960"/>
            </a:avLst>
          </a:prstGeom>
          <a:noFill/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08A1E9-7311-4419-ADFE-94E14DF80E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46078" y="1311693"/>
            <a:ext cx="365760" cy="3657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7850E5-1718-4CD0-B1B6-26F79EAD50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01313" y="1311693"/>
            <a:ext cx="365760" cy="3657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7B5B75-06AE-4033-A7C6-BD8F03CC7332}"/>
              </a:ext>
            </a:extLst>
          </p:cNvPr>
          <p:cNvSpPr txBox="1"/>
          <p:nvPr/>
        </p:nvSpPr>
        <p:spPr>
          <a:xfrm>
            <a:off x="3046729" y="12624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AA0CF-190A-4EA3-B436-AE0BBE227E71}"/>
              </a:ext>
            </a:extLst>
          </p:cNvPr>
          <p:cNvSpPr txBox="1"/>
          <p:nvPr/>
        </p:nvSpPr>
        <p:spPr>
          <a:xfrm>
            <a:off x="3767073" y="135473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Resource Group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57A5C5-6435-46A9-A56A-21A1B01BED88}"/>
              </a:ext>
            </a:extLst>
          </p:cNvPr>
          <p:cNvSpPr txBox="1"/>
          <p:nvPr/>
        </p:nvSpPr>
        <p:spPr>
          <a:xfrm>
            <a:off x="3535071" y="1921955"/>
            <a:ext cx="15359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Storage Account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Hosts the files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Static Website </a:t>
            </a:r>
            <a:r>
              <a:rPr lang="en-US" sz="8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enabled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index.html / 404.html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Container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: $web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842742-9C21-4B17-911A-09DFDF732D56}"/>
              </a:ext>
            </a:extLst>
          </p:cNvPr>
          <p:cNvSpPr txBox="1"/>
          <p:nvPr/>
        </p:nvSpPr>
        <p:spPr>
          <a:xfrm>
            <a:off x="6019516" y="1948523"/>
            <a:ext cx="21870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CDN Profile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Content Delivery Network, caches to optimize performance and cost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CDN Endpoint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Origin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Storage static website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http/https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CF642A-5C4B-43BE-9FD2-8BB94F75F358}"/>
              </a:ext>
            </a:extLst>
          </p:cNvPr>
          <p:cNvSpPr txBox="1"/>
          <p:nvPr/>
        </p:nvSpPr>
        <p:spPr>
          <a:xfrm>
            <a:off x="9145115" y="1922289"/>
            <a:ext cx="23246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DNS Zone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Domain Name System, manages custom domains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Records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Azure internals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Types NS and SOA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 not touch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Root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domain</a:t>
            </a:r>
          </a:p>
          <a:p>
            <a:pPr marL="628650" lvl="1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to CDN endpoint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Alias record set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Will generate a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cdnverify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www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domain</a:t>
            </a:r>
          </a:p>
          <a:p>
            <a:pPr marL="628650" lvl="1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CNAME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www to endpoint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Alias record set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Will generate a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cdnverify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Optionally</a:t>
            </a:r>
          </a:p>
          <a:p>
            <a:pPr marL="628650" lvl="1" indent="-171450">
              <a:buFontTx/>
              <a:buChar char="-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analytics and email records depending on provider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8FB031-B5CE-438C-AD3E-73769D497535}"/>
              </a:ext>
            </a:extLst>
          </p:cNvPr>
          <p:cNvSpPr/>
          <p:nvPr/>
        </p:nvSpPr>
        <p:spPr>
          <a:xfrm>
            <a:off x="5293572" y="241563"/>
            <a:ext cx="224287" cy="2230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696D6E-75C4-4A0F-A61F-41D2948E69E3}"/>
              </a:ext>
            </a:extLst>
          </p:cNvPr>
          <p:cNvSpPr/>
          <p:nvPr/>
        </p:nvSpPr>
        <p:spPr>
          <a:xfrm>
            <a:off x="7771283" y="241563"/>
            <a:ext cx="224287" cy="2230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628E6E3-600E-4BF4-BA93-CD65056A7952}"/>
              </a:ext>
            </a:extLst>
          </p:cNvPr>
          <p:cNvCxnSpPr>
            <a:cxnSpLocks/>
            <a:stCxn id="31" idx="0"/>
            <a:endCxn id="46" idx="4"/>
          </p:cNvCxnSpPr>
          <p:nvPr/>
        </p:nvCxnSpPr>
        <p:spPr>
          <a:xfrm rot="5400000" flipH="1" flipV="1">
            <a:off x="4067115" y="542201"/>
            <a:ext cx="1416179" cy="1261023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7A6460B-9C03-44A7-AD77-FEF464D75BC7}"/>
              </a:ext>
            </a:extLst>
          </p:cNvPr>
          <p:cNvSpPr txBox="1"/>
          <p:nvPr/>
        </p:nvSpPr>
        <p:spPr>
          <a:xfrm>
            <a:off x="3289244" y="244991"/>
            <a:ext cx="2159483" cy="21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https://&lt;sa&gt;.web.core.windows.net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5AA211-583F-4CE5-BA4C-957883C0577D}"/>
              </a:ext>
            </a:extLst>
          </p:cNvPr>
          <p:cNvSpPr txBox="1"/>
          <p:nvPr/>
        </p:nvSpPr>
        <p:spPr>
          <a:xfrm>
            <a:off x="6104623" y="245370"/>
            <a:ext cx="17281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https://&lt;cdn&gt;.azureedge.net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80D4C3A-F594-48F6-95F3-2709DED15C05}"/>
              </a:ext>
            </a:extLst>
          </p:cNvPr>
          <p:cNvCxnSpPr>
            <a:cxnSpLocks/>
            <a:stCxn id="33" idx="0"/>
            <a:endCxn id="48" idx="4"/>
          </p:cNvCxnSpPr>
          <p:nvPr/>
        </p:nvCxnSpPr>
        <p:spPr>
          <a:xfrm rot="5400000" flipH="1" flipV="1">
            <a:off x="6697715" y="695088"/>
            <a:ext cx="1416177" cy="955247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2A143-2832-4ABE-8708-81FF28172A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12079" y="2486672"/>
            <a:ext cx="228600" cy="228600"/>
          </a:xfrm>
          <a:prstGeom prst="rect">
            <a:avLst/>
          </a:prstGeom>
        </p:spPr>
      </p:pic>
      <p:sp>
        <p:nvSpPr>
          <p:cNvPr id="75" name="Arrow: Left 74">
            <a:extLst>
              <a:ext uri="{FF2B5EF4-FFF2-40B4-BE49-F238E27FC236}">
                <a16:creationId xmlns:a16="http://schemas.microsoft.com/office/drawing/2014/main" id="{1769582E-9834-4BCE-BC6E-75C0C1264512}"/>
              </a:ext>
            </a:extLst>
          </p:cNvPr>
          <p:cNvSpPr/>
          <p:nvPr/>
        </p:nvSpPr>
        <p:spPr>
          <a:xfrm>
            <a:off x="5056531" y="2773145"/>
            <a:ext cx="1447787" cy="19234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Left 103">
            <a:extLst>
              <a:ext uri="{FF2B5EF4-FFF2-40B4-BE49-F238E27FC236}">
                <a16:creationId xmlns:a16="http://schemas.microsoft.com/office/drawing/2014/main" id="{7F651CD5-6A99-4E95-809E-7347C200956C}"/>
              </a:ext>
            </a:extLst>
          </p:cNvPr>
          <p:cNvSpPr/>
          <p:nvPr/>
        </p:nvSpPr>
        <p:spPr>
          <a:xfrm rot="5400000">
            <a:off x="8329924" y="4972274"/>
            <a:ext cx="1460550" cy="19234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7E8AB3C-D750-4F51-AFF1-237E0358DAA7}"/>
              </a:ext>
            </a:extLst>
          </p:cNvPr>
          <p:cNvSpPr/>
          <p:nvPr/>
        </p:nvSpPr>
        <p:spPr>
          <a:xfrm>
            <a:off x="8778977" y="5539604"/>
            <a:ext cx="2029378" cy="626400"/>
          </a:xfrm>
          <a:prstGeom prst="roundRect">
            <a:avLst>
              <a:gd name="adj" fmla="val 5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2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D0AAC6-412B-40F2-A171-7AF8A4CA8E12}"/>
              </a:ext>
            </a:extLst>
          </p:cNvPr>
          <p:cNvSpPr txBox="1"/>
          <p:nvPr/>
        </p:nvSpPr>
        <p:spPr>
          <a:xfrm>
            <a:off x="8716771" y="5559582"/>
            <a:ext cx="209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Domain Name Provider, aka Registrar</a:t>
            </a: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Ex: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Gandi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F2ADDB-E72B-4234-997B-3E95964BD438}"/>
              </a:ext>
            </a:extLst>
          </p:cNvPr>
          <p:cNvSpPr txBox="1"/>
          <p:nvPr/>
        </p:nvSpPr>
        <p:spPr>
          <a:xfrm>
            <a:off x="9078654" y="4909192"/>
            <a:ext cx="14858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registrar’s DNS records must be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pointing towards the Azure DNS Zone</a:t>
            </a:r>
          </a:p>
        </p:txBody>
      </p:sp>
      <p:sp>
        <p:nvSpPr>
          <p:cNvPr id="115" name="Arrow: Left 114">
            <a:extLst>
              <a:ext uri="{FF2B5EF4-FFF2-40B4-BE49-F238E27FC236}">
                <a16:creationId xmlns:a16="http://schemas.microsoft.com/office/drawing/2014/main" id="{717838DD-184D-4556-A3FD-C5FA4B093660}"/>
              </a:ext>
            </a:extLst>
          </p:cNvPr>
          <p:cNvSpPr/>
          <p:nvPr/>
        </p:nvSpPr>
        <p:spPr>
          <a:xfrm>
            <a:off x="8527256" y="3104181"/>
            <a:ext cx="1079617" cy="19234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Left 116">
            <a:extLst>
              <a:ext uri="{FF2B5EF4-FFF2-40B4-BE49-F238E27FC236}">
                <a16:creationId xmlns:a16="http://schemas.microsoft.com/office/drawing/2014/main" id="{C4B75210-71D1-45AA-8621-8048B392C257}"/>
              </a:ext>
            </a:extLst>
          </p:cNvPr>
          <p:cNvSpPr/>
          <p:nvPr/>
        </p:nvSpPr>
        <p:spPr>
          <a:xfrm>
            <a:off x="8527256" y="3602616"/>
            <a:ext cx="1079617" cy="19234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017CBCAC-B183-4D22-847C-9D7B8A3BDE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3615" y="4033404"/>
            <a:ext cx="738448" cy="738448"/>
          </a:xfrm>
          <a:prstGeom prst="rect">
            <a:avLst/>
          </a:prstGeom>
        </p:spPr>
      </p:pic>
      <p:sp>
        <p:nvSpPr>
          <p:cNvPr id="120" name="Arrow: Bent 119">
            <a:extLst>
              <a:ext uri="{FF2B5EF4-FFF2-40B4-BE49-F238E27FC236}">
                <a16:creationId xmlns:a16="http://schemas.microsoft.com/office/drawing/2014/main" id="{AE1A7CE0-ACDD-4C4F-9E9F-A23187B6853F}"/>
              </a:ext>
            </a:extLst>
          </p:cNvPr>
          <p:cNvSpPr/>
          <p:nvPr/>
        </p:nvSpPr>
        <p:spPr>
          <a:xfrm>
            <a:off x="635370" y="2474806"/>
            <a:ext cx="2324408" cy="1580243"/>
          </a:xfrm>
          <a:prstGeom prst="bentArrow">
            <a:avLst>
              <a:gd name="adj1" fmla="val 9715"/>
              <a:gd name="adj2" fmla="val 9533"/>
              <a:gd name="adj3" fmla="val 11171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DAD4C1-AC03-4B71-8947-B016DBFD0335}"/>
              </a:ext>
            </a:extLst>
          </p:cNvPr>
          <p:cNvSpPr txBox="1"/>
          <p:nvPr/>
        </p:nvSpPr>
        <p:spPr>
          <a:xfrm>
            <a:off x="782563" y="3364295"/>
            <a:ext cx="14251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Upload content to $web, using Storage Explorer or the Azure CLI (not PS due to content types)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73D5AA6-C005-4C84-9A52-35689772C83E}"/>
              </a:ext>
            </a:extLst>
          </p:cNvPr>
          <p:cNvSpPr/>
          <p:nvPr/>
        </p:nvSpPr>
        <p:spPr>
          <a:xfrm>
            <a:off x="10931072" y="249370"/>
            <a:ext cx="224287" cy="2230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DD43D90-F2D3-4070-B8F4-4874236F43D9}"/>
              </a:ext>
            </a:extLst>
          </p:cNvPr>
          <p:cNvCxnSpPr>
            <a:cxnSpLocks/>
            <a:stCxn id="35" idx="0"/>
            <a:endCxn id="124" idx="4"/>
          </p:cNvCxnSpPr>
          <p:nvPr/>
        </p:nvCxnSpPr>
        <p:spPr>
          <a:xfrm rot="5400000" flipH="1" flipV="1">
            <a:off x="9864045" y="701629"/>
            <a:ext cx="1408371" cy="949972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D8FA551-4A5F-492F-A793-66820668A24A}"/>
              </a:ext>
            </a:extLst>
          </p:cNvPr>
          <p:cNvSpPr txBox="1"/>
          <p:nvPr/>
        </p:nvSpPr>
        <p:spPr>
          <a:xfrm>
            <a:off x="9405891" y="123858"/>
            <a:ext cx="1728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https://mydomain.com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https://www.mydomain.com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http://mydomain.com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http://www.mydomain.com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03E92B7-66E8-41FF-BF0D-92ED0E607274}"/>
              </a:ext>
            </a:extLst>
          </p:cNvPr>
          <p:cNvSpPr/>
          <p:nvPr/>
        </p:nvSpPr>
        <p:spPr>
          <a:xfrm>
            <a:off x="8365067" y="2965487"/>
            <a:ext cx="420224" cy="46351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4418B54D-9900-4CA0-A1E8-96251352EBB7}"/>
              </a:ext>
            </a:extLst>
          </p:cNvPr>
          <p:cNvSpPr/>
          <p:nvPr/>
        </p:nvSpPr>
        <p:spPr>
          <a:xfrm>
            <a:off x="8365067" y="3465944"/>
            <a:ext cx="420224" cy="46351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0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502</Words>
  <Application>Microsoft Office PowerPoint</Application>
  <PresentationFormat>Widescreen</PresentationFormat>
  <Paragraphs>126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4</cp:revision>
  <dcterms:created xsi:type="dcterms:W3CDTF">2020-09-30T21:51:17Z</dcterms:created>
  <dcterms:modified xsi:type="dcterms:W3CDTF">2020-10-01T06:44:12Z</dcterms:modified>
</cp:coreProperties>
</file>