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136D-BAB0-48DC-BD02-691C28242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EC899-18ED-4B24-8EBF-D1F6FD43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DF349-CCBA-40C5-B369-FC600AAD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E810-8DB4-40CB-B42E-6DE9C820912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CF3F6-37DD-4F63-B76B-30ED1340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A5405-547A-4901-B241-39260C6C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F930-B02D-464C-A278-7B97F29B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5FD9-DD92-4B00-8330-3715997C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EF7DB-B333-437C-92AF-B7ED5250F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193FF-3060-4988-99D2-4F5C9F7F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E810-8DB4-40CB-B42E-6DE9C820912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494B3-874B-4516-9ECB-7ED7DA16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410D4-0A19-416D-8171-8857B060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F930-B02D-464C-A278-7B97F29B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8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19E7F-BA7E-446D-ADDE-00885B802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6A10F-EB86-4125-902D-46236D6AD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6485-35D2-45DD-BFE3-C6C2A184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E810-8DB4-40CB-B42E-6DE9C820912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7D9BF-2DED-4BCC-B4BE-03CB7A47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65D91-4FB6-45AD-813C-8995E2CB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F930-B02D-464C-A278-7B97F29B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0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838B-7829-4A74-8471-29870319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BA71A-50B1-4FAE-954D-AD84F935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54F7-FA25-41D1-A2A9-E1037952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E810-8DB4-40CB-B42E-6DE9C820912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B7959-AB7C-4057-BBEE-BCF149C3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6E732-0ECA-4C4A-82C9-ABC5FBE6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F930-B02D-464C-A278-7B97F29B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9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9B3F-6B0A-4B4A-A2A4-F64BFA16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A9298-9005-41F2-BED0-430641447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BE0B9-4C48-469C-B2A1-860A3E97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E810-8DB4-40CB-B42E-6DE9C820912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9058-9A77-46AD-845E-24628D43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5C67B-1B8F-4075-B656-0F81B1E7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F930-B02D-464C-A278-7B97F29B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8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1293-6ABF-4EA1-9AF8-7A24A244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CA4A-95F2-4248-82B3-56A48C970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9F4B9-B5EA-4AF9-848C-705D42899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B46A7-7C92-43EC-93AA-8C3D9674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E810-8DB4-40CB-B42E-6DE9C820912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11029-1B47-4931-BB22-0C78CD94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ED9D9-8D42-4E0C-A2CD-202A7809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F930-B02D-464C-A278-7B97F29B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8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34B3-0B78-4378-BA63-9C84C2E4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7CC3F-BCDA-4303-9AF8-12BCBAF0C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A9B61-A83B-43A6-A31F-1C3B9B725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F3980-53A5-452D-B9A4-F8F74DFC5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6502B-29FB-48C8-925D-8B87632E7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47870-A0B2-41D5-834E-AE8FCE8D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E810-8DB4-40CB-B42E-6DE9C820912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15547-463E-4F86-A5A7-9C0FB677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13F01-43F0-4466-825D-935A64F2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F930-B02D-464C-A278-7B97F29B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16D8-B8A7-4B83-ACB5-109D0203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79CAC-1247-4DB9-8BA3-038F8ECB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E810-8DB4-40CB-B42E-6DE9C820912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DF628-1A51-4C6D-910F-44137B6B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84FB9-F28B-4257-98FF-1A30AB58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F930-B02D-464C-A278-7B97F29B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6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4A0F1-5582-4E5D-8394-DEBED10D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E810-8DB4-40CB-B42E-6DE9C820912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B0B0D-D4EE-4317-B0C4-87C09A48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94EE5-1B99-447A-8175-899180F4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F930-B02D-464C-A278-7B97F29B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2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BC93-C625-4BD8-922A-D9ED45F1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B4C7-183F-4D90-8009-5316D7C4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D3B82-0F0C-4867-852B-8FA3F9EB6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54ED7-59F6-40D1-B74D-A29593F8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E810-8DB4-40CB-B42E-6DE9C820912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53287-65A5-4D71-AEB7-3EFEF759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A005D-AE05-45A5-B875-FB5F63B6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F930-B02D-464C-A278-7B97F29B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D165-30B6-40FB-907B-DF11004E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6DA26-FE99-4273-90BA-A2EC657FA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FBF4B-DC9C-4F18-9917-F3A016D5A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50CF8-6551-47E5-976A-4A16A70E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E810-8DB4-40CB-B42E-6DE9C820912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2F3A7-3011-409A-8DC4-6EB2619D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C25A2-427D-44E2-A3E9-C743062B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F930-B02D-464C-A278-7B97F29B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1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B7886-850A-455D-9101-5952A58E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770A5-596E-45DA-A189-F8483EE12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CEA73-7A37-478C-82BB-4B7807528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E810-8DB4-40CB-B42E-6DE9C820912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47833-0D1F-4CA9-82D0-3B4D40287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4C902-BF92-4712-BCDC-34BFD6966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F930-B02D-464C-A278-7B97F29B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D650-2D72-4F4F-AC78-91F7EDFC8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53164-1958-408A-85A4-D4FCF57AB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1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1DB383B-BB55-4DA3-A2DA-F6B15B854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6258" y="2039187"/>
            <a:ext cx="663817" cy="612754"/>
          </a:xfrm>
          <a:prstGeom prst="rect">
            <a:avLst/>
          </a:prstGeom>
        </p:spPr>
      </p:pic>
      <p:sp>
        <p:nvSpPr>
          <p:cNvPr id="14" name="Cylinder 13">
            <a:extLst>
              <a:ext uri="{FF2B5EF4-FFF2-40B4-BE49-F238E27FC236}">
                <a16:creationId xmlns:a16="http://schemas.microsoft.com/office/drawing/2014/main" id="{619954AB-C66B-4764-8737-2AFF8CDAB497}"/>
              </a:ext>
            </a:extLst>
          </p:cNvPr>
          <p:cNvSpPr/>
          <p:nvPr/>
        </p:nvSpPr>
        <p:spPr bwMode="auto">
          <a:xfrm rot="16200000">
            <a:off x="4659932" y="1884899"/>
            <a:ext cx="357228" cy="921329"/>
          </a:xfrm>
          <a:prstGeom prst="can">
            <a:avLst/>
          </a:prstGeom>
          <a:noFill/>
          <a:ln w="50556" cap="flat">
            <a:solidFill>
              <a:schemeClr val="tx1"/>
            </a:solidFill>
            <a:prstDash val="solid"/>
            <a:miter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8E812A8-3719-4557-A427-96A0FD9CA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899" y="3413861"/>
            <a:ext cx="1057571" cy="1057571"/>
          </a:xfrm>
          <a:prstGeom prst="rect">
            <a:avLst/>
          </a:prstGeom>
        </p:spPr>
      </p:pic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9F003255-9CDA-4735-917D-BFAADDE12C58}"/>
              </a:ext>
            </a:extLst>
          </p:cNvPr>
          <p:cNvSpPr/>
          <p:nvPr/>
        </p:nvSpPr>
        <p:spPr>
          <a:xfrm>
            <a:off x="6583162" y="3598834"/>
            <a:ext cx="621999" cy="763007"/>
          </a:xfrm>
          <a:prstGeom prst="flowChartMagneticDisk">
            <a:avLst/>
          </a:prstGeom>
          <a:noFill/>
          <a:ln w="50556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1FB1C4-9A2B-417F-B3D8-F3DCC8BC3ECE}"/>
              </a:ext>
            </a:extLst>
          </p:cNvPr>
          <p:cNvCxnSpPr/>
          <p:nvPr/>
        </p:nvCxnSpPr>
        <p:spPr>
          <a:xfrm>
            <a:off x="5934517" y="1483629"/>
            <a:ext cx="0" cy="3433542"/>
          </a:xfrm>
          <a:prstGeom prst="line">
            <a:avLst/>
          </a:prstGeom>
          <a:solidFill>
            <a:schemeClr val="bg1"/>
          </a:solidFill>
          <a:ln w="50556" cap="flat">
            <a:solidFill>
              <a:schemeClr val="tx1"/>
            </a:solidFill>
            <a:prstDash val="solid"/>
            <a:miter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CBCAD0-F0C4-4261-89D6-410B04237783}"/>
              </a:ext>
            </a:extLst>
          </p:cNvPr>
          <p:cNvCxnSpPr>
            <a:cxnSpLocks/>
          </p:cNvCxnSpPr>
          <p:nvPr/>
        </p:nvCxnSpPr>
        <p:spPr>
          <a:xfrm flipH="1">
            <a:off x="4023965" y="3154986"/>
            <a:ext cx="3821103" cy="0"/>
          </a:xfrm>
          <a:prstGeom prst="line">
            <a:avLst/>
          </a:prstGeom>
          <a:solidFill>
            <a:schemeClr val="bg1"/>
          </a:solidFill>
          <a:ln w="50556" cap="flat">
            <a:solidFill>
              <a:schemeClr val="tx1"/>
            </a:solidFill>
            <a:prstDash val="solid"/>
            <a:miter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35ABC8-2F26-46F7-9662-A119FA9B403E}"/>
              </a:ext>
            </a:extLst>
          </p:cNvPr>
          <p:cNvSpPr txBox="1"/>
          <p:nvPr/>
        </p:nvSpPr>
        <p:spPr>
          <a:xfrm>
            <a:off x="4429620" y="159564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topic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1B1F04-1E44-431C-883B-6C20A41A0C56}"/>
              </a:ext>
            </a:extLst>
          </p:cNvPr>
          <p:cNvSpPr txBox="1"/>
          <p:nvPr/>
        </p:nvSpPr>
        <p:spPr>
          <a:xfrm>
            <a:off x="6498139" y="159564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table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9E02BD-3587-4A4E-99E3-1EEE30395B1B}"/>
              </a:ext>
            </a:extLst>
          </p:cNvPr>
          <p:cNvSpPr txBox="1"/>
          <p:nvPr/>
        </p:nvSpPr>
        <p:spPr>
          <a:xfrm>
            <a:off x="6309486" y="438612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2C9517-0498-436B-889F-C96B7A159A9E}"/>
              </a:ext>
            </a:extLst>
          </p:cNvPr>
          <p:cNvSpPr txBox="1"/>
          <p:nvPr/>
        </p:nvSpPr>
        <p:spPr>
          <a:xfrm>
            <a:off x="4429620" y="438612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Kafka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E7D4C4-4522-4751-88A6-6F26F997874D}"/>
              </a:ext>
            </a:extLst>
          </p:cNvPr>
          <p:cNvSpPr txBox="1"/>
          <p:nvPr/>
        </p:nvSpPr>
        <p:spPr>
          <a:xfrm>
            <a:off x="2414400" y="196497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atomic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artifact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F5090C-CD1F-4F11-94B0-9881A9D1706A}"/>
              </a:ext>
            </a:extLst>
          </p:cNvPr>
          <p:cNvSpPr txBox="1"/>
          <p:nvPr/>
        </p:nvSpPr>
        <p:spPr>
          <a:xfrm>
            <a:off x="2414400" y="3518672"/>
            <a:ext cx="1238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fully-featured system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F9FF5E-5E0D-454E-A7E5-930B3F306FF2}"/>
              </a:ext>
            </a:extLst>
          </p:cNvPr>
          <p:cNvSpPr txBox="1"/>
          <p:nvPr/>
        </p:nvSpPr>
        <p:spPr>
          <a:xfrm>
            <a:off x="4268115" y="751145"/>
            <a:ext cx="131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streaming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AF9BA3-3388-4A31-81D9-237C87192E1D}"/>
              </a:ext>
            </a:extLst>
          </p:cNvPr>
          <p:cNvSpPr txBox="1"/>
          <p:nvPr/>
        </p:nvSpPr>
        <p:spPr>
          <a:xfrm>
            <a:off x="6196218" y="769344"/>
            <a:ext cx="153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relational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0ECB9F68-0713-456D-BA51-DAB107E1C2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4148" y="2190423"/>
            <a:ext cx="308795" cy="30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7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B60F47-B540-4D04-BB33-2E1583052A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9"/>
          <a:stretch/>
        </p:blipFill>
        <p:spPr>
          <a:xfrm>
            <a:off x="2308101" y="1476930"/>
            <a:ext cx="5282539" cy="27619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D5DFAA-5DE8-4819-BA5D-B7050D4B6C38}"/>
              </a:ext>
            </a:extLst>
          </p:cNvPr>
          <p:cNvSpPr/>
          <p:nvPr/>
        </p:nvSpPr>
        <p:spPr>
          <a:xfrm>
            <a:off x="3200452" y="4457739"/>
            <a:ext cx="3857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Consumers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read at different </a:t>
            </a:r>
          </a:p>
          <a:p>
            <a:r>
              <a:rPr lang="en-US" dirty="0">
                <a:latin typeface="Consolas" panose="020B0609020204030204" pitchFamily="49" charset="0"/>
              </a:rPr>
              <a:t>offsets on each partition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Ex: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Consumer A </a:t>
            </a:r>
            <a:r>
              <a:rPr lang="en-US" dirty="0">
                <a:latin typeface="Consolas" panose="020B0609020204030204" pitchFamily="49" charset="0"/>
              </a:rPr>
              <a:t>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Consumer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866F49-3A36-492E-9668-E5C0E68C11BF}"/>
              </a:ext>
            </a:extLst>
          </p:cNvPr>
          <p:cNvSpPr/>
          <p:nvPr/>
        </p:nvSpPr>
        <p:spPr>
          <a:xfrm>
            <a:off x="5086974" y="1641317"/>
            <a:ext cx="210740" cy="55034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C509CE-6A6B-45D7-B058-18EDC91C131A}"/>
              </a:ext>
            </a:extLst>
          </p:cNvPr>
          <p:cNvSpPr/>
          <p:nvPr/>
        </p:nvSpPr>
        <p:spPr>
          <a:xfrm>
            <a:off x="4876513" y="2388802"/>
            <a:ext cx="210740" cy="55034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62B8CC-E238-4151-BE2E-083364F13FDD}"/>
              </a:ext>
            </a:extLst>
          </p:cNvPr>
          <p:cNvSpPr/>
          <p:nvPr/>
        </p:nvSpPr>
        <p:spPr>
          <a:xfrm>
            <a:off x="5304684" y="3139316"/>
            <a:ext cx="210740" cy="55034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A6C9B9-0EDA-48D1-9C9D-92244475106A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5129025" y="2191657"/>
            <a:ext cx="63319" cy="2266082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D12E8E-EC27-4013-A430-9CC31B6FBFF8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4981883" y="2939142"/>
            <a:ext cx="147142" cy="15185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5CB32F-48A6-4892-97B0-E1A4D85118CB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5129025" y="3689656"/>
            <a:ext cx="281029" cy="76808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9B31027-E2C9-4184-9382-B34575D73DEA}"/>
              </a:ext>
            </a:extLst>
          </p:cNvPr>
          <p:cNvSpPr/>
          <p:nvPr/>
        </p:nvSpPr>
        <p:spPr>
          <a:xfrm>
            <a:off x="5521480" y="1635261"/>
            <a:ext cx="210740" cy="5503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F7D872-9BD8-46AC-884B-2B5B1775CD60}"/>
              </a:ext>
            </a:extLst>
          </p:cNvPr>
          <p:cNvSpPr/>
          <p:nvPr/>
        </p:nvSpPr>
        <p:spPr>
          <a:xfrm>
            <a:off x="3581875" y="2386090"/>
            <a:ext cx="210740" cy="5503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249674-4E5B-4353-BB12-1B6879B3F3A5}"/>
              </a:ext>
            </a:extLst>
          </p:cNvPr>
          <p:cNvSpPr/>
          <p:nvPr/>
        </p:nvSpPr>
        <p:spPr>
          <a:xfrm>
            <a:off x="4442008" y="3136168"/>
            <a:ext cx="210740" cy="5503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3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9DC08C7-E654-4720-8503-0C0C31D98698}"/>
              </a:ext>
            </a:extLst>
          </p:cNvPr>
          <p:cNvSpPr txBox="1"/>
          <p:nvPr/>
        </p:nvSpPr>
        <p:spPr>
          <a:xfrm>
            <a:off x="932275" y="4416172"/>
            <a:ext cx="104214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consumerLag</a:t>
            </a:r>
            <a:r>
              <a:rPr lang="en-US" sz="1400" dirty="0">
                <a:latin typeface="Consolas" panose="020B0609020204030204" pitchFamily="49" charset="0"/>
              </a:rPr>
              <a:t>(consumer,partition)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lastEnqueuedSequence(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partition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–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currentSequence(consumer,partition)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consumerLag(A,P0)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lastEnqueuedSequence(</a:t>
            </a:r>
            <a:r>
              <a:rPr lang="en-US" sz="1400" dirty="0">
                <a:latin typeface="Consolas" panose="020B0609020204030204" pitchFamily="49" charset="0"/>
              </a:rPr>
              <a:t>P0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–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currentSequence(</a:t>
            </a:r>
            <a:r>
              <a:rPr lang="en-US" sz="1400" dirty="0">
                <a:latin typeface="Consolas" panose="020B0609020204030204" pitchFamily="49" charset="0"/>
              </a:rPr>
              <a:t>A,P0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11</a:t>
            </a:r>
            <a:r>
              <a:rPr lang="en-US" sz="1400" dirty="0">
                <a:latin typeface="Consolas" panose="020B0609020204030204" pitchFamily="49" charset="0"/>
              </a:rPr>
              <a:t> –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en-US" sz="1400" dirty="0">
                <a:latin typeface="Consolas" panose="020B0609020204030204" pitchFamily="49" charset="0"/>
              </a:rPr>
              <a:t> 	= 3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consumerLag(A,P1)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lastEnqueuedSequence(</a:t>
            </a:r>
            <a:r>
              <a:rPr lang="en-US" sz="1400" dirty="0">
                <a:latin typeface="Consolas" panose="020B0609020204030204" pitchFamily="49" charset="0"/>
              </a:rPr>
              <a:t>P1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–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currentSequence(</a:t>
            </a:r>
            <a:r>
              <a:rPr lang="en-US" sz="1400" dirty="0">
                <a:latin typeface="Consolas" panose="020B0609020204030204" pitchFamily="49" charset="0"/>
              </a:rPr>
              <a:t>A,P1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latin typeface="Consolas" panose="020B0609020204030204" pitchFamily="49" charset="0"/>
              </a:rPr>
              <a:t> –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latin typeface="Consolas" panose="020B0609020204030204" pitchFamily="49" charset="0"/>
              </a:rPr>
              <a:t> 	= 0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consumerLag(A,P2)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lastEnqueuedSequence(</a:t>
            </a:r>
            <a:r>
              <a:rPr lang="en-US" sz="1400" dirty="0">
                <a:latin typeface="Consolas" panose="020B0609020204030204" pitchFamily="49" charset="0"/>
              </a:rPr>
              <a:t>P2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–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currentSequence(</a:t>
            </a:r>
            <a:r>
              <a:rPr lang="en-US" sz="1400" dirty="0">
                <a:latin typeface="Consolas" panose="020B0609020204030204" pitchFamily="49" charset="0"/>
              </a:rPr>
              <a:t>A,P2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11</a:t>
            </a:r>
            <a:r>
              <a:rPr lang="en-US" sz="1400" dirty="0">
                <a:latin typeface="Consolas" panose="020B0609020204030204" pitchFamily="49" charset="0"/>
              </a:rPr>
              <a:t> –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latin typeface="Consolas" panose="020B0609020204030204" pitchFamily="49" charset="0"/>
              </a:rPr>
              <a:t> 	= 1</a:t>
            </a:r>
          </a:p>
          <a:p>
            <a:pPr marL="285750" indent="-285750">
              <a:buFontTx/>
              <a:buChar char="-"/>
            </a:pP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From here it’s up to us to decide if/how to aggregate that metric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C460F7-232C-48D2-9EDC-FC4A065287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9"/>
          <a:stretch/>
        </p:blipFill>
        <p:spPr>
          <a:xfrm>
            <a:off x="2308101" y="1476930"/>
            <a:ext cx="5282539" cy="27619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8DF3454-CC39-4F41-9B44-0CFC29B450F3}"/>
              </a:ext>
            </a:extLst>
          </p:cNvPr>
          <p:cNvSpPr/>
          <p:nvPr/>
        </p:nvSpPr>
        <p:spPr>
          <a:xfrm>
            <a:off x="5086974" y="1641317"/>
            <a:ext cx="210740" cy="55034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D13FE2-7E0D-4095-B3E7-04C48EA5B01F}"/>
              </a:ext>
            </a:extLst>
          </p:cNvPr>
          <p:cNvSpPr/>
          <p:nvPr/>
        </p:nvSpPr>
        <p:spPr>
          <a:xfrm>
            <a:off x="4876513" y="2388802"/>
            <a:ext cx="210740" cy="55034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4DC9C8-1293-4C4F-B42D-D6594731AA2C}"/>
              </a:ext>
            </a:extLst>
          </p:cNvPr>
          <p:cNvSpPr/>
          <p:nvPr/>
        </p:nvSpPr>
        <p:spPr>
          <a:xfrm>
            <a:off x="5304684" y="3139316"/>
            <a:ext cx="210740" cy="55034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C559FD-9758-4A9A-A42E-91AC3D50FC2E}"/>
              </a:ext>
            </a:extLst>
          </p:cNvPr>
          <p:cNvSpPr/>
          <p:nvPr/>
        </p:nvSpPr>
        <p:spPr>
          <a:xfrm>
            <a:off x="5521480" y="1635261"/>
            <a:ext cx="210740" cy="5503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E9042A-3D16-4994-A260-F7A98D35225D}"/>
              </a:ext>
            </a:extLst>
          </p:cNvPr>
          <p:cNvSpPr/>
          <p:nvPr/>
        </p:nvSpPr>
        <p:spPr>
          <a:xfrm>
            <a:off x="4876234" y="2388398"/>
            <a:ext cx="210740" cy="5503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C70DD4-41C7-43D1-9C4D-0A211DDA0845}"/>
              </a:ext>
            </a:extLst>
          </p:cNvPr>
          <p:cNvSpPr/>
          <p:nvPr/>
        </p:nvSpPr>
        <p:spPr>
          <a:xfrm>
            <a:off x="5521480" y="3139316"/>
            <a:ext cx="210740" cy="5503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2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Up 30">
            <a:extLst>
              <a:ext uri="{FF2B5EF4-FFF2-40B4-BE49-F238E27FC236}">
                <a16:creationId xmlns:a16="http://schemas.microsoft.com/office/drawing/2014/main" id="{73DE7BAD-ADD2-4BBA-88D3-C6AC4BF6195D}"/>
              </a:ext>
            </a:extLst>
          </p:cNvPr>
          <p:cNvSpPr/>
          <p:nvPr/>
        </p:nvSpPr>
        <p:spPr>
          <a:xfrm rot="10800000">
            <a:off x="4854779" y="779805"/>
            <a:ext cx="839307" cy="1812403"/>
          </a:xfrm>
          <a:prstGeom prst="upArrow">
            <a:avLst>
              <a:gd name="adj1" fmla="val 79379"/>
              <a:gd name="adj2" fmla="val 33012"/>
            </a:avLst>
          </a:prstGeom>
          <a:solidFill>
            <a:schemeClr val="accent6">
              <a:lumMod val="75000"/>
              <a:alpha val="50000"/>
            </a:schemeClr>
          </a:solidFill>
          <a:ln>
            <a:solidFill>
              <a:srgbClr val="00FF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03323680-DACF-4D91-959C-A26FAE187C90}"/>
              </a:ext>
            </a:extLst>
          </p:cNvPr>
          <p:cNvSpPr/>
          <p:nvPr/>
        </p:nvSpPr>
        <p:spPr>
          <a:xfrm rot="10800000">
            <a:off x="5730509" y="779053"/>
            <a:ext cx="839307" cy="1812403"/>
          </a:xfrm>
          <a:prstGeom prst="upArrow">
            <a:avLst>
              <a:gd name="adj1" fmla="val 79379"/>
              <a:gd name="adj2" fmla="val 33012"/>
            </a:avLst>
          </a:prstGeom>
          <a:solidFill>
            <a:schemeClr val="accent6">
              <a:lumMod val="75000"/>
              <a:alpha val="50000"/>
            </a:schemeClr>
          </a:solidFill>
          <a:ln>
            <a:solidFill>
              <a:srgbClr val="00FF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B11A625E-15AB-4F7F-992B-6F36064F1FCE}"/>
              </a:ext>
            </a:extLst>
          </p:cNvPr>
          <p:cNvSpPr/>
          <p:nvPr/>
        </p:nvSpPr>
        <p:spPr>
          <a:xfrm rot="10800000">
            <a:off x="6530399" y="779052"/>
            <a:ext cx="839307" cy="1812403"/>
          </a:xfrm>
          <a:prstGeom prst="upArrow">
            <a:avLst>
              <a:gd name="adj1" fmla="val 79379"/>
              <a:gd name="adj2" fmla="val 33012"/>
            </a:avLst>
          </a:prstGeom>
          <a:solidFill>
            <a:schemeClr val="accent6">
              <a:lumMod val="75000"/>
              <a:alpha val="50000"/>
            </a:schemeClr>
          </a:solidFill>
          <a:ln>
            <a:solidFill>
              <a:srgbClr val="00FF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0504C056-D9E2-4862-BDAD-E6AD36656F5D}"/>
              </a:ext>
            </a:extLst>
          </p:cNvPr>
          <p:cNvSpPr/>
          <p:nvPr/>
        </p:nvSpPr>
        <p:spPr>
          <a:xfrm rot="10800000">
            <a:off x="3816919" y="3352027"/>
            <a:ext cx="678230" cy="1611772"/>
          </a:xfrm>
          <a:prstGeom prst="up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F09ECE35-6C8D-4DF5-B643-D79F46A740E6}"/>
              </a:ext>
            </a:extLst>
          </p:cNvPr>
          <p:cNvSpPr/>
          <p:nvPr/>
        </p:nvSpPr>
        <p:spPr>
          <a:xfrm>
            <a:off x="7045803" y="3275121"/>
            <a:ext cx="678230" cy="1611772"/>
          </a:xfrm>
          <a:prstGeom prst="up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BE1F5318-3E6E-4343-8400-0AE612983E03}"/>
              </a:ext>
            </a:extLst>
          </p:cNvPr>
          <p:cNvSpPr/>
          <p:nvPr/>
        </p:nvSpPr>
        <p:spPr>
          <a:xfrm rot="10800000">
            <a:off x="3980921" y="790098"/>
            <a:ext cx="839307" cy="1812403"/>
          </a:xfrm>
          <a:prstGeom prst="upArrow">
            <a:avLst>
              <a:gd name="adj1" fmla="val 79379"/>
              <a:gd name="adj2" fmla="val 33012"/>
            </a:avLst>
          </a:prstGeom>
          <a:solidFill>
            <a:schemeClr val="accent6">
              <a:lumMod val="75000"/>
              <a:alpha val="50000"/>
            </a:schemeClr>
          </a:solidFill>
          <a:ln>
            <a:solidFill>
              <a:srgbClr val="00FF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27EBDA07-9A48-471A-986D-ECD2A06BA09B}"/>
              </a:ext>
            </a:extLst>
          </p:cNvPr>
          <p:cNvSpPr/>
          <p:nvPr/>
        </p:nvSpPr>
        <p:spPr>
          <a:xfrm>
            <a:off x="8223545" y="2477316"/>
            <a:ext cx="1259570" cy="546042"/>
          </a:xfrm>
          <a:prstGeom prst="left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698924EF-4C41-443D-8CFA-070AF514BB57}"/>
              </a:ext>
            </a:extLst>
          </p:cNvPr>
          <p:cNvSpPr/>
          <p:nvPr/>
        </p:nvSpPr>
        <p:spPr>
          <a:xfrm rot="10800000">
            <a:off x="4565626" y="3416662"/>
            <a:ext cx="2143692" cy="1812403"/>
          </a:xfrm>
          <a:prstGeom prst="upArrow">
            <a:avLst>
              <a:gd name="adj1" fmla="val 79379"/>
              <a:gd name="adj2" fmla="val 33012"/>
            </a:avLst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C7934C-B76A-4E25-985D-4F68760A1D31}"/>
              </a:ext>
            </a:extLst>
          </p:cNvPr>
          <p:cNvSpPr/>
          <p:nvPr/>
        </p:nvSpPr>
        <p:spPr>
          <a:xfrm rot="16200000">
            <a:off x="5138813" y="249004"/>
            <a:ext cx="1064573" cy="5383454"/>
          </a:xfrm>
          <a:prstGeom prst="roundRect">
            <a:avLst>
              <a:gd name="adj" fmla="val 9841"/>
            </a:avLst>
          </a:prstGeom>
          <a:solidFill>
            <a:schemeClr val="bg1">
              <a:lumMod val="95000"/>
            </a:schemeClr>
          </a:solidFill>
          <a:ln w="50556" cap="flat">
            <a:solidFill>
              <a:schemeClr val="tx1"/>
            </a:solidFill>
            <a:prstDash val="solid"/>
            <a:miter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3BC7556-9378-4BE0-ACBD-AEC0AEF691A8}"/>
              </a:ext>
            </a:extLst>
          </p:cNvPr>
          <p:cNvSpPr/>
          <p:nvPr/>
        </p:nvSpPr>
        <p:spPr bwMode="auto">
          <a:xfrm rot="16200000">
            <a:off x="5129371" y="-1925439"/>
            <a:ext cx="1125839" cy="6043518"/>
          </a:xfrm>
          <a:prstGeom prst="can">
            <a:avLst/>
          </a:prstGeom>
          <a:solidFill>
            <a:schemeClr val="bg1">
              <a:lumMod val="85000"/>
            </a:schemeClr>
          </a:solidFill>
          <a:ln w="50556" cap="flat">
            <a:solidFill>
              <a:schemeClr val="tx1"/>
            </a:solidFill>
            <a:prstDash val="solid"/>
            <a:miter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64250F-E5F6-498B-A22B-F7F5C7394576}"/>
              </a:ext>
            </a:extLst>
          </p:cNvPr>
          <p:cNvSpPr/>
          <p:nvPr/>
        </p:nvSpPr>
        <p:spPr>
          <a:xfrm rot="16200000">
            <a:off x="5088401" y="2678255"/>
            <a:ext cx="1165401" cy="5383455"/>
          </a:xfrm>
          <a:prstGeom prst="roundRect">
            <a:avLst>
              <a:gd name="adj" fmla="val 8493"/>
            </a:avLst>
          </a:prstGeom>
          <a:solidFill>
            <a:schemeClr val="bg1">
              <a:lumMod val="95000"/>
            </a:schemeClr>
          </a:solidFill>
          <a:ln w="50556" cap="flat">
            <a:solidFill>
              <a:schemeClr val="tx1"/>
            </a:solidFill>
            <a:prstDash val="solid"/>
            <a:miter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85ADDDA-38F1-4C27-A051-F14DC939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3359" y="2280557"/>
            <a:ext cx="839307" cy="8393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39EE5E-54C6-4A1B-BCCA-340C11D3C5BE}"/>
              </a:ext>
            </a:extLst>
          </p:cNvPr>
          <p:cNvSpPr txBox="1"/>
          <p:nvPr/>
        </p:nvSpPr>
        <p:spPr>
          <a:xfrm>
            <a:off x="2979372" y="4815044"/>
            <a:ext cx="4297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SimpleEventProcessor</a:t>
            </a:r>
            <a:r>
              <a:rPr lang="en-US" sz="1400" dirty="0">
                <a:latin typeface="Consolas" panose="020B0609020204030204" pitchFamily="49" charset="0"/>
              </a:rPr>
              <a:t>:IEventProcessor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i="1" dirty="0">
                <a:latin typeface="Consolas" panose="020B0609020204030204" pitchFamily="49" charset="0"/>
              </a:rPr>
              <a:t>ProcessEventsAsync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86D01-666E-4AC5-A99F-09622517A7CE}"/>
              </a:ext>
            </a:extLst>
          </p:cNvPr>
          <p:cNvSpPr txBox="1"/>
          <p:nvPr/>
        </p:nvSpPr>
        <p:spPr>
          <a:xfrm>
            <a:off x="3064734" y="2436386"/>
            <a:ext cx="271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Event Processor Host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AF4CA3-253E-4662-8CF8-5F78FDA549B7}"/>
              </a:ext>
            </a:extLst>
          </p:cNvPr>
          <p:cNvSpPr/>
          <p:nvPr/>
        </p:nvSpPr>
        <p:spPr>
          <a:xfrm rot="16200000">
            <a:off x="7663833" y="3335772"/>
            <a:ext cx="590033" cy="2038414"/>
          </a:xfrm>
          <a:prstGeom prst="roundRect">
            <a:avLst>
              <a:gd name="adj" fmla="val 10361"/>
            </a:avLst>
          </a:prstGeom>
          <a:solidFill>
            <a:schemeClr val="bg1">
              <a:lumMod val="95000"/>
            </a:schemeClr>
          </a:solidFill>
          <a:ln w="50556" cap="flat">
            <a:solidFill>
              <a:schemeClr val="tx1"/>
            </a:solidFill>
            <a:prstDash val="solid"/>
            <a:miter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4BAD11-6B27-462D-8347-4FE5AA252E79}"/>
              </a:ext>
            </a:extLst>
          </p:cNvPr>
          <p:cNvSpPr txBox="1"/>
          <p:nvPr/>
        </p:nvSpPr>
        <p:spPr>
          <a:xfrm>
            <a:off x="6939642" y="405996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B8A711-269A-4BA0-9A56-7EA74C576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473" y="5402084"/>
            <a:ext cx="4063819" cy="4450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38B226-9631-4262-B98F-B763DE96B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942" y="4444766"/>
            <a:ext cx="1868358" cy="1375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D129DC-78E3-4B40-ACDC-07E7CE2A7834}"/>
              </a:ext>
            </a:extLst>
          </p:cNvPr>
          <p:cNvSpPr txBox="1"/>
          <p:nvPr/>
        </p:nvSpPr>
        <p:spPr>
          <a:xfrm>
            <a:off x="8543216" y="3023358"/>
            <a:ext cx="1599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Consumer</a:t>
            </a:r>
          </a:p>
          <a:p>
            <a:pPr algn="r"/>
            <a:r>
              <a:rPr lang="en-US" dirty="0">
                <a:latin typeface="Consolas" panose="020B0609020204030204" pitchFamily="49" charset="0"/>
              </a:rPr>
              <a:t>Offset</a:t>
            </a:r>
          </a:p>
          <a:p>
            <a:pPr algn="r"/>
            <a:r>
              <a:rPr lang="en-US" dirty="0">
                <a:latin typeface="Consolas" panose="020B0609020204030204" pitchFamily="49" charset="0"/>
              </a:rPr>
              <a:t>Storage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7DC077-3BB0-410F-92C8-A0AE24690DF6}"/>
              </a:ext>
            </a:extLst>
          </p:cNvPr>
          <p:cNvSpPr txBox="1"/>
          <p:nvPr/>
        </p:nvSpPr>
        <p:spPr>
          <a:xfrm>
            <a:off x="2979372" y="593074"/>
            <a:ext cx="271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Event Hub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A06CEC-8402-4A81-B50E-96DAA50196AE}"/>
              </a:ext>
            </a:extLst>
          </p:cNvPr>
          <p:cNvSpPr txBox="1"/>
          <p:nvPr/>
        </p:nvSpPr>
        <p:spPr>
          <a:xfrm>
            <a:off x="6838903" y="355107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Registration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6A177A-FCF5-4944-952B-7A8F8C8E29E4}"/>
              </a:ext>
            </a:extLst>
          </p:cNvPr>
          <p:cNvSpPr txBox="1"/>
          <p:nvPr/>
        </p:nvSpPr>
        <p:spPr>
          <a:xfrm>
            <a:off x="4245166" y="1822202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Partitioned Event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6FDB78-CB6D-4C61-BE75-4A740CC60D92}"/>
              </a:ext>
            </a:extLst>
          </p:cNvPr>
          <p:cNvSpPr txBox="1"/>
          <p:nvPr/>
        </p:nvSpPr>
        <p:spPr>
          <a:xfrm>
            <a:off x="4911899" y="392453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Event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524224-D324-4BDC-8F9A-9A47525DE2F8}"/>
              </a:ext>
            </a:extLst>
          </p:cNvPr>
          <p:cNvSpPr txBox="1"/>
          <p:nvPr/>
        </p:nvSpPr>
        <p:spPr>
          <a:xfrm>
            <a:off x="3493833" y="3778192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Partition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78273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155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Eiden</dc:creator>
  <cp:lastModifiedBy>Florian Eiden</cp:lastModifiedBy>
  <cp:revision>10</cp:revision>
  <dcterms:created xsi:type="dcterms:W3CDTF">2019-12-02T19:18:07Z</dcterms:created>
  <dcterms:modified xsi:type="dcterms:W3CDTF">2019-12-03T00:14:40Z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2019-12-02T19:18:07Z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480f9429-5d2f-4b00-b899-000098208ff2</vt:lpwstr>
  </property>
  <property fmtid="{D5CDD505-2E9C-101B-9397-08002B2CF9AE}" pid="8" name="MSIP_Label_f42aa342-8706-4288-bd11-ebb85995028c_ContentBits">
    <vt:lpwstr>0</vt:lpwstr>
  </property>
</Properties>
</file>