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57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AE3F3"/>
    <a:srgbClr val="3381C7"/>
    <a:srgbClr val="3259A0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23:02:47.382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40,'11'-8,"-2"3,0 0,0 1,1 1,-1-1,1 2,0-1,0 1,0 0,0 1,0 1,0-1,0 2,1-1,10 2,0 0,-1 2,1 0,0 1,14 7,0 2,0 1,0 2,-2 2,0 1,-2 1,0 2,19 18,-26-18,0 0,-1 2,-2 0,-1 2,0 0,-2 1,-2 1,0 0,-1 3,42 124,-29-75,11 19,-27-75,1 1,1-2,1 0,1 0,16 16,-31-39,4 6,-9-3,-4 2,-15 14,1 1,0 1,2 1,0 1,10-10,0 0,1 1,0 0,2 0,-1 1,2 0,0 0,1 0,4-8,0 0,0 0,1-1,0 1,0 0,1 0,0-1,0 1,1 0,0-1,0 0,1 1,3 5,7 15,2 0,15 21,-18-30,51 75,-34-52,-1 1,-2 2,7 20,-26-48,-2 1,0 0,-1 0,0 0,-2 0,0 0,-1 1,-1-1,-1 0,0 1,-1-1,-3 9,-4 12,-1-1,-2-1,-1 1,-2-2,-7 9,11-21,-1-2,-2 1,0-2,-1 0,-1 0,-10 8,20-23,0 0,-1 0,1 0,-2-1,1 0,0 0,-1-1,0 0,0 0,0-1,0 0,-1 0,1-1,-1 0,0-1,0 0,1 0,-1-1,0 0,-9-1,-14-6,1-1,-26-10,3-2</inkml:trace>
  <inkml:trace contextRef="#ctx0" brushRef="#br0" timeOffset="5086.284">1638 1845,'0'0,"10"-2,25-6,0 2,1 1,14 1,111 0,-101 3,401 5,113-3,-571-1,31-1,1 0,-1-2,0-2,0-1,6-4,-37 9,0-1,1 1,-1-1,0 0,0 0,0-1,-1 1,1 0,-1-1,1 0,-1 0,0 1,0-1,0-1,0 1,0 0,-1 0,1-3,4-9,-1-1,-1 1,1-9,-4 21,9-55,-2-1,-3 0,-2-52,-17-179,1 71,12 195,-1 0,-1 1,-1 0,-1-1,-1 1,-6-14,11 36,0-1,0 0,0 1,0-1,0 1,0-1,-1 1,1 0,0-1,-1 1,0 0,1 0,-1 0,1 0,-1 0,0 0,0 1,0-1,1 1,-1-1,0 1,0 0,0-1,0 1,0 0,0 0,0 0,1 1,-1-1,0 0,-1 1,-8 1,1 1,-1 0,1 1,-9 3,15-5,-20 9,1 1,0 0,1 2,1 1,0 1,-5 5,-7 9,1 2,2 2,-5 8,35-42,-1 1,1-1,-1 1,1-1,-1 1,1-1,0 1,-1 0,1-1,0 1,0 0,-1-1,1 1,0 0,0 0,0-1,0 1,0 0,0-1,0 1,0 0,0-1,0 1,1 0,-1 0,0-1,0 1,1 0,-1-1,0 1,1-1,-1 1,1 0,-1-1,1 1,-1-1,1 1,-1-1,1 0,-1 1,1-1,0 1,29 13,-29-14,30 9,1-1,0-1,0-2,12-1,135 5,-160-9,80 3,28 2,0-6,2-6,-128 7,-1 0,1 0,0 0,-1 0,1 0,0 0,-1 0,1 0,-1 0,1 0,0 0,-1-1,1 1,0 0,-1 0,1-1,-1 1,1 0,-1-1,1 1,-1-1,1 1,-1 0,1-1,-1 1,1-1,-11-14,6 11,-249-279,250 280,2 2,0 0,0 0,0 0,0 0,0 1,0-1,0 0,0 0,0 1,0-1,0 0,-1 1,1-1,-1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23:02:45.879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14 1,'0'4,"0"0,1-1,0 1,0 0,0 0,0-1,1 1,-1 0,1-1,0 0,0 1,0-1,1 0,-1 0,1 0,-1 0,1-1,0 1,0-1,3 2,9 6,0 0,1-1,17 6,-11-5,-17-7,51 23,0 3,-2 3,-1 1,-1 4,-37-25,-1 0,0 1,0 1,-2 0,0 0,0 1,-2 1,0 0,0 0,-2 1,0 0,-1 0,0 1,-2 0,3 12,-3 9,-2-1,-1 1,-2 0,-2 3,1 6,1 0,4 18,4-15,2-1,1 1,3-2,3 0,1 0,2-2,3 0,1-2,22 29,-45-73,7 12,1 0,0-1,1 0,0-1,1 0,0 0,2 0,-12-11,-1 1,0-1,1 0,-1 1,0-1,1 1,-1-1,0 1,0-1,0 1,0-1,1 1,-1 0,0-1,0 1,0-1,0 1,0-1,0 1,0-1,0 1,-1-1,1 1,0-1,0 1,0 0,-1-1,1 0,0 1,0-1,-1 1,1-1,0 1,-1-1,-14 19,14-18,-27 28,-2-1,-28 19,22-17,-32 31,58-50,-1 1,2 0,-1 1,2 0,0 0,0 1,-4 12,6-10,0 0,2 1,0-1,1 1,1 0,0 0,1 0,1 0,0 0,2 6,6 26,2 0,14 43,-22-85,1 7,0 0,0 0,-2 1,0-1,0 1,-1-1,-1 1,-1-1,0 0,0 1,-2-1,0 0,0-1,-1 1,-1 0,-17 40,-2-1,-3 0,-14 18,20-38,-1-2,-2-1,-1 0,-1-2,-20 16,5-10,-1-3,-2-1,0-2,-9 1,2-3</inkml:trace>
  <inkml:trace contextRef="#ctx0" brushRef="#br0" timeOffset="4710.098">1402 1180,'10'-3,"125"-21,1 5,0 6,2 7,-1 5,0 6,25 9,-70-3,35 11,-86-12,-1 1,0 1,0 3,9 6,-40-17,0 1,0-1,0 2,-1 0,0 0,0 0,0 1,-1 0,0 1,0-1,-1 1,0 1,0-1,-1 1,2 5,12 29,-1 1,-3 0,7 34,24 139,-26-94,-6 0,-4 1,-7 98,-5-52,2-170,0 1,0-1,0 0,-1 0,1 0,0 1,0-1,0 0,0 0,0 0,-1 0,1 1,0-1,0 0,0 0,-1 0,1 0,0 0,0 0,0 0,-1 0,1 1,0-1,0 0,-1 0,1 0,0 0,0 0,-1 0,1 0,0 0,0 0,0-1,-1 1,1 0,0 0,0 0,0 0,-1 0,1 0,0 0,-15-5,12 4,-58-23,1-3,2-2,1-3,1-2,1-2,-4-9,59 45,0 0,0 0,0 0,1 0,-1 0,0 0,0 0,0 0,0 0,1 0,-1 0,0 0,0 0,0-1,1 1,-1 0,0 0,0 0,0 0,0 0,0-1,0 1,1 0,-1 0,0 0,0-1,0 1,0 0,0 0,0 0,0 0,0-1,0 1,0 0,0 0,0 0,0-1,0 1,0 0,0 0,0-1,0 1,0 0,0 0,0 0,0 0,0-1,-1 1,1 0,0 0,0 0,0 0,0-1,0 1,0 0,-1 0,1 0,0 0,0 0,0 0,-1-1,1 1,0 0,0 0,0 0,0 0,-1 0,1 0,0 0,0 0,22-1,-10 1,146-11,-9 0,89 6,-238 6,0-1,1 0,-1 0,0 0,1 1,-1-1,0 0,1 0,-1 1,0-1,0 0,1 1,-1-1,0 0,0 1,0-1,1 0,-1 1,0-1,0 0,0 1,0-1,0 1,0-1,0 0,0 1,0-1,0 1,0-1,0 1,0 16,-1-13,-3 53,-2 0,-3-1,-2 0,-11 29,20-77,0-1,-1 0,0 0,0 0,0 0,-1 0,0-1,-2 3,-1-1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0D85-A3EA-47F5-9F1C-2AA02BAA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52D21-AEE1-4D6A-89F8-DA457E18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A343-E601-4701-A86F-B9EEEEC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F953-23B6-4A4D-9810-EF60492D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31F3-D4E5-4F44-A73E-73AE986F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6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C06C-F0E7-4AFE-A2E3-CDD511F6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15355-5861-4B9A-B617-B53DA73BE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A236-DA63-4E04-B38F-62C63332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9D50-0E71-4606-A780-AF6BAE48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B5D6-3F98-4D12-9F5E-D8ADC59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F83BB-910B-49A1-A457-9755EAAB9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3F07-BC9F-420A-B61F-15037D80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5AD9-77D4-46E8-80D1-8C3DCBDC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F7A4-299C-4430-9C7D-EEAE0C62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7734-5083-4DCE-9732-7A4E62D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A2E3-581C-4882-A912-89732679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0EB2-D434-4E61-B282-FD4C2E76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B259-E3AD-440B-8E3D-59E57A75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1ED6-3B36-44C0-A9E5-778B32F8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AE49-5496-4D31-B713-064F7A2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249F-38F4-4EE0-9202-B0405C70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057C-A257-4068-BEE6-648D8402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EDF7-C38C-486F-BC7C-C433623F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E1FA-90EC-4AC6-844C-4A6F699D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073E-9D48-41E0-9FF8-18F9E35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58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438-8D83-437C-A622-EC51C180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D12D-6615-4728-BE9F-AAD3323E8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FF5D-3755-43BC-B4C9-AD7A4980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7353-9B5B-41DC-964B-DE31FF8B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F5E6-AEEE-4E20-A0A6-67C9DE6C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6323-CFD5-4FB8-81C2-931DB600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FE43-E8E7-4A6A-A42B-4946F73F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10E8-680C-4DDF-BFF7-30FF15B1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ED4F-8281-447D-9444-DCF442FA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B667A-F065-4141-8788-644BCD4C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67FF6-49A3-472D-81BF-DA92E8117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73188-ECCA-48BD-994B-8147C3A1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F5143-0142-4796-9D66-2AB5835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938E6-5EC8-4C6E-8CBC-1F6A6C4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41C-2EEA-4E4D-ADF6-F76C446F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0EF39-0AB2-4B7A-B693-338ED468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1C856-BD89-4E41-BCBD-B889F77B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2C0A-0DD8-40A3-9C52-4A935A3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3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9D639-DDB2-43D5-AEFF-E8D2B62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A7A1-08D6-4838-96AA-44A541AD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8EEC-29BC-454C-848E-3CFC4FB6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3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EFF-36ED-4FFC-82A4-58D40737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50E-B18B-4405-8B9B-E4BCB7AC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CC37E-E449-4C12-BDEB-D47AF74D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3B62-9A52-43AA-B48B-F63CDAE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EE53-6C4B-4708-91B8-0BB193DE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0861-F4B8-4309-A88B-C47BD22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78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B299-99E2-4325-BEE9-8A995C5B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457AF-242D-4093-814A-DEC32060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276D-1F41-4526-8E3E-AA4B63FC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979D-CCB4-43B0-B093-27FC04AC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8F41-2660-4E0C-B6E9-D49E3EA4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8D11-A776-479D-B0AA-477DAA5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6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64AA6-D412-47F0-801B-2679C742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91BE-8788-4C58-A764-5233C2DF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2079-34C0-47AD-BAAE-76F4A787A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FD93-140C-4F2D-8C67-226ECE56BA87}" type="datetimeFigureOut">
              <a:rPr lang="en-CA" smtClean="0"/>
              <a:t>2019-01-14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E5B-F3CD-45F4-BFD2-6D47898BB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A2B6-69F0-461A-AE4A-6B16C539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1BD8-7DD9-48C5-99D9-2E82419C19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py-activity-schema-and-type-mapping#explicit-data-type-conversion" TargetMode="External"/><Relationship Id="rId2" Type="http://schemas.openxmlformats.org/officeDocument/2006/relationships/hyperlink" Target="https://docs.microsoft.com/en-us/azure/data-factory/connector-azure-blob-storage#managed-ident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ABB2410-F539-44A2-B0C6-5ABC21929882}"/>
              </a:ext>
            </a:extLst>
          </p:cNvPr>
          <p:cNvSpPr/>
          <p:nvPr/>
        </p:nvSpPr>
        <p:spPr>
          <a:xfrm>
            <a:off x="2927299" y="532894"/>
            <a:ext cx="3712360" cy="3282151"/>
          </a:xfrm>
          <a:prstGeom prst="roundRect">
            <a:avLst>
              <a:gd name="adj" fmla="val 39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656AFCD-D936-40E3-8ECC-AE20D64CA41C}"/>
              </a:ext>
            </a:extLst>
          </p:cNvPr>
          <p:cNvSpPr/>
          <p:nvPr/>
        </p:nvSpPr>
        <p:spPr>
          <a:xfrm>
            <a:off x="6677490" y="532894"/>
            <a:ext cx="1116106" cy="3282151"/>
          </a:xfrm>
          <a:prstGeom prst="roundRect">
            <a:avLst>
              <a:gd name="adj" fmla="val 9711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444A3A7D-4670-46B9-928E-9994F7587623}"/>
              </a:ext>
            </a:extLst>
          </p:cNvPr>
          <p:cNvSpPr/>
          <p:nvPr/>
        </p:nvSpPr>
        <p:spPr>
          <a:xfrm>
            <a:off x="405727" y="532895"/>
            <a:ext cx="2498950" cy="3282151"/>
          </a:xfrm>
          <a:prstGeom prst="roundRect">
            <a:avLst>
              <a:gd name="adj" fmla="val 483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A735D770-F7D4-4D91-8378-B8754956FBA8}"/>
              </a:ext>
            </a:extLst>
          </p:cNvPr>
          <p:cNvSpPr/>
          <p:nvPr/>
        </p:nvSpPr>
        <p:spPr>
          <a:xfrm>
            <a:off x="594084" y="1077902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CD19E69-9182-44D7-8007-E20DC45A337D}"/>
              </a:ext>
            </a:extLst>
          </p:cNvPr>
          <p:cNvSpPr/>
          <p:nvPr/>
        </p:nvSpPr>
        <p:spPr>
          <a:xfrm>
            <a:off x="915032" y="908344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FE618A5-04C7-4F51-8896-8E55E324AB51}"/>
              </a:ext>
            </a:extLst>
          </p:cNvPr>
          <p:cNvSpPr/>
          <p:nvPr/>
        </p:nvSpPr>
        <p:spPr>
          <a:xfrm>
            <a:off x="898884" y="1108180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6CA2FA2C-A25F-434E-B1A4-4B038337BD01}"/>
              </a:ext>
            </a:extLst>
          </p:cNvPr>
          <p:cNvSpPr/>
          <p:nvPr/>
        </p:nvSpPr>
        <p:spPr>
          <a:xfrm>
            <a:off x="746484" y="1230302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1DE028E-D5FD-4A05-B2AE-A6CF1957CD8A}"/>
              </a:ext>
            </a:extLst>
          </p:cNvPr>
          <p:cNvSpPr/>
          <p:nvPr/>
        </p:nvSpPr>
        <p:spPr>
          <a:xfrm>
            <a:off x="692992" y="2805987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EBD1EE3C-F393-4635-9424-F744A857BB30}"/>
              </a:ext>
            </a:extLst>
          </p:cNvPr>
          <p:cNvSpPr/>
          <p:nvPr/>
        </p:nvSpPr>
        <p:spPr>
          <a:xfrm>
            <a:off x="951368" y="2859477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527F37A-543F-400A-910B-CAEC167B8C58}"/>
              </a:ext>
            </a:extLst>
          </p:cNvPr>
          <p:cNvSpPr/>
          <p:nvPr/>
        </p:nvSpPr>
        <p:spPr>
          <a:xfrm>
            <a:off x="753550" y="2984123"/>
            <a:ext cx="351227" cy="31489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0" name="Arrow: Pentagon 1039">
            <a:extLst>
              <a:ext uri="{FF2B5EF4-FFF2-40B4-BE49-F238E27FC236}">
                <a16:creationId xmlns:a16="http://schemas.microsoft.com/office/drawing/2014/main" id="{A3681371-6EC7-4FB9-B3C8-3DC0BD5EAD92}"/>
              </a:ext>
            </a:extLst>
          </p:cNvPr>
          <p:cNvSpPr/>
          <p:nvPr/>
        </p:nvSpPr>
        <p:spPr>
          <a:xfrm>
            <a:off x="2147350" y="1860837"/>
            <a:ext cx="726527" cy="817510"/>
          </a:xfrm>
          <a:prstGeom prst="homePlate">
            <a:avLst>
              <a:gd name="adj" fmla="val 226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BCD38F9B-5D10-457A-8511-DD9EB9FD780D}"/>
                  </a:ext>
                </a:extLst>
              </p14:cNvPr>
              <p14:cNvContentPartPr/>
              <p14:nvPr/>
            </p14:nvContentPartPr>
            <p14:xfrm>
              <a:off x="1188424" y="2694001"/>
              <a:ext cx="1369080" cy="88740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BCD38F9B-5D10-457A-8511-DD9EB9FD78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424" y="2685001"/>
                <a:ext cx="138672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1B550AC4-8F9D-4790-898A-7355DB233C72}"/>
                  </a:ext>
                </a:extLst>
              </p14:cNvPr>
              <p14:cNvContentPartPr/>
              <p14:nvPr/>
            </p14:nvContentPartPr>
            <p14:xfrm>
              <a:off x="1263959" y="734286"/>
              <a:ext cx="1173240" cy="1107000"/>
            </p14:xfrm>
          </p:contentPart>
        </mc:Choice>
        <mc:Fallback xmlns=""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1B550AC4-8F9D-4790-898A-7355DB233C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5319" y="725646"/>
                <a:ext cx="1190880" cy="1124640"/>
              </a:xfrm>
              <a:prstGeom prst="rect">
                <a:avLst/>
              </a:prstGeom>
            </p:spPr>
          </p:pic>
        </mc:Fallback>
      </mc:AlternateContent>
      <p:sp>
        <p:nvSpPr>
          <p:cNvPr id="1071" name="Diamond 1070">
            <a:extLst>
              <a:ext uri="{FF2B5EF4-FFF2-40B4-BE49-F238E27FC236}">
                <a16:creationId xmlns:a16="http://schemas.microsoft.com/office/drawing/2014/main" id="{B6034FE7-2864-4B94-9992-3F1776CAE6AE}"/>
              </a:ext>
            </a:extLst>
          </p:cNvPr>
          <p:cNvSpPr/>
          <p:nvPr/>
        </p:nvSpPr>
        <p:spPr>
          <a:xfrm>
            <a:off x="3965949" y="1936530"/>
            <a:ext cx="708509" cy="6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2" name="Cylinder 1071">
            <a:extLst>
              <a:ext uri="{FF2B5EF4-FFF2-40B4-BE49-F238E27FC236}">
                <a16:creationId xmlns:a16="http://schemas.microsoft.com/office/drawing/2014/main" id="{E712D033-07C7-4ADA-BC56-DCD3204A94B0}"/>
              </a:ext>
            </a:extLst>
          </p:cNvPr>
          <p:cNvSpPr/>
          <p:nvPr/>
        </p:nvSpPr>
        <p:spPr>
          <a:xfrm>
            <a:off x="6748521" y="1733434"/>
            <a:ext cx="950734" cy="922945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3" name="Arrow: Notched Right 1072">
            <a:extLst>
              <a:ext uri="{FF2B5EF4-FFF2-40B4-BE49-F238E27FC236}">
                <a16:creationId xmlns:a16="http://schemas.microsoft.com/office/drawing/2014/main" id="{7CFF1C4B-1AEA-4B5B-B0B1-F5366FE03BA5}"/>
              </a:ext>
            </a:extLst>
          </p:cNvPr>
          <p:cNvSpPr/>
          <p:nvPr/>
        </p:nvSpPr>
        <p:spPr>
          <a:xfrm>
            <a:off x="2973309" y="1997722"/>
            <a:ext cx="893208" cy="5437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raw</a:t>
            </a:r>
          </a:p>
        </p:txBody>
      </p:sp>
      <p:sp>
        <p:nvSpPr>
          <p:cNvPr id="122" name="Arrow: Notched Right 121">
            <a:extLst>
              <a:ext uri="{FF2B5EF4-FFF2-40B4-BE49-F238E27FC236}">
                <a16:creationId xmlns:a16="http://schemas.microsoft.com/office/drawing/2014/main" id="{69436290-7433-4C07-BFBC-A95B0B7E819B}"/>
              </a:ext>
            </a:extLst>
          </p:cNvPr>
          <p:cNvSpPr/>
          <p:nvPr/>
        </p:nvSpPr>
        <p:spPr>
          <a:xfrm>
            <a:off x="4712288" y="1997722"/>
            <a:ext cx="893208" cy="5437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csv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B55A59A-F5FD-4E71-BFA5-39580F3F67AD}"/>
              </a:ext>
            </a:extLst>
          </p:cNvPr>
          <p:cNvSpPr txBox="1"/>
          <p:nvPr/>
        </p:nvSpPr>
        <p:spPr>
          <a:xfrm>
            <a:off x="465149" y="60928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Devices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6F8C8F-4309-4812-82F7-8B6967A3D4E6}"/>
              </a:ext>
            </a:extLst>
          </p:cNvPr>
          <p:cNvSpPr txBox="1"/>
          <p:nvPr/>
        </p:nvSpPr>
        <p:spPr>
          <a:xfrm>
            <a:off x="526836" y="342818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Devices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B6552EE-10CC-48D0-BB52-13A072A9D7E8}"/>
              </a:ext>
            </a:extLst>
          </p:cNvPr>
          <p:cNvSpPr txBox="1"/>
          <p:nvPr/>
        </p:nvSpPr>
        <p:spPr>
          <a:xfrm>
            <a:off x="1646697" y="846570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Company 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8B6F066-68F0-48A7-A9C5-FEB5E614BFAC}"/>
              </a:ext>
            </a:extLst>
          </p:cNvPr>
          <p:cNvSpPr txBox="1"/>
          <p:nvPr/>
        </p:nvSpPr>
        <p:spPr>
          <a:xfrm>
            <a:off x="1708768" y="345059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Company B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60D2C4-E9AB-47C5-96EF-A0816D87DAB9}"/>
              </a:ext>
            </a:extLst>
          </p:cNvPr>
          <p:cNvSpPr txBox="1"/>
          <p:nvPr/>
        </p:nvSpPr>
        <p:spPr>
          <a:xfrm>
            <a:off x="2085278" y="2256969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>
                <a:latin typeface="Consolas" panose="020B0609020204030204" pitchFamily="49" charset="0"/>
              </a:rPr>
              <a:t>sFTP</a:t>
            </a:r>
            <a:r>
              <a:rPr lang="en-CA" sz="1100" dirty="0"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server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8B4716-F069-4DEA-AA0F-FDE7F5110DF9}"/>
              </a:ext>
            </a:extLst>
          </p:cNvPr>
          <p:cNvSpPr txBox="1"/>
          <p:nvPr/>
        </p:nvSpPr>
        <p:spPr>
          <a:xfrm>
            <a:off x="3975403" y="212616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551F49-F456-4DD7-874E-4840D9945A1D}"/>
              </a:ext>
            </a:extLst>
          </p:cNvPr>
          <p:cNvSpPr txBox="1"/>
          <p:nvPr/>
        </p:nvSpPr>
        <p:spPr>
          <a:xfrm>
            <a:off x="6699702" y="2194906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Big Data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Platform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E7C5B86-FAE0-417F-95A1-A33138CEB686}"/>
              </a:ext>
            </a:extLst>
          </p:cNvPr>
          <p:cNvSpPr txBox="1"/>
          <p:nvPr/>
        </p:nvSpPr>
        <p:spPr>
          <a:xfrm>
            <a:off x="418887" y="38211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Not the job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AF2D3BA-C6EA-4CD3-8599-191D4B60FFCB}"/>
              </a:ext>
            </a:extLst>
          </p:cNvPr>
          <p:cNvSpPr txBox="1"/>
          <p:nvPr/>
        </p:nvSpPr>
        <p:spPr>
          <a:xfrm>
            <a:off x="6606049" y="38134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Not the job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5285A2-B00C-4506-9FF1-0C1EB7F1F70D}"/>
              </a:ext>
            </a:extLst>
          </p:cNvPr>
          <p:cNvSpPr txBox="1"/>
          <p:nvPr/>
        </p:nvSpPr>
        <p:spPr>
          <a:xfrm>
            <a:off x="2904387" y="3815046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The job</a:t>
            </a:r>
          </a:p>
        </p:txBody>
      </p:sp>
      <p:sp>
        <p:nvSpPr>
          <p:cNvPr id="138" name="Arrow: Notched Right 137">
            <a:extLst>
              <a:ext uri="{FF2B5EF4-FFF2-40B4-BE49-F238E27FC236}">
                <a16:creationId xmlns:a16="http://schemas.microsoft.com/office/drawing/2014/main" id="{00210A12-D32D-40EC-BC0E-F969D693C105}"/>
              </a:ext>
            </a:extLst>
          </p:cNvPr>
          <p:cNvSpPr/>
          <p:nvPr/>
        </p:nvSpPr>
        <p:spPr>
          <a:xfrm>
            <a:off x="5517114" y="1997720"/>
            <a:ext cx="1069392" cy="5437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28058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1BF0F96-D6EC-40B8-88F0-2916714EE19C}"/>
              </a:ext>
            </a:extLst>
          </p:cNvPr>
          <p:cNvSpPr/>
          <p:nvPr/>
        </p:nvSpPr>
        <p:spPr>
          <a:xfrm>
            <a:off x="6813980" y="1576764"/>
            <a:ext cx="1254294" cy="18522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CA" sz="1200" dirty="0">
                <a:latin typeface="Consolas" panose="020B0609020204030204" pitchFamily="49" charset="0"/>
              </a:rPr>
              <a:t>Azure </a:t>
            </a:r>
          </a:p>
          <a:p>
            <a:pPr algn="r"/>
            <a:r>
              <a:rPr lang="en-CA" sz="1200" dirty="0">
                <a:latin typeface="Consolas" panose="020B0609020204030204" pitchFamily="49" charset="0"/>
              </a:rPr>
              <a:t>Blob </a:t>
            </a:r>
          </a:p>
          <a:p>
            <a:pPr algn="r"/>
            <a:r>
              <a:rPr lang="en-CA" sz="1200" dirty="0"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881CC3-019C-4064-A83B-C6CEE166B0F7}"/>
              </a:ext>
            </a:extLst>
          </p:cNvPr>
          <p:cNvSpPr/>
          <p:nvPr/>
        </p:nvSpPr>
        <p:spPr>
          <a:xfrm>
            <a:off x="2963674" y="2436554"/>
            <a:ext cx="2130481" cy="9841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Windows VM</a:t>
            </a: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1932A514-ADEE-478E-907F-DB5256DB3B52}"/>
              </a:ext>
            </a:extLst>
          </p:cNvPr>
          <p:cNvSpPr/>
          <p:nvPr/>
        </p:nvSpPr>
        <p:spPr>
          <a:xfrm>
            <a:off x="1229292" y="2413755"/>
            <a:ext cx="3942215" cy="2657749"/>
          </a:xfrm>
          <a:prstGeom prst="roundRect">
            <a:avLst>
              <a:gd name="adj" fmla="val 806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5BE3C6-DE84-439B-B3FB-606E0BB3E527}"/>
              </a:ext>
            </a:extLst>
          </p:cNvPr>
          <p:cNvSpPr/>
          <p:nvPr/>
        </p:nvSpPr>
        <p:spPr>
          <a:xfrm>
            <a:off x="1438693" y="4059873"/>
            <a:ext cx="2130481" cy="9841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CA" sz="1200" dirty="0">
                <a:latin typeface="Consolas" panose="020B0609020204030204" pitchFamily="49" charset="0"/>
              </a:rPr>
              <a:t>Windows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VM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78A4D2-33AA-4B56-9CBA-68F2C3C0B247}"/>
              </a:ext>
            </a:extLst>
          </p:cNvPr>
          <p:cNvSpPr/>
          <p:nvPr/>
        </p:nvSpPr>
        <p:spPr>
          <a:xfrm>
            <a:off x="2197437" y="4672001"/>
            <a:ext cx="1127103" cy="477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0" name="Arrow: Pentagon 1039">
            <a:extLst>
              <a:ext uri="{FF2B5EF4-FFF2-40B4-BE49-F238E27FC236}">
                <a16:creationId xmlns:a16="http://schemas.microsoft.com/office/drawing/2014/main" id="{A3681371-6EC7-4FB9-B3C8-3DC0BD5EAD92}"/>
              </a:ext>
            </a:extLst>
          </p:cNvPr>
          <p:cNvSpPr/>
          <p:nvPr/>
        </p:nvSpPr>
        <p:spPr>
          <a:xfrm>
            <a:off x="712166" y="2752688"/>
            <a:ext cx="726527" cy="817510"/>
          </a:xfrm>
          <a:prstGeom prst="homePlate">
            <a:avLst>
              <a:gd name="adj" fmla="val 226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1" name="Diamond 1070">
            <a:extLst>
              <a:ext uri="{FF2B5EF4-FFF2-40B4-BE49-F238E27FC236}">
                <a16:creationId xmlns:a16="http://schemas.microsoft.com/office/drawing/2014/main" id="{B6034FE7-2864-4B94-9992-3F1776CAE6AE}"/>
              </a:ext>
            </a:extLst>
          </p:cNvPr>
          <p:cNvSpPr/>
          <p:nvPr/>
        </p:nvSpPr>
        <p:spPr>
          <a:xfrm>
            <a:off x="3655191" y="2845801"/>
            <a:ext cx="708509" cy="6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2" name="Cylinder 1071">
            <a:extLst>
              <a:ext uri="{FF2B5EF4-FFF2-40B4-BE49-F238E27FC236}">
                <a16:creationId xmlns:a16="http://schemas.microsoft.com/office/drawing/2014/main" id="{E712D033-07C7-4ADA-BC56-DCD3204A94B0}"/>
              </a:ext>
            </a:extLst>
          </p:cNvPr>
          <p:cNvSpPr/>
          <p:nvPr/>
        </p:nvSpPr>
        <p:spPr>
          <a:xfrm>
            <a:off x="7876782" y="2888080"/>
            <a:ext cx="950734" cy="922945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3" name="Arrow: Notched Right 1072">
            <a:extLst>
              <a:ext uri="{FF2B5EF4-FFF2-40B4-BE49-F238E27FC236}">
                <a16:creationId xmlns:a16="http://schemas.microsoft.com/office/drawing/2014/main" id="{7CFF1C4B-1AEA-4B5B-B0B1-F5366FE03BA5}"/>
              </a:ext>
            </a:extLst>
          </p:cNvPr>
          <p:cNvSpPr/>
          <p:nvPr/>
        </p:nvSpPr>
        <p:spPr>
          <a:xfrm>
            <a:off x="1500765" y="2876949"/>
            <a:ext cx="1416461" cy="5437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raw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60D2C4-E9AB-47C5-96EF-A0816D87DAB9}"/>
              </a:ext>
            </a:extLst>
          </p:cNvPr>
          <p:cNvSpPr txBox="1"/>
          <p:nvPr/>
        </p:nvSpPr>
        <p:spPr>
          <a:xfrm>
            <a:off x="650094" y="3148820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>
                <a:latin typeface="Consolas" panose="020B0609020204030204" pitchFamily="49" charset="0"/>
              </a:rPr>
              <a:t>sFTP</a:t>
            </a:r>
            <a:r>
              <a:rPr lang="en-CA" sz="1100" dirty="0"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server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8B4716-F069-4DEA-AA0F-FDE7F5110DF9}"/>
              </a:ext>
            </a:extLst>
          </p:cNvPr>
          <p:cNvSpPr txBox="1"/>
          <p:nvPr/>
        </p:nvSpPr>
        <p:spPr>
          <a:xfrm>
            <a:off x="3664645" y="303543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551F49-F456-4DD7-874E-4840D9945A1D}"/>
              </a:ext>
            </a:extLst>
          </p:cNvPr>
          <p:cNvSpPr txBox="1"/>
          <p:nvPr/>
        </p:nvSpPr>
        <p:spPr>
          <a:xfrm>
            <a:off x="7827963" y="3349552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Big Data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Platform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81571FD4-5572-4B9A-BAAB-2D37B36841CF}"/>
              </a:ext>
            </a:extLst>
          </p:cNvPr>
          <p:cNvSpPr txBox="1"/>
          <p:nvPr/>
        </p:nvSpPr>
        <p:spPr>
          <a:xfrm>
            <a:off x="1309728" y="216772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3259A0"/>
                </a:solidFill>
                <a:latin typeface="Consolas" panose="020B0609020204030204" pitchFamily="49" charset="0"/>
              </a:rPr>
              <a:t>VNet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33A02-FFF9-4F65-B256-E1293879FFFC}"/>
              </a:ext>
            </a:extLst>
          </p:cNvPr>
          <p:cNvSpPr txBox="1"/>
          <p:nvPr/>
        </p:nvSpPr>
        <p:spPr>
          <a:xfrm>
            <a:off x="2197437" y="467973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Self-Hosted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ADFv2 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35C54-3A05-493E-ADB5-044BAC56CFD6}"/>
              </a:ext>
            </a:extLst>
          </p:cNvPr>
          <p:cNvSpPr/>
          <p:nvPr/>
        </p:nvSpPr>
        <p:spPr>
          <a:xfrm>
            <a:off x="2963675" y="1568450"/>
            <a:ext cx="605499" cy="1852236"/>
          </a:xfrm>
          <a:prstGeom prst="rect">
            <a:avLst/>
          </a:prstGeom>
          <a:solidFill>
            <a:srgbClr val="3381C7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>
                <a:latin typeface="Consolas" panose="020B0609020204030204" pitchFamily="49" charset="0"/>
              </a:rPr>
              <a:t>Azure File Store</a:t>
            </a:r>
          </a:p>
          <a:p>
            <a:r>
              <a:rPr lang="en-CA" sz="1200" b="1" dirty="0"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00D67C-218C-443F-86F6-996E53F95447}"/>
              </a:ext>
            </a:extLst>
          </p:cNvPr>
          <p:cNvSpPr/>
          <p:nvPr/>
        </p:nvSpPr>
        <p:spPr>
          <a:xfrm>
            <a:off x="4496410" y="1568450"/>
            <a:ext cx="1380793" cy="1852236"/>
          </a:xfrm>
          <a:prstGeom prst="rect">
            <a:avLst/>
          </a:prstGeom>
          <a:solidFill>
            <a:srgbClr val="3381C7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Azure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File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Store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42EB6BD5-C9DF-43A3-BAB4-DC930F58F907}"/>
              </a:ext>
            </a:extLst>
          </p:cNvPr>
          <p:cNvSpPr/>
          <p:nvPr/>
        </p:nvSpPr>
        <p:spPr>
          <a:xfrm>
            <a:off x="3153270" y="3178861"/>
            <a:ext cx="1866060" cy="589035"/>
          </a:xfrm>
          <a:prstGeom prst="curvedUpArrow">
            <a:avLst>
              <a:gd name="adj1" fmla="val 39168"/>
              <a:gd name="adj2" fmla="val 8627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AD39F5-B015-4853-82DD-21302A729DAA}"/>
              </a:ext>
            </a:extLst>
          </p:cNvPr>
          <p:cNvCxnSpPr>
            <a:cxnSpLocks/>
          </p:cNvCxnSpPr>
          <p:nvPr/>
        </p:nvCxnSpPr>
        <p:spPr>
          <a:xfrm flipH="1" flipV="1">
            <a:off x="2503933" y="3279623"/>
            <a:ext cx="1246" cy="14001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13C7A3-376D-47C5-B491-94038129133A}"/>
              </a:ext>
            </a:extLst>
          </p:cNvPr>
          <p:cNvSpPr/>
          <p:nvPr/>
        </p:nvSpPr>
        <p:spPr>
          <a:xfrm>
            <a:off x="3611279" y="5490495"/>
            <a:ext cx="3336652" cy="95073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CA" dirty="0">
                <a:latin typeface="Consolas" panose="020B0609020204030204" pitchFamily="49" charset="0"/>
              </a:rPr>
              <a:t>Data Factory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B0CBEF-6026-464E-AAC9-6373E9A5E3BE}"/>
              </a:ext>
            </a:extLst>
          </p:cNvPr>
          <p:cNvCxnSpPr>
            <a:cxnSpLocks/>
          </p:cNvCxnSpPr>
          <p:nvPr/>
        </p:nvCxnSpPr>
        <p:spPr>
          <a:xfrm flipH="1" flipV="1">
            <a:off x="2610311" y="5133666"/>
            <a:ext cx="992300" cy="59184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249DFA3-C1CA-4D17-BEA4-E2AD898101D6}"/>
              </a:ext>
            </a:extLst>
          </p:cNvPr>
          <p:cNvSpPr txBox="1"/>
          <p:nvPr/>
        </p:nvSpPr>
        <p:spPr>
          <a:xfrm rot="1886135">
            <a:off x="2610720" y="5413902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Registered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A79670-54AA-4BEC-8B11-DAF4153F4CDA}"/>
              </a:ext>
            </a:extLst>
          </p:cNvPr>
          <p:cNvSpPr txBox="1"/>
          <p:nvPr/>
        </p:nvSpPr>
        <p:spPr>
          <a:xfrm>
            <a:off x="1229292" y="36716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Operated </a:t>
            </a:r>
          </a:p>
          <a:p>
            <a:pPr algn="r"/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via File Store A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F3632D-23ED-438F-B3EF-F67239141E39}"/>
              </a:ext>
            </a:extLst>
          </p:cNvPr>
          <p:cNvSpPr/>
          <p:nvPr/>
        </p:nvSpPr>
        <p:spPr>
          <a:xfrm>
            <a:off x="4520631" y="3143140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csv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9D9E16-0FA1-416C-83CD-FF97ECB48CE2}"/>
              </a:ext>
            </a:extLst>
          </p:cNvPr>
          <p:cNvSpPr txBox="1"/>
          <p:nvPr/>
        </p:nvSpPr>
        <p:spPr>
          <a:xfrm>
            <a:off x="1431508" y="280124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 err="1">
                <a:solidFill>
                  <a:srgbClr val="3259A0"/>
                </a:solidFill>
                <a:latin typeface="Consolas" panose="020B0609020204030204" pitchFamily="49" charset="0"/>
              </a:rPr>
              <a:t>sFTP</a:t>
            </a:r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 activity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Arrow: Notched Right 137">
            <a:extLst>
              <a:ext uri="{FF2B5EF4-FFF2-40B4-BE49-F238E27FC236}">
                <a16:creationId xmlns:a16="http://schemas.microsoft.com/office/drawing/2014/main" id="{00210A12-D32D-40EC-BC0E-F969D693C105}"/>
              </a:ext>
            </a:extLst>
          </p:cNvPr>
          <p:cNvSpPr/>
          <p:nvPr/>
        </p:nvSpPr>
        <p:spPr>
          <a:xfrm>
            <a:off x="5380810" y="1892817"/>
            <a:ext cx="1775640" cy="5437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parquet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1FC62-349D-472E-8FE0-59F2D4B257D2}"/>
              </a:ext>
            </a:extLst>
          </p:cNvPr>
          <p:cNvSpPr txBox="1"/>
          <p:nvPr/>
        </p:nvSpPr>
        <p:spPr>
          <a:xfrm>
            <a:off x="5338683" y="1809736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Copy activities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F8E95D-0194-4CC4-842D-2715A079BAD9}"/>
              </a:ext>
            </a:extLst>
          </p:cNvPr>
          <p:cNvCxnSpPr>
            <a:cxnSpLocks/>
          </p:cNvCxnSpPr>
          <p:nvPr/>
        </p:nvCxnSpPr>
        <p:spPr>
          <a:xfrm flipV="1">
            <a:off x="6727382" y="2150001"/>
            <a:ext cx="0" cy="332277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52CF28-6A36-4AC0-8356-260EB5954DE6}"/>
              </a:ext>
            </a:extLst>
          </p:cNvPr>
          <p:cNvSpPr txBox="1"/>
          <p:nvPr/>
        </p:nvSpPr>
        <p:spPr>
          <a:xfrm>
            <a:off x="6755094" y="50572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Operated </a:t>
            </a:r>
          </a:p>
          <a:p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via File Store B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FCFF83E-AA31-4157-8917-02C88CE3C5E1}"/>
              </a:ext>
            </a:extLst>
          </p:cNvPr>
          <p:cNvSpPr/>
          <p:nvPr/>
        </p:nvSpPr>
        <p:spPr>
          <a:xfrm>
            <a:off x="5732662" y="5556843"/>
            <a:ext cx="1127103" cy="477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E2B31E-7C68-4CD4-9BD0-6E07DECC96B9}"/>
              </a:ext>
            </a:extLst>
          </p:cNvPr>
          <p:cNvSpPr txBox="1"/>
          <p:nvPr/>
        </p:nvSpPr>
        <p:spPr>
          <a:xfrm>
            <a:off x="5732662" y="556458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Auto IR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04D5CBC4-2F31-4482-A168-E121EF53442C}"/>
              </a:ext>
            </a:extLst>
          </p:cNvPr>
          <p:cNvSpPr/>
          <p:nvPr/>
        </p:nvSpPr>
        <p:spPr>
          <a:xfrm rot="19086567">
            <a:off x="5482137" y="3338602"/>
            <a:ext cx="567779" cy="808054"/>
          </a:xfrm>
          <a:prstGeom prst="upArrowCallout">
            <a:avLst>
              <a:gd name="adj1" fmla="val 43387"/>
              <a:gd name="adj2" fmla="val 37037"/>
              <a:gd name="adj3" fmla="val 33317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6C57CA-110A-4063-8BB8-CC745CB00D4E}"/>
              </a:ext>
            </a:extLst>
          </p:cNvPr>
          <p:cNvSpPr txBox="1"/>
          <p:nvPr/>
        </p:nvSpPr>
        <p:spPr>
          <a:xfrm>
            <a:off x="5571228" y="3612205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Logic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CC83ED-FE59-41E6-9AC7-CECD9BDC86E3}"/>
              </a:ext>
            </a:extLst>
          </p:cNvPr>
          <p:cNvCxnSpPr>
            <a:cxnSpLocks/>
          </p:cNvCxnSpPr>
          <p:nvPr/>
        </p:nvCxnSpPr>
        <p:spPr>
          <a:xfrm>
            <a:off x="5944330" y="4620491"/>
            <a:ext cx="0" cy="870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2EEA1-025A-4CC2-A2A7-F99B474431FB}"/>
              </a:ext>
            </a:extLst>
          </p:cNvPr>
          <p:cNvCxnSpPr>
            <a:cxnSpLocks/>
          </p:cNvCxnSpPr>
          <p:nvPr/>
        </p:nvCxnSpPr>
        <p:spPr>
          <a:xfrm>
            <a:off x="5944330" y="4062485"/>
            <a:ext cx="0" cy="52856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3550738-7C31-4A83-9634-23B316C45D45}"/>
              </a:ext>
            </a:extLst>
          </p:cNvPr>
          <p:cNvSpPr txBox="1"/>
          <p:nvPr/>
        </p:nvSpPr>
        <p:spPr>
          <a:xfrm>
            <a:off x="5236207" y="46104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Web</a:t>
            </a:r>
          </a:p>
          <a:p>
            <a:pPr algn="r"/>
            <a:r>
              <a:rPr lang="en-CA" sz="1000" dirty="0">
                <a:solidFill>
                  <a:srgbClr val="3259A0"/>
                </a:solidFill>
                <a:latin typeface="Consolas" panose="020B0609020204030204" pitchFamily="49" charset="0"/>
              </a:rPr>
              <a:t>Activity</a:t>
            </a:r>
            <a:endParaRPr lang="en-CA" sz="1200" dirty="0">
              <a:solidFill>
                <a:srgbClr val="3259A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DF41FF-0FBC-4587-9F58-AE4CE34FE24B}"/>
              </a:ext>
            </a:extLst>
          </p:cNvPr>
          <p:cNvSpPr txBox="1"/>
          <p:nvPr/>
        </p:nvSpPr>
        <p:spPr>
          <a:xfrm>
            <a:off x="5921751" y="42144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</a:t>
            </a:r>
          </a:p>
          <a:p>
            <a:r>
              <a:rPr lang="en-CA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Endpoint</a:t>
            </a:r>
            <a:endParaRPr lang="en-CA" sz="12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3258A-D190-49C8-BEC5-AAC59DFFB1BD}"/>
              </a:ext>
            </a:extLst>
          </p:cNvPr>
          <p:cNvSpPr txBox="1"/>
          <p:nvPr/>
        </p:nvSpPr>
        <p:spPr>
          <a:xfrm>
            <a:off x="5157857" y="30599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</a:p>
          <a:p>
            <a:pPr algn="r"/>
            <a:r>
              <a:rPr lang="en-CA" sz="1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Deletion</a:t>
            </a:r>
            <a:endParaRPr lang="en-CA" sz="12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0F099-9058-4E00-AE28-1EF09A71EB3E}"/>
              </a:ext>
            </a:extLst>
          </p:cNvPr>
          <p:cNvSpPr/>
          <p:nvPr/>
        </p:nvSpPr>
        <p:spPr>
          <a:xfrm>
            <a:off x="2259545" y="3251842"/>
            <a:ext cx="358208" cy="34880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826B88-33CF-43F9-A097-8797D8B6ABA8}"/>
              </a:ext>
            </a:extLst>
          </p:cNvPr>
          <p:cNvSpPr/>
          <p:nvPr/>
        </p:nvSpPr>
        <p:spPr>
          <a:xfrm>
            <a:off x="3830341" y="3585505"/>
            <a:ext cx="358208" cy="3488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5C0266-818C-4959-AF3D-B5776E5BC0A4}"/>
              </a:ext>
            </a:extLst>
          </p:cNvPr>
          <p:cNvSpPr/>
          <p:nvPr/>
        </p:nvSpPr>
        <p:spPr>
          <a:xfrm>
            <a:off x="6492849" y="2231517"/>
            <a:ext cx="358208" cy="34880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39ADC9-E445-4CA9-BBC5-8ECEF43E58BC}"/>
              </a:ext>
            </a:extLst>
          </p:cNvPr>
          <p:cNvSpPr/>
          <p:nvPr/>
        </p:nvSpPr>
        <p:spPr>
          <a:xfrm>
            <a:off x="5649037" y="4045471"/>
            <a:ext cx="358208" cy="34880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9F61EC18-839B-4D3E-A58A-012A20A64096}"/>
              </a:ext>
            </a:extLst>
          </p:cNvPr>
          <p:cNvSpPr/>
          <p:nvPr/>
        </p:nvSpPr>
        <p:spPr>
          <a:xfrm rot="2393137" flipH="1">
            <a:off x="6770734" y="5792159"/>
            <a:ext cx="950734" cy="829371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935361-5E1D-4E06-8CC1-BB9C35D5CE13}"/>
              </a:ext>
            </a:extLst>
          </p:cNvPr>
          <p:cNvSpPr txBox="1"/>
          <p:nvPr/>
        </p:nvSpPr>
        <p:spPr>
          <a:xfrm>
            <a:off x="7873152" y="5869303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onsolas" panose="020B0609020204030204" pitchFamily="49" charset="0"/>
              </a:rPr>
              <a:t>Data Factory</a:t>
            </a:r>
          </a:p>
          <a:p>
            <a:r>
              <a:rPr lang="en-CA" sz="1100" dirty="0">
                <a:latin typeface="Consolas" panose="020B0609020204030204" pitchFamily="49" charset="0"/>
              </a:rPr>
              <a:t>Trigger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1A62D2C-4971-4E5E-AD49-746ECC3A9452}"/>
              </a:ext>
            </a:extLst>
          </p:cNvPr>
          <p:cNvSpPr/>
          <p:nvPr/>
        </p:nvSpPr>
        <p:spPr>
          <a:xfrm>
            <a:off x="7563418" y="5915175"/>
            <a:ext cx="358208" cy="34880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076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509C30-213F-4899-82BB-EE6EA2B92233}"/>
              </a:ext>
            </a:extLst>
          </p:cNvPr>
          <p:cNvSpPr/>
          <p:nvPr/>
        </p:nvSpPr>
        <p:spPr>
          <a:xfrm>
            <a:off x="109865" y="269826"/>
            <a:ext cx="3246115" cy="339810"/>
          </a:xfrm>
          <a:prstGeom prst="rect">
            <a:avLst/>
          </a:prstGeom>
          <a:solidFill>
            <a:srgbClr val="6188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Azure Storage Account &gt;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9DF15-A07E-48E7-A589-CEA5F65B5254}"/>
              </a:ext>
            </a:extLst>
          </p:cNvPr>
          <p:cNvSpPr/>
          <p:nvPr/>
        </p:nvSpPr>
        <p:spPr>
          <a:xfrm>
            <a:off x="5352701" y="269826"/>
            <a:ext cx="3175869" cy="339810"/>
          </a:xfrm>
          <a:prstGeom prst="rect">
            <a:avLst/>
          </a:prstGeom>
          <a:solidFill>
            <a:srgbClr val="3259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Azure Storage Account &gt; Blobs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232E7-127C-4F3E-B324-B48181F68DE4}"/>
              </a:ext>
            </a:extLst>
          </p:cNvPr>
          <p:cNvSpPr/>
          <p:nvPr/>
        </p:nvSpPr>
        <p:spPr>
          <a:xfrm>
            <a:off x="109862" y="609636"/>
            <a:ext cx="3246115" cy="7980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Hierarchy of dynamic subfolders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Files need to be deleted once ingested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File storage and not blob : needs to be mounted on a VM in a VNet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7202A-243F-448F-87FD-68209F0F6E51}"/>
              </a:ext>
            </a:extLst>
          </p:cNvPr>
          <p:cNvSpPr/>
          <p:nvPr/>
        </p:nvSpPr>
        <p:spPr>
          <a:xfrm>
            <a:off x="109862" y="1407671"/>
            <a:ext cx="324611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&lt;File Share&gt;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Company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Year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Month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Device ID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xyz</a:t>
            </a:r>
            <a:r>
              <a:rPr lang="en-CA" sz="1000" i="1" dirty="0">
                <a:solidFill>
                  <a:schemeClr val="tx1"/>
                </a:solidFill>
                <a:latin typeface="Consolas" panose="020B0609020204030204" pitchFamily="49" charset="0"/>
              </a:rPr>
              <a:t>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47A35-074D-45B9-AEBF-97D2AB9A1231}"/>
              </a:ext>
            </a:extLst>
          </p:cNvPr>
          <p:cNvSpPr/>
          <p:nvPr/>
        </p:nvSpPr>
        <p:spPr>
          <a:xfrm>
            <a:off x="5352693" y="1407671"/>
            <a:ext cx="3175869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&lt;Container&gt;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000" i="1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Year</a:t>
            </a:r>
            <a:r>
              <a:rPr lang="en-CA" sz="1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Month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00FFFF"/>
                </a:highlight>
                <a:latin typeface="Consolas" panose="020B0609020204030204" pitchFamily="49" charset="0"/>
              </a:rPr>
              <a:t>Company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00FFFF"/>
                </a:highlight>
                <a:latin typeface="Consolas" panose="020B0609020204030204" pitchFamily="49" charset="0"/>
              </a:rPr>
              <a:t>DeviceID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xyz</a:t>
            </a:r>
            <a:r>
              <a:rPr lang="en-CA" sz="1000" i="1" dirty="0" err="1">
                <a:latin typeface="Consolas" panose="020B0609020204030204" pitchFamily="49" charset="0"/>
              </a:rPr>
              <a:t>.parquet</a:t>
            </a:r>
            <a:endParaRPr lang="en-CA" sz="1000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CA" sz="11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CA" sz="11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06376-688B-4A17-ACF9-5EC6F5003D62}"/>
              </a:ext>
            </a:extLst>
          </p:cNvPr>
          <p:cNvSpPr/>
          <p:nvPr/>
        </p:nvSpPr>
        <p:spPr>
          <a:xfrm>
            <a:off x="5352697" y="609636"/>
            <a:ext cx="3175869" cy="7980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Staging folder before ingestion into Big 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Blob storage and not files : easier to access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AE539E-B70C-4189-90B1-683B22128254}"/>
              </a:ext>
            </a:extLst>
          </p:cNvPr>
          <p:cNvSpPr/>
          <p:nvPr/>
        </p:nvSpPr>
        <p:spPr>
          <a:xfrm>
            <a:off x="3355984" y="488176"/>
            <a:ext cx="1996717" cy="1777018"/>
          </a:xfrm>
          <a:prstGeom prst="rightArrow">
            <a:avLst>
              <a:gd name="adj1" fmla="val 50000"/>
              <a:gd name="adj2" fmla="val 5182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8CDA8-C203-4BF7-8490-5DA280D1366B}"/>
              </a:ext>
            </a:extLst>
          </p:cNvPr>
          <p:cNvSpPr txBox="1"/>
          <p:nvPr/>
        </p:nvSpPr>
        <p:spPr>
          <a:xfrm>
            <a:off x="3355976" y="1199922"/>
            <a:ext cx="19499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Move files with </a:t>
            </a:r>
          </a:p>
          <a:p>
            <a:r>
              <a:rPr lang="en-CA" sz="1050" dirty="0">
                <a:latin typeface="Consolas" panose="020B0609020204030204" pitchFamily="49" charset="0"/>
              </a:rPr>
              <a:t>conversion csv2parquet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B3DC3-72C2-4B9B-A4E6-A6621325CB98}"/>
              </a:ext>
            </a:extLst>
          </p:cNvPr>
          <p:cNvSpPr/>
          <p:nvPr/>
        </p:nvSpPr>
        <p:spPr>
          <a:xfrm>
            <a:off x="123127" y="3661375"/>
            <a:ext cx="324611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Company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Year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Month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Device ID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CA" sz="10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xyz</a:t>
            </a:r>
            <a:r>
              <a:rPr lang="en-CA" sz="1000" i="1" dirty="0">
                <a:solidFill>
                  <a:schemeClr val="tx1"/>
                </a:solidFill>
                <a:latin typeface="Consolas" panose="020B0609020204030204" pitchFamily="49" charset="0"/>
              </a:rPr>
              <a:t>.csv</a:t>
            </a:r>
            <a:endParaRPr lang="en-CA" sz="1000" i="1" dirty="0">
              <a:latin typeface="Consolas" panose="020B0609020204030204" pitchFamily="49" charset="0"/>
            </a:endParaRPr>
          </a:p>
          <a:p>
            <a:pPr marL="2571750" lvl="5" indent="-285750">
              <a:buFont typeface="Wingdings" panose="05000000000000000000" pitchFamily="2" charset="2"/>
              <a:buChar char="§"/>
            </a:pPr>
            <a:endParaRPr lang="en-CA" sz="10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E4CDA-5F45-40A4-A903-AC95CAF51F99}"/>
              </a:ext>
            </a:extLst>
          </p:cNvPr>
          <p:cNvSpPr/>
          <p:nvPr/>
        </p:nvSpPr>
        <p:spPr>
          <a:xfrm>
            <a:off x="5352692" y="3666633"/>
            <a:ext cx="3175869" cy="1131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000" i="1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Year</a:t>
            </a:r>
            <a:r>
              <a:rPr lang="en-CA" sz="1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Month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00FFFF"/>
                </a:highlight>
                <a:latin typeface="Consolas" panose="020B0609020204030204" pitchFamily="49" charset="0"/>
              </a:rPr>
              <a:t>Company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00FFFF"/>
                </a:highlight>
                <a:latin typeface="Consolas" panose="020B0609020204030204" pitchFamily="49" charset="0"/>
              </a:rPr>
              <a:t>DeviceID</a:t>
            </a:r>
            <a:r>
              <a:rPr lang="en-CA" sz="1000" i="1" dirty="0" err="1">
                <a:latin typeface="Consolas" panose="020B0609020204030204" pitchFamily="49" charset="0"/>
              </a:rPr>
              <a:t>_</a:t>
            </a:r>
            <a:r>
              <a:rPr lang="en-CA" sz="10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xyz</a:t>
            </a:r>
            <a:r>
              <a:rPr lang="en-CA" sz="1000" i="1" dirty="0" err="1">
                <a:latin typeface="Consolas" panose="020B0609020204030204" pitchFamily="49" charset="0"/>
              </a:rPr>
              <a:t>.parquet</a:t>
            </a:r>
            <a:endParaRPr lang="en-CA" sz="1000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CA" sz="800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CA" sz="800" i="1" dirty="0">
              <a:latin typeface="Consolas" panose="020B0609020204030204" pitchFamily="49" charset="0"/>
            </a:endParaRPr>
          </a:p>
          <a:p>
            <a:pPr lvl="1"/>
            <a:endParaRPr lang="en-CA" sz="10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CA" sz="11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C6F1E3-4E20-4062-A138-8D57F55936B8}"/>
              </a:ext>
            </a:extLst>
          </p:cNvPr>
          <p:cNvSpPr/>
          <p:nvPr/>
        </p:nvSpPr>
        <p:spPr>
          <a:xfrm>
            <a:off x="3369243" y="3262664"/>
            <a:ext cx="1996717" cy="1777018"/>
          </a:xfrm>
          <a:prstGeom prst="rightArrow">
            <a:avLst>
              <a:gd name="adj1" fmla="val 50000"/>
              <a:gd name="adj2" fmla="val 5182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BBD22-0D07-4116-B9E8-EE4F24B32AC0}"/>
              </a:ext>
            </a:extLst>
          </p:cNvPr>
          <p:cNvSpPr txBox="1"/>
          <p:nvPr/>
        </p:nvSpPr>
        <p:spPr>
          <a:xfrm>
            <a:off x="3369235" y="3974410"/>
            <a:ext cx="19499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Move files with </a:t>
            </a:r>
          </a:p>
          <a:p>
            <a:r>
              <a:rPr lang="en-CA" sz="1050" dirty="0">
                <a:latin typeface="Consolas" panose="020B0609020204030204" pitchFamily="49" charset="0"/>
              </a:rPr>
              <a:t>conversion csv2parquet</a:t>
            </a:r>
          </a:p>
        </p:txBody>
      </p:sp>
    </p:spTree>
    <p:extLst>
      <p:ext uri="{BB962C8B-B14F-4D97-AF65-F5344CB8AC3E}">
        <p14:creationId xmlns:p14="http://schemas.microsoft.com/office/powerpoint/2010/main" val="21785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8B22A-A0CE-4311-9650-B0BF0600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957262"/>
            <a:ext cx="5876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0F982-F9B1-436D-83DF-251B793BA623}"/>
              </a:ext>
            </a:extLst>
          </p:cNvPr>
          <p:cNvCxnSpPr/>
          <p:nvPr/>
        </p:nvCxnSpPr>
        <p:spPr>
          <a:xfrm>
            <a:off x="3515920" y="66407"/>
            <a:ext cx="0" cy="65865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6E6C2-5034-49B7-90C4-324E285E7C92}"/>
              </a:ext>
            </a:extLst>
          </p:cNvPr>
          <p:cNvSpPr/>
          <p:nvPr/>
        </p:nvSpPr>
        <p:spPr>
          <a:xfrm>
            <a:off x="3722674" y="318271"/>
            <a:ext cx="3175869" cy="339810"/>
          </a:xfrm>
          <a:prstGeom prst="rect">
            <a:avLst/>
          </a:prstGeom>
          <a:solidFill>
            <a:srgbClr val="6188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Linked Service – File Storage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7955E-8A9D-4676-AC23-FAD7359B050D}"/>
              </a:ext>
            </a:extLst>
          </p:cNvPr>
          <p:cNvSpPr/>
          <p:nvPr/>
        </p:nvSpPr>
        <p:spPr>
          <a:xfrm>
            <a:off x="3722674" y="658081"/>
            <a:ext cx="3175869" cy="1229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>
                    <a:lumMod val="75000"/>
                  </a:schemeClr>
                </a:solidFill>
              </a:rPr>
              <a:t>Key stored (user/password), no MSI yet but </a:t>
            </a:r>
            <a:r>
              <a:rPr lang="en-CA" sz="1050" dirty="0">
                <a:solidFill>
                  <a:srgbClr val="FFFF00"/>
                </a:solidFill>
              </a:rPr>
              <a:t>Key Vault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>
                    <a:lumMod val="75000"/>
                  </a:schemeClr>
                </a:solidFill>
              </a:rPr>
              <a:t>IR needs to be Auto for the Parquet conversion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82FD3-AE78-44B4-A6C6-6ECF3780F341}"/>
              </a:ext>
            </a:extLst>
          </p:cNvPr>
          <p:cNvSpPr/>
          <p:nvPr/>
        </p:nvSpPr>
        <p:spPr>
          <a:xfrm>
            <a:off x="3722676" y="5724981"/>
            <a:ext cx="3175869" cy="339810"/>
          </a:xfrm>
          <a:prstGeom prst="rect">
            <a:avLst/>
          </a:prstGeom>
          <a:solidFill>
            <a:srgbClr val="3259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Linked Service – Blob Storage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7D5B4-2355-4ACD-A7E5-04DE2042D001}"/>
              </a:ext>
            </a:extLst>
          </p:cNvPr>
          <p:cNvSpPr/>
          <p:nvPr/>
        </p:nvSpPr>
        <p:spPr>
          <a:xfrm>
            <a:off x="3722675" y="6064790"/>
            <a:ext cx="3175869" cy="588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>
                    <a:lumMod val="75000"/>
                  </a:schemeClr>
                </a:solidFill>
              </a:rPr>
              <a:t>MSI available (</a:t>
            </a:r>
            <a:r>
              <a:rPr lang="en-CA" sz="105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doc</a:t>
            </a:r>
            <a:r>
              <a:rPr lang="en-CA" sz="105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>
                    <a:lumMod val="75000"/>
                  </a:schemeClr>
                </a:solidFill>
              </a:rPr>
              <a:t>Substring available in file path expression to process data in the file name if necessary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6C4EA-7EE3-492E-8457-FEDA5B0EA476}"/>
              </a:ext>
            </a:extLst>
          </p:cNvPr>
          <p:cNvSpPr/>
          <p:nvPr/>
        </p:nvSpPr>
        <p:spPr>
          <a:xfrm>
            <a:off x="6898543" y="318271"/>
            <a:ext cx="5160159" cy="1572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</a:rPr>
              <a:t>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700" b="1" dirty="0" err="1">
                <a:solidFill>
                  <a:schemeClr val="tx1"/>
                </a:solidFill>
              </a:rPr>
              <a:t>FS_Companies</a:t>
            </a:r>
            <a:r>
              <a:rPr lang="en-CA" sz="700" dirty="0">
                <a:solidFill>
                  <a:schemeClr val="tx1"/>
                </a:solidFill>
              </a:rPr>
              <a:t>: Point to a folder of Companies – Binary Copy</a:t>
            </a:r>
          </a:p>
          <a:p>
            <a:endParaRPr lang="en-CA" sz="7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700" b="1" dirty="0">
                <a:solidFill>
                  <a:schemeClr val="tx1"/>
                </a:solidFill>
              </a:rPr>
              <a:t>FS_IDs : </a:t>
            </a:r>
            <a:r>
              <a:rPr lang="en-CA" sz="700" dirty="0">
                <a:solidFill>
                  <a:schemeClr val="tx1"/>
                </a:solidFill>
              </a:rPr>
              <a:t>Point to a folder of IDs – Binary Copy – </a:t>
            </a:r>
            <a:r>
              <a:rPr lang="en-CA" sz="700" i="1" dirty="0">
                <a:solidFill>
                  <a:schemeClr val="tx1"/>
                </a:solidFill>
              </a:rPr>
              <a:t>Parameters : </a:t>
            </a:r>
            <a:r>
              <a:rPr lang="en-CA" sz="700" i="1" dirty="0">
                <a:solidFill>
                  <a:schemeClr val="tx1"/>
                </a:solidFill>
                <a:highlight>
                  <a:srgbClr val="00FFFF"/>
                </a:highlight>
              </a:rPr>
              <a:t>Company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Year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Month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Dir Path: 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concat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(dataset().Company,'/',dataset().Year,'/',dataset().Month)</a:t>
            </a:r>
          </a:p>
          <a:p>
            <a:pPr lvl="1"/>
            <a:endParaRPr lang="en-CA" sz="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700" b="1" dirty="0" err="1">
                <a:solidFill>
                  <a:schemeClr val="tx1"/>
                </a:solidFill>
              </a:rPr>
              <a:t>FS_Files</a:t>
            </a:r>
            <a:r>
              <a:rPr lang="en-CA" sz="700" b="1" dirty="0">
                <a:solidFill>
                  <a:schemeClr val="tx1"/>
                </a:solidFill>
              </a:rPr>
              <a:t>: </a:t>
            </a:r>
            <a:r>
              <a:rPr lang="en-CA" sz="700" dirty="0">
                <a:solidFill>
                  <a:schemeClr val="tx1"/>
                </a:solidFill>
              </a:rPr>
              <a:t>Point to a folder of Files – Binary Copy – </a:t>
            </a:r>
            <a:r>
              <a:rPr lang="en-CA" sz="700" i="1" dirty="0">
                <a:solidFill>
                  <a:schemeClr val="tx1"/>
                </a:solidFill>
              </a:rPr>
              <a:t>Parameters : </a:t>
            </a:r>
            <a:r>
              <a:rPr lang="en-CA" sz="700" i="1" dirty="0">
                <a:solidFill>
                  <a:schemeClr val="tx1"/>
                </a:solidFill>
                <a:highlight>
                  <a:srgbClr val="00FFFF"/>
                </a:highlight>
              </a:rPr>
              <a:t>Company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Year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Month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FF"/>
                </a:highlight>
              </a:rPr>
              <a:t>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Dir Path: 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concat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(dataset().Company,'/',dataset().Year,'/',dataset().Month,'/',dataset().ID)</a:t>
            </a:r>
          </a:p>
          <a:p>
            <a:pPr lvl="1"/>
            <a:endParaRPr lang="en-CA" sz="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700" b="1" dirty="0" err="1">
                <a:solidFill>
                  <a:schemeClr val="tx1"/>
                </a:solidFill>
              </a:rPr>
              <a:t>FS_File</a:t>
            </a:r>
            <a:r>
              <a:rPr lang="en-CA" sz="700" b="1" dirty="0">
                <a:solidFill>
                  <a:schemeClr val="tx1"/>
                </a:solidFill>
              </a:rPr>
              <a:t>: </a:t>
            </a:r>
            <a:r>
              <a:rPr lang="en-CA" sz="700" dirty="0">
                <a:solidFill>
                  <a:schemeClr val="tx1"/>
                </a:solidFill>
              </a:rPr>
              <a:t>Point to a single file – </a:t>
            </a:r>
            <a:r>
              <a:rPr lang="en-CA" sz="700" i="1" dirty="0">
                <a:solidFill>
                  <a:schemeClr val="tx1"/>
                </a:solidFill>
              </a:rPr>
              <a:t>Parameters : </a:t>
            </a:r>
            <a:r>
              <a:rPr lang="en-CA" sz="700" i="1" dirty="0">
                <a:solidFill>
                  <a:schemeClr val="tx1"/>
                </a:solidFill>
                <a:highlight>
                  <a:srgbClr val="00FFFF"/>
                </a:highlight>
              </a:rPr>
              <a:t>Company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Year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00"/>
                </a:highlight>
              </a:rPr>
              <a:t>Month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>
                <a:solidFill>
                  <a:schemeClr val="tx1"/>
                </a:solidFill>
                <a:highlight>
                  <a:srgbClr val="00FFFF"/>
                </a:highlight>
              </a:rPr>
              <a:t>ID</a:t>
            </a:r>
            <a:r>
              <a:rPr lang="en-CA" sz="700" i="1" dirty="0">
                <a:solidFill>
                  <a:schemeClr val="tx1"/>
                </a:solidFill>
              </a:rPr>
              <a:t>, </a:t>
            </a:r>
            <a:r>
              <a:rPr lang="en-CA" sz="7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FileName</a:t>
            </a:r>
            <a:endParaRPr lang="en-CA" sz="700" i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Dir Path: 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concat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(dataset().Company,'/',dataset().Year,'/',dataset().Month,'/',dataset().ID)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File Path: 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@dataset().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endParaRPr lang="en-CA" sz="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Schema : column names from file, data types generated manually (explicit conversion is mapped from source, </a:t>
            </a:r>
            <a:r>
              <a:rPr lang="en-CA" sz="700" dirty="0">
                <a:hlinkClick r:id="rId3"/>
              </a:rPr>
              <a:t>doc</a:t>
            </a:r>
            <a:r>
              <a:rPr lang="en-CA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4D4328-AE16-495F-A5B8-C05BECB9DA18}"/>
              </a:ext>
            </a:extLst>
          </p:cNvPr>
          <p:cNvSpPr/>
          <p:nvPr/>
        </p:nvSpPr>
        <p:spPr>
          <a:xfrm>
            <a:off x="6898544" y="5724980"/>
            <a:ext cx="5160158" cy="928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</a:rPr>
              <a:t>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700" b="1" dirty="0" err="1">
                <a:solidFill>
                  <a:schemeClr val="tx1"/>
                </a:solidFill>
              </a:rPr>
              <a:t>Blob_File</a:t>
            </a:r>
            <a:r>
              <a:rPr lang="en-CA" sz="700" b="1" dirty="0">
                <a:solidFill>
                  <a:schemeClr val="tx1"/>
                </a:solidFill>
              </a:rPr>
              <a:t>: </a:t>
            </a:r>
            <a:r>
              <a:rPr lang="en-CA" sz="700" dirty="0">
                <a:solidFill>
                  <a:schemeClr val="tx1"/>
                </a:solidFill>
              </a:rPr>
              <a:t>Point to a single file – Parameters : </a:t>
            </a:r>
            <a:r>
              <a:rPr lang="en-CA" sz="700" dirty="0">
                <a:solidFill>
                  <a:schemeClr val="tx1"/>
                </a:solidFill>
                <a:highlight>
                  <a:srgbClr val="00FFFF"/>
                </a:highlight>
              </a:rPr>
              <a:t>Company</a:t>
            </a:r>
            <a:r>
              <a:rPr lang="en-CA" sz="700" dirty="0">
                <a:solidFill>
                  <a:schemeClr val="tx1"/>
                </a:solidFill>
              </a:rPr>
              <a:t>, </a:t>
            </a:r>
            <a:r>
              <a:rPr lang="en-CA" sz="700" dirty="0">
                <a:solidFill>
                  <a:schemeClr val="tx1"/>
                </a:solidFill>
                <a:highlight>
                  <a:srgbClr val="00FF00"/>
                </a:highlight>
              </a:rPr>
              <a:t>Year</a:t>
            </a:r>
            <a:r>
              <a:rPr lang="en-CA" sz="700" dirty="0">
                <a:solidFill>
                  <a:schemeClr val="tx1"/>
                </a:solidFill>
              </a:rPr>
              <a:t>, </a:t>
            </a:r>
            <a:r>
              <a:rPr lang="en-CA" sz="700" dirty="0">
                <a:solidFill>
                  <a:schemeClr val="tx1"/>
                </a:solidFill>
                <a:highlight>
                  <a:srgbClr val="00FF00"/>
                </a:highlight>
              </a:rPr>
              <a:t>Month</a:t>
            </a:r>
            <a:r>
              <a:rPr lang="en-CA" sz="700" dirty="0">
                <a:solidFill>
                  <a:schemeClr val="tx1"/>
                </a:solidFill>
              </a:rPr>
              <a:t>, </a:t>
            </a:r>
            <a:r>
              <a:rPr lang="en-CA" sz="700" dirty="0">
                <a:solidFill>
                  <a:schemeClr val="tx1"/>
                </a:solidFill>
                <a:highlight>
                  <a:srgbClr val="00FFFF"/>
                </a:highlight>
              </a:rPr>
              <a:t>ID</a:t>
            </a:r>
            <a:r>
              <a:rPr lang="en-CA" sz="700" dirty="0">
                <a:solidFill>
                  <a:schemeClr val="tx1"/>
                </a:solidFill>
              </a:rPr>
              <a:t>, </a:t>
            </a:r>
            <a:r>
              <a:rPr lang="en-CA" sz="700" dirty="0" err="1">
                <a:solidFill>
                  <a:schemeClr val="tx1"/>
                </a:solidFill>
                <a:highlight>
                  <a:srgbClr val="FFFF00"/>
                </a:highlight>
              </a:rPr>
              <a:t>FileName</a:t>
            </a:r>
            <a:endParaRPr lang="en-CA" sz="7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File Path: 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concat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(dataset().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Year,dataset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Month,'_',dataset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Company,'_',dataset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ID,'_',dataset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CA" sz="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CA" sz="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700" dirty="0">
                <a:solidFill>
                  <a:schemeClr val="tx1"/>
                </a:solidFill>
              </a:rPr>
              <a:t>Schema: cleaned column names (no space, just </a:t>
            </a:r>
            <a:r>
              <a:rPr lang="en-CA" sz="700" dirty="0" err="1">
                <a:solidFill>
                  <a:schemeClr val="tx1"/>
                </a:solidFill>
              </a:rPr>
              <a:t>alphanum</a:t>
            </a:r>
            <a:r>
              <a:rPr lang="en-CA" sz="700" dirty="0">
                <a:solidFill>
                  <a:schemeClr val="tx1"/>
                </a:solidFill>
              </a:rPr>
              <a:t>), data types – generated manually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5723FA-4D94-4747-8E60-6956A7A08111}"/>
              </a:ext>
            </a:extLst>
          </p:cNvPr>
          <p:cNvSpPr/>
          <p:nvPr/>
        </p:nvSpPr>
        <p:spPr>
          <a:xfrm>
            <a:off x="3722674" y="2113415"/>
            <a:ext cx="8336002" cy="3512264"/>
          </a:xfrm>
          <a:prstGeom prst="rect">
            <a:avLst/>
          </a:prstGeom>
          <a:noFill/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400" b="1" dirty="0">
                <a:solidFill>
                  <a:srgbClr val="3259A0"/>
                </a:solidFill>
              </a:rPr>
              <a:t>301 – Master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800" i="1" dirty="0" err="1">
                <a:solidFill>
                  <a:schemeClr val="tx1"/>
                </a:solidFill>
              </a:rPr>
              <a:t>LogicAppEndPoint</a:t>
            </a:r>
            <a:r>
              <a:rPr lang="en-CA" sz="800" dirty="0">
                <a:solidFill>
                  <a:schemeClr val="tx1"/>
                </a:solidFill>
              </a:rPr>
              <a:t> : Endpoint of the Logic app used for deletion on the File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Activities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F152E-E026-44F3-9827-CD425AD1832D}"/>
              </a:ext>
            </a:extLst>
          </p:cNvPr>
          <p:cNvSpPr/>
          <p:nvPr/>
        </p:nvSpPr>
        <p:spPr>
          <a:xfrm>
            <a:off x="4771664" y="2737144"/>
            <a:ext cx="7287011" cy="2888535"/>
          </a:xfrm>
          <a:prstGeom prst="rect">
            <a:avLst/>
          </a:prstGeom>
          <a:noFill/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400" b="1" dirty="0">
                <a:solidFill>
                  <a:srgbClr val="3259A0"/>
                </a:solidFill>
              </a:rPr>
              <a:t>302 – Get Companies and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800" i="1" dirty="0" err="1">
                <a:solidFill>
                  <a:schemeClr val="tx1"/>
                </a:solidFill>
              </a:rPr>
              <a:t>LogicAppEndPoint</a:t>
            </a:r>
            <a:r>
              <a:rPr lang="en-CA" sz="800" dirty="0">
                <a:solidFill>
                  <a:schemeClr val="tx1"/>
                </a:solidFill>
              </a:rPr>
              <a:t> : Endpoint of the Logic app used for deletion on the File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chemeClr val="tx1"/>
                </a:solidFill>
              </a:rPr>
              <a:t>PipeYear</a:t>
            </a:r>
            <a:r>
              <a:rPr lang="en-CA" sz="800" dirty="0">
                <a:solidFill>
                  <a:schemeClr val="tx1"/>
                </a:solidFill>
              </a:rPr>
              <a:t> – set to current Year via </a:t>
            </a:r>
            <a:r>
              <a:rPr lang="en-CA" sz="800" i="1" dirty="0">
                <a:solidFill>
                  <a:schemeClr val="tx1"/>
                </a:solidFill>
              </a:rPr>
              <a:t>Set Year </a:t>
            </a:r>
            <a:r>
              <a:rPr lang="en-CA" sz="800" dirty="0">
                <a:solidFill>
                  <a:schemeClr val="tx1"/>
                </a:solidFill>
              </a:rPr>
              <a:t>(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formatDateTime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adddays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utcnow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(),-1),'MM')</a:t>
            </a:r>
            <a:r>
              <a:rPr lang="en-CA" sz="8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chemeClr val="tx1"/>
                </a:solidFill>
              </a:rPr>
              <a:t>PipeMonth</a:t>
            </a:r>
            <a:r>
              <a:rPr lang="en-CA" sz="800" dirty="0">
                <a:solidFill>
                  <a:schemeClr val="tx1"/>
                </a:solidFill>
              </a:rPr>
              <a:t> – set to via Set Year (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formatDateTime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utcnow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(),'</a:t>
            </a:r>
            <a:r>
              <a:rPr lang="en-CA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yyyy</a:t>
            </a:r>
            <a:r>
              <a:rPr lang="en-CA" sz="8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  <a:r>
              <a:rPr lang="en-CA" sz="8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chemeClr val="tx1"/>
                </a:solidFill>
              </a:rPr>
              <a:t>Get Companies : From </a:t>
            </a:r>
            <a:r>
              <a:rPr lang="en-CA" sz="800" b="1" dirty="0" err="1">
                <a:solidFill>
                  <a:schemeClr val="tx1"/>
                </a:solidFill>
              </a:rPr>
              <a:t>FS_Companies</a:t>
            </a:r>
            <a:r>
              <a:rPr lang="en-CA" sz="800" dirty="0">
                <a:solidFill>
                  <a:schemeClr val="tx1"/>
                </a:solidFill>
              </a:rPr>
              <a:t>, select </a:t>
            </a:r>
            <a:r>
              <a:rPr lang="en-CA" sz="800" i="1" dirty="0">
                <a:solidFill>
                  <a:schemeClr val="tx1"/>
                </a:solidFill>
              </a:rPr>
              <a:t>Child Items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7632E9-D19B-494E-98F0-57D7E5906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603" y="2828428"/>
            <a:ext cx="1025134" cy="4751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2102A0-AE24-4A03-8652-F3C828146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030" y="3941336"/>
            <a:ext cx="1939378" cy="14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E179FB-AB2C-4CC4-AC93-0927356F35B4}"/>
              </a:ext>
            </a:extLst>
          </p:cNvPr>
          <p:cNvSpPr/>
          <p:nvPr/>
        </p:nvSpPr>
        <p:spPr>
          <a:xfrm>
            <a:off x="3646061" y="2391779"/>
            <a:ext cx="5941513" cy="3915075"/>
          </a:xfrm>
          <a:prstGeom prst="roundRect">
            <a:avLst>
              <a:gd name="adj" fmla="val 316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C092AC-4198-4D7D-92DD-6AD160CFCEFF}"/>
              </a:ext>
            </a:extLst>
          </p:cNvPr>
          <p:cNvSpPr/>
          <p:nvPr/>
        </p:nvSpPr>
        <p:spPr>
          <a:xfrm>
            <a:off x="6406176" y="3081666"/>
            <a:ext cx="3128412" cy="3167743"/>
          </a:xfrm>
          <a:prstGeom prst="roundRect">
            <a:avLst>
              <a:gd name="adj" fmla="val 316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A93442-8E8D-4356-BDED-F4AE8DB8C69B}"/>
              </a:ext>
            </a:extLst>
          </p:cNvPr>
          <p:cNvSpPr/>
          <p:nvPr/>
        </p:nvSpPr>
        <p:spPr>
          <a:xfrm>
            <a:off x="7085086" y="4822521"/>
            <a:ext cx="2404085" cy="1378443"/>
          </a:xfrm>
          <a:prstGeom prst="roundRect">
            <a:avLst>
              <a:gd name="adj" fmla="val 3168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B902C1-30A6-4027-9EA6-6E99C1598F9F}"/>
              </a:ext>
            </a:extLst>
          </p:cNvPr>
          <p:cNvSpPr/>
          <p:nvPr/>
        </p:nvSpPr>
        <p:spPr>
          <a:xfrm>
            <a:off x="728000" y="1804577"/>
            <a:ext cx="1743202" cy="43600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latin typeface="Consolas" panose="020B0609020204030204" pitchFamily="49" charset="0"/>
              </a:rPr>
              <a:t>Calculate year / month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5F35BC-BF48-4BF2-A609-3C8ACF6262CA}"/>
              </a:ext>
            </a:extLst>
          </p:cNvPr>
          <p:cNvSpPr/>
          <p:nvPr/>
        </p:nvSpPr>
        <p:spPr>
          <a:xfrm>
            <a:off x="728000" y="2441426"/>
            <a:ext cx="1743202" cy="43600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>
                <a:latin typeface="Consolas" panose="020B0609020204030204" pitchFamily="49" charset="0"/>
              </a:rPr>
              <a:t>Get the list of companies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DF7B1D-BC89-41B7-8909-838D03EA76BD}"/>
              </a:ext>
            </a:extLst>
          </p:cNvPr>
          <p:cNvSpPr/>
          <p:nvPr/>
        </p:nvSpPr>
        <p:spPr>
          <a:xfrm>
            <a:off x="2975231" y="2022579"/>
            <a:ext cx="1288739" cy="71456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For each company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230111-BC59-4B98-A53A-B9F3BD50A850}"/>
              </a:ext>
            </a:extLst>
          </p:cNvPr>
          <p:cNvSpPr/>
          <p:nvPr/>
        </p:nvSpPr>
        <p:spPr>
          <a:xfrm>
            <a:off x="3814642" y="2737144"/>
            <a:ext cx="1743202" cy="43600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latin typeface="Consolas" panose="020B0609020204030204" pitchFamily="49" charset="0"/>
              </a:rPr>
              <a:t>Get the list of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20D6E1-6D75-4186-9705-0E946E24A407}"/>
              </a:ext>
            </a:extLst>
          </p:cNvPr>
          <p:cNvSpPr/>
          <p:nvPr/>
        </p:nvSpPr>
        <p:spPr>
          <a:xfrm>
            <a:off x="6029388" y="2815866"/>
            <a:ext cx="1288739" cy="71456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For each device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71DE20-D32E-4AED-BFDE-7C8210175D47}"/>
              </a:ext>
            </a:extLst>
          </p:cNvPr>
          <p:cNvSpPr/>
          <p:nvPr/>
        </p:nvSpPr>
        <p:spPr>
          <a:xfrm>
            <a:off x="6946278" y="3608390"/>
            <a:ext cx="1743202" cy="43600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latin typeface="Consolas" panose="020B0609020204030204" pitchFamily="49" charset="0"/>
              </a:rPr>
              <a:t>Get the list of files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A25DE-3B84-4641-891A-4D6D33206418}"/>
              </a:ext>
            </a:extLst>
          </p:cNvPr>
          <p:cNvSpPr/>
          <p:nvPr/>
        </p:nvSpPr>
        <p:spPr>
          <a:xfrm>
            <a:off x="7449358" y="5340265"/>
            <a:ext cx="1743202" cy="43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latin typeface="Consolas" panose="020B0609020204030204" pitchFamily="49" charset="0"/>
              </a:rPr>
              <a:t>Move that file!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2760AF-7A82-49B5-B1A2-54ED92CCB745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2471202" y="2022580"/>
            <a:ext cx="504029" cy="357282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ED2063D-8910-4832-A11E-15BA3233DD23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2471202" y="2379862"/>
            <a:ext cx="504029" cy="279567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FE6BEF-7F38-408F-A421-BA42133D3BE4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5557844" y="2955147"/>
            <a:ext cx="471544" cy="2180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2F7FCF-5E1D-425A-8999-DCD3A46B9B44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rot="16200000" flipH="1">
            <a:off x="7806599" y="4055674"/>
            <a:ext cx="386481" cy="3639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6B5BEFA-5862-4C99-A057-DCC6728E7479}"/>
              </a:ext>
            </a:extLst>
          </p:cNvPr>
          <p:cNvSpPr/>
          <p:nvPr/>
        </p:nvSpPr>
        <p:spPr>
          <a:xfrm>
            <a:off x="7537430" y="4430876"/>
            <a:ext cx="1288739" cy="71456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For each file</a:t>
            </a:r>
          </a:p>
        </p:txBody>
      </p:sp>
    </p:spTree>
    <p:extLst>
      <p:ext uri="{BB962C8B-B14F-4D97-AF65-F5344CB8AC3E}">
        <p14:creationId xmlns:p14="http://schemas.microsoft.com/office/powerpoint/2010/main" val="388152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6631C-F407-4126-87E7-7DF6ACE6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8" y="152400"/>
            <a:ext cx="4791075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B3E5B-E199-4D9D-BA41-7BDA10BDA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" t="6574" r="1895" b="7895"/>
          <a:stretch/>
        </p:blipFill>
        <p:spPr>
          <a:xfrm>
            <a:off x="7106796" y="2229682"/>
            <a:ext cx="4341155" cy="855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47E4CC-A685-40B3-9096-FD63FEE3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00" y="941770"/>
            <a:ext cx="221932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68C50-218C-4805-883A-006C387D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00" y="3850098"/>
            <a:ext cx="206692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E4CC-E9B6-435E-B360-D19A78D40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50" y="4764498"/>
            <a:ext cx="443865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D30DF-117E-4DD7-A539-B8BE88F0C3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614" y="3890034"/>
            <a:ext cx="2038350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DD711-58BE-45AD-97E2-A7A54379E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3889" y="4794909"/>
            <a:ext cx="4419600" cy="895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49966-CD4B-4B00-A7A8-4EBD12313129}"/>
              </a:ext>
            </a:extLst>
          </p:cNvPr>
          <p:cNvSpPr/>
          <p:nvPr/>
        </p:nvSpPr>
        <p:spPr>
          <a:xfrm>
            <a:off x="7013889" y="2048135"/>
            <a:ext cx="4526972" cy="1135900"/>
          </a:xfrm>
          <a:prstGeom prst="roundRect">
            <a:avLst>
              <a:gd name="adj" fmla="val 4967"/>
            </a:avLst>
          </a:prstGeom>
          <a:solidFill>
            <a:schemeClr val="accent1">
              <a:lumMod val="60000"/>
              <a:lumOff val="40000"/>
              <a:alpha val="14902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BDAED8-09A2-46A0-969E-E3216A0EC12A}"/>
              </a:ext>
            </a:extLst>
          </p:cNvPr>
          <p:cNvSpPr/>
          <p:nvPr/>
        </p:nvSpPr>
        <p:spPr>
          <a:xfrm>
            <a:off x="918728" y="4579613"/>
            <a:ext cx="4526972" cy="1135900"/>
          </a:xfrm>
          <a:prstGeom prst="roundRect">
            <a:avLst>
              <a:gd name="adj" fmla="val 4967"/>
            </a:avLst>
          </a:prstGeom>
          <a:solidFill>
            <a:schemeClr val="accent1">
              <a:lumMod val="60000"/>
              <a:lumOff val="40000"/>
              <a:alpha val="14902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3EA811-2D9F-4380-BC0C-F112D28612CF}"/>
              </a:ext>
            </a:extLst>
          </p:cNvPr>
          <p:cNvSpPr/>
          <p:nvPr/>
        </p:nvSpPr>
        <p:spPr>
          <a:xfrm>
            <a:off x="6960203" y="4600844"/>
            <a:ext cx="4526972" cy="1135900"/>
          </a:xfrm>
          <a:prstGeom prst="roundRect">
            <a:avLst>
              <a:gd name="adj" fmla="val 4967"/>
            </a:avLst>
          </a:prstGeom>
          <a:solidFill>
            <a:schemeClr val="accent1">
              <a:lumMod val="60000"/>
              <a:lumOff val="40000"/>
              <a:alpha val="14902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6631C-F407-4126-87E7-7DF6ACE6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0" y="833005"/>
            <a:ext cx="3879298" cy="2653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856D8-3E2A-41A5-8FB7-94DFF410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" t="6574" r="1895" b="7895"/>
          <a:stretch/>
        </p:blipFill>
        <p:spPr>
          <a:xfrm>
            <a:off x="2814267" y="2629927"/>
            <a:ext cx="3432910" cy="676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47E4CC-A685-40B3-9096-FD63FEE37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62" t="11116"/>
          <a:stretch/>
        </p:blipFill>
        <p:spPr>
          <a:xfrm>
            <a:off x="33216" y="90872"/>
            <a:ext cx="1659276" cy="72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68C50-218C-4805-883A-006C387D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90" y="3429000"/>
            <a:ext cx="1673574" cy="732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E4CC-E9B6-435E-B360-D19A78D40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859" y="4372095"/>
            <a:ext cx="3593942" cy="709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D30DF-117E-4DD7-A539-B8BE88F0C3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24" y="5081629"/>
            <a:ext cx="1650437" cy="732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DD711-58BE-45AD-97E2-A7A54379E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0266" y="5988854"/>
            <a:ext cx="3578517" cy="7249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25D4DD-A051-44B2-AEF8-CF770A0492F6}"/>
              </a:ext>
            </a:extLst>
          </p:cNvPr>
          <p:cNvSpPr/>
          <p:nvPr/>
        </p:nvSpPr>
        <p:spPr>
          <a:xfrm>
            <a:off x="33217" y="726284"/>
            <a:ext cx="12158783" cy="6131716"/>
          </a:xfrm>
          <a:prstGeom prst="roundRect">
            <a:avLst>
              <a:gd name="adj" fmla="val 2291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D49966-CD4B-4B00-A7A8-4EBD12313129}"/>
              </a:ext>
            </a:extLst>
          </p:cNvPr>
          <p:cNvSpPr/>
          <p:nvPr/>
        </p:nvSpPr>
        <p:spPr>
          <a:xfrm>
            <a:off x="2276917" y="2470696"/>
            <a:ext cx="9915083" cy="4387303"/>
          </a:xfrm>
          <a:prstGeom prst="roundRect">
            <a:avLst>
              <a:gd name="adj" fmla="val 3168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02A225-7063-4940-BB19-561F92BEA199}"/>
              </a:ext>
            </a:extLst>
          </p:cNvPr>
          <p:cNvSpPr/>
          <p:nvPr/>
        </p:nvSpPr>
        <p:spPr>
          <a:xfrm>
            <a:off x="4691456" y="3306375"/>
            <a:ext cx="7500543" cy="3551626"/>
          </a:xfrm>
          <a:prstGeom prst="roundRect">
            <a:avLst>
              <a:gd name="adj" fmla="val 4967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6F2B83-E023-4679-AE84-08DB3E0FFCC3}"/>
              </a:ext>
            </a:extLst>
          </p:cNvPr>
          <p:cNvSpPr/>
          <p:nvPr/>
        </p:nvSpPr>
        <p:spPr>
          <a:xfrm>
            <a:off x="5458004" y="4136260"/>
            <a:ext cx="6733996" cy="2721740"/>
          </a:xfrm>
          <a:prstGeom prst="roundRect">
            <a:avLst>
              <a:gd name="adj" fmla="val 3168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0EB3BC-0532-47C8-B145-5FDB8E05C454}"/>
              </a:ext>
            </a:extLst>
          </p:cNvPr>
          <p:cNvSpPr/>
          <p:nvPr/>
        </p:nvSpPr>
        <p:spPr>
          <a:xfrm>
            <a:off x="7621892" y="5059669"/>
            <a:ext cx="4570107" cy="1798331"/>
          </a:xfrm>
          <a:prstGeom prst="roundRect">
            <a:avLst>
              <a:gd name="adj" fmla="val 4967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5908DE-8B7B-46AA-9E6C-3A90CF1AFFC5}"/>
              </a:ext>
            </a:extLst>
          </p:cNvPr>
          <p:cNvSpPr/>
          <p:nvPr/>
        </p:nvSpPr>
        <p:spPr>
          <a:xfrm>
            <a:off x="8371588" y="5769203"/>
            <a:ext cx="3820411" cy="1088798"/>
          </a:xfrm>
          <a:prstGeom prst="roundRect">
            <a:avLst>
              <a:gd name="adj" fmla="val 3168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20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609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43</cp:revision>
  <dcterms:created xsi:type="dcterms:W3CDTF">2018-12-06T18:37:26Z</dcterms:created>
  <dcterms:modified xsi:type="dcterms:W3CDTF">2019-01-15T00:39:28Z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fleide@microsoft.com</vt:lpwstr>
  </property>
  <property fmtid="{D5CDD505-2E9C-101B-9397-08002B2CF9AE}" pid="5" name="MSIP_Label_f42aa342-8706-4288-bd11-ebb85995028c_SetDate">
    <vt:lpwstr>2018-12-06T19:22:16.9853329Z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