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</p:sldIdLst>
  <p:sldSz cx="14630400" cy="8229600"/>
  <p:notesSz cx="8229600" cy="14630400"/>
  <p:embeddedFontLst>
    <p:embeddedFont>
      <p:font typeface="Bitter Medium" panose="020B0604020202020204" charset="0"/>
      <p:regular r:id="rId14"/>
    </p:embeddedFont>
    <p:embeddedFont>
      <p:font typeface="Open Sans" panose="020B0606030504020204" pitchFamily="34" charset="0"/>
      <p:regular r:id="rId15"/>
      <p:bold r:id="rId16"/>
      <p:italic r:id="rId17"/>
      <p:boldItalic r:id="rId18"/>
    </p:embeddedFont>
  </p:embeddedFont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8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DBDDF4-C2F6-4330-AC66-784004314139}" v="360" dt="2025-04-03T17:13:55.3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565525" cy="733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4660900" y="0"/>
            <a:ext cx="3567113" cy="733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D4B071-C184-486E-8950-F32B471A520F}" type="datetimeFigureOut">
              <a:t>03.04.2025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-273050" y="1828800"/>
            <a:ext cx="8775700" cy="49371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822325" y="7040563"/>
            <a:ext cx="6584950" cy="57610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13896975"/>
            <a:ext cx="3565525" cy="733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4660900" y="13896975"/>
            <a:ext cx="3567113" cy="733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27F84A-53DC-4667-8D3D-7D8DE1291335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4925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8F0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8F0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8F0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8F0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8F0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8F0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8F0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8F0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8F0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8F0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93790" y="2184083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kern="0" spc="-134" dirty="0">
                <a:solidFill>
                  <a:srgbClr val="2C3F42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Андрей Белый: Жизнь и Творчество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90" y="3941802"/>
            <a:ext cx="7556421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Андрей Белый – выдающийся русский поэт, прозаик, критик, один из ведущих деятелей русского символизма и Серебряного века. Его творчество оказало значительное влияние на развитие русской литературы.</a:t>
            </a:r>
            <a:endParaRPr lang="en-US" sz="1750" dirty="0"/>
          </a:p>
        </p:txBody>
      </p:sp>
      <p:pic>
        <p:nvPicPr>
          <p:cNvPr id="2" name="Рисунок 1" descr="Изображение выглядит как человек, одежда, Человеческое лицо, портрет&#10;&#10;Содержимое, созданное ИИ, может быть неверным.">
            <a:extLst>
              <a:ext uri="{FF2B5EF4-FFF2-40B4-BE49-F238E27FC236}">
                <a16:creationId xmlns:a16="http://schemas.microsoft.com/office/drawing/2014/main" id="{22CFB149-0100-E2E7-1DEC-F5351CDC68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7106" y="1438"/>
            <a:ext cx="5502935" cy="822672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B9F59CA0-AE5A-4A90-CDBF-A620C44EAF96}"/>
              </a:ext>
            </a:extLst>
          </p:cNvPr>
          <p:cNvSpPr/>
          <p:nvPr/>
        </p:nvSpPr>
        <p:spPr>
          <a:xfrm>
            <a:off x="12786264" y="7463574"/>
            <a:ext cx="1849119" cy="751840"/>
          </a:xfrm>
          <a:prstGeom prst="rect">
            <a:avLst/>
          </a:prstGeom>
          <a:solidFill>
            <a:srgbClr val="FFF8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2"/>
              </a:solidFill>
              <a:ea typeface="Calibri"/>
              <a:cs typeface="Calibri"/>
            </a:endParaRPr>
          </a:p>
        </p:txBody>
      </p:sp>
      <p:pic>
        <p:nvPicPr>
          <p:cNvPr id="6" name="Рисунок 5" descr="Изображение выглядит как графическая вставка, мультфильм, Мультфильм&#10;&#10;Содержимое, созданное ИИ, может быть неверным.">
            <a:extLst>
              <a:ext uri="{FF2B5EF4-FFF2-40B4-BE49-F238E27FC236}">
                <a16:creationId xmlns:a16="http://schemas.microsoft.com/office/drawing/2014/main" id="{159DD126-5E29-BE3B-A334-663ABB77CD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4271" y="2330660"/>
            <a:ext cx="4529406" cy="3568281"/>
          </a:xfrm>
          <a:prstGeom prst="rect">
            <a:avLst/>
          </a:prstGeom>
        </p:spPr>
      </p:pic>
      <p:sp>
        <p:nvSpPr>
          <p:cNvPr id="10" name="Text 0">
            <a:extLst>
              <a:ext uri="{FF2B5EF4-FFF2-40B4-BE49-F238E27FC236}">
                <a16:creationId xmlns:a16="http://schemas.microsoft.com/office/drawing/2014/main" id="{BB7E4FC9-8E57-8900-FABB-8061968D3BFC}"/>
              </a:ext>
            </a:extLst>
          </p:cNvPr>
          <p:cNvSpPr/>
          <p:nvPr/>
        </p:nvSpPr>
        <p:spPr>
          <a:xfrm>
            <a:off x="6342284" y="2330001"/>
            <a:ext cx="8312125" cy="356532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5400"/>
              </a:lnSpc>
            </a:pPr>
            <a:r>
              <a:rPr lang="en-US" sz="4300" b="1" kern="0" spc="-130" dirty="0" err="1">
                <a:solidFill>
                  <a:srgbClr val="2C3F42"/>
                </a:solidFill>
                <a:latin typeface="Bitter Medium"/>
              </a:rPr>
              <a:t>Спасибо</a:t>
            </a:r>
            <a:r>
              <a:rPr lang="en-US" sz="4300" b="1" kern="0" spc="-130" dirty="0">
                <a:solidFill>
                  <a:srgbClr val="2C3F42"/>
                </a:solidFill>
                <a:latin typeface="Bitter Medium"/>
              </a:rPr>
              <a:t> ВАМ </a:t>
            </a:r>
            <a:r>
              <a:rPr lang="en-US" sz="4300" b="1" kern="0" spc="-130" dirty="0" err="1">
                <a:solidFill>
                  <a:srgbClr val="2C3F42"/>
                </a:solidFill>
                <a:latin typeface="Bitter Medium"/>
              </a:rPr>
              <a:t>за</a:t>
            </a:r>
            <a:r>
              <a:rPr lang="en-US" sz="4300" b="1" kern="0" spc="-130" dirty="0">
                <a:solidFill>
                  <a:srgbClr val="2C3F42"/>
                </a:solidFill>
                <a:latin typeface="Bitter Medium"/>
              </a:rPr>
              <a:t> </a:t>
            </a:r>
            <a:r>
              <a:rPr lang="en-US" sz="4300" b="1" kern="0" spc="-130" dirty="0" err="1">
                <a:solidFill>
                  <a:srgbClr val="2C3F42"/>
                </a:solidFill>
                <a:latin typeface="Bitter Medium"/>
              </a:rPr>
              <a:t>просмотр</a:t>
            </a:r>
            <a:r>
              <a:rPr lang="en-US" sz="4300" b="1" kern="0" spc="-130" dirty="0">
                <a:solidFill>
                  <a:srgbClr val="2C3F42"/>
                </a:solidFill>
                <a:latin typeface="Bitter Medium"/>
              </a:rPr>
              <a:t>, </a:t>
            </a:r>
            <a:r>
              <a:rPr lang="en-US" sz="4300" b="1" kern="0" spc="-130" dirty="0" err="1">
                <a:solidFill>
                  <a:srgbClr val="2C3F42"/>
                </a:solidFill>
                <a:latin typeface="Bitter Medium"/>
              </a:rPr>
              <a:t>надеемся</a:t>
            </a:r>
            <a:r>
              <a:rPr lang="en-US" sz="4300" b="1" kern="0" spc="-130" dirty="0">
                <a:solidFill>
                  <a:srgbClr val="2C3F42"/>
                </a:solidFill>
                <a:latin typeface="Bitter Medium"/>
              </a:rPr>
              <a:t>, </a:t>
            </a:r>
            <a:r>
              <a:rPr lang="en-US" sz="4300" b="1" kern="0" spc="-130" dirty="0" err="1">
                <a:solidFill>
                  <a:srgbClr val="2C3F42"/>
                </a:solidFill>
                <a:latin typeface="Bitter Medium"/>
              </a:rPr>
              <a:t>что</a:t>
            </a:r>
            <a:r>
              <a:rPr lang="en-US" sz="4300" b="1" kern="0" spc="-130" dirty="0">
                <a:solidFill>
                  <a:srgbClr val="2C3F42"/>
                </a:solidFill>
                <a:latin typeface="Bitter Medium"/>
              </a:rPr>
              <a:t> </a:t>
            </a:r>
            <a:r>
              <a:rPr lang="en-US" sz="4300" b="1" kern="0" spc="-130" dirty="0" err="1">
                <a:solidFill>
                  <a:srgbClr val="2C3F42"/>
                </a:solidFill>
                <a:latin typeface="Bitter Medium"/>
              </a:rPr>
              <a:t>мы</a:t>
            </a:r>
            <a:r>
              <a:rPr lang="en-US" sz="4300" b="1" kern="0" spc="-130" dirty="0">
                <a:solidFill>
                  <a:srgbClr val="2C3F42"/>
                </a:solidFill>
                <a:latin typeface="Bitter Medium"/>
              </a:rPr>
              <a:t> </a:t>
            </a:r>
            <a:r>
              <a:rPr lang="en-US" sz="4300" b="1" kern="0" spc="-130" dirty="0" err="1">
                <a:solidFill>
                  <a:srgbClr val="2C3F42"/>
                </a:solidFill>
                <a:latin typeface="Bitter Medium"/>
              </a:rPr>
              <a:t>подняли</a:t>
            </a:r>
            <a:r>
              <a:rPr lang="en-US" sz="4300" b="1" kern="0" spc="-130" dirty="0">
                <a:solidFill>
                  <a:srgbClr val="2C3F42"/>
                </a:solidFill>
                <a:latin typeface="Bitter Medium"/>
              </a:rPr>
              <a:t> </a:t>
            </a:r>
            <a:r>
              <a:rPr lang="en-US" sz="4300" b="1" kern="0" spc="-130" dirty="0" err="1">
                <a:solidFill>
                  <a:srgbClr val="2C3F42"/>
                </a:solidFill>
                <a:latin typeface="Bitter Medium"/>
              </a:rPr>
              <a:t>вам</a:t>
            </a:r>
            <a:r>
              <a:rPr lang="en-US" sz="4300" b="1" kern="0" spc="-130" dirty="0">
                <a:solidFill>
                  <a:srgbClr val="2C3F42"/>
                </a:solidFill>
                <a:latin typeface="Bitter Medium"/>
              </a:rPr>
              <a:t> </a:t>
            </a:r>
            <a:r>
              <a:rPr lang="en-US" sz="4300" b="1" kern="0" spc="-130" dirty="0" err="1">
                <a:solidFill>
                  <a:srgbClr val="2C3F42"/>
                </a:solidFill>
                <a:latin typeface="Bitter Medium"/>
              </a:rPr>
              <a:t>настроение</a:t>
            </a:r>
            <a:r>
              <a:rPr lang="en-US" sz="4300" b="1" kern="0" spc="-130" dirty="0">
                <a:solidFill>
                  <a:srgbClr val="2C3F42"/>
                </a:solidFill>
                <a:latin typeface="Bitter Medium"/>
              </a:rPr>
              <a:t> </a:t>
            </a:r>
            <a:r>
              <a:rPr lang="en-US" sz="4300" b="1" kern="0" spc="-130" dirty="0" err="1">
                <a:solidFill>
                  <a:srgbClr val="2C3F42"/>
                </a:solidFill>
                <a:latin typeface="Bitter Medium"/>
              </a:rPr>
              <a:t>на</a:t>
            </a:r>
            <a:r>
              <a:rPr lang="en-US" sz="4300" b="1" kern="0" spc="-130" dirty="0">
                <a:solidFill>
                  <a:srgbClr val="2C3F42"/>
                </a:solidFill>
                <a:latin typeface="Bitter Medium"/>
              </a:rPr>
              <a:t> </a:t>
            </a:r>
            <a:r>
              <a:rPr lang="en-US" sz="4300" b="1" kern="0" spc="-130" dirty="0" err="1">
                <a:solidFill>
                  <a:srgbClr val="2C3F42"/>
                </a:solidFill>
                <a:latin typeface="Bitter Medium"/>
              </a:rPr>
              <a:t>сегодня</a:t>
            </a:r>
            <a:r>
              <a:rPr lang="en-US" sz="4300" b="1" kern="0" spc="-130" dirty="0">
                <a:solidFill>
                  <a:srgbClr val="2C3F42"/>
                </a:solidFill>
                <a:latin typeface="Bitter Medium"/>
              </a:rPr>
              <a:t>. </a:t>
            </a:r>
            <a:r>
              <a:rPr lang="en-US" sz="4300" b="1" kern="0" spc="-130" dirty="0" err="1">
                <a:solidFill>
                  <a:srgbClr val="2C3F42"/>
                </a:solidFill>
                <a:latin typeface="Bitter Medium"/>
              </a:rPr>
              <a:t>Желаем</a:t>
            </a:r>
            <a:r>
              <a:rPr lang="en-US" sz="4300" b="1" kern="0" spc="-130" dirty="0">
                <a:solidFill>
                  <a:srgbClr val="2C3F42"/>
                </a:solidFill>
                <a:latin typeface="Bitter Medium"/>
              </a:rPr>
              <a:t> </a:t>
            </a:r>
            <a:r>
              <a:rPr lang="en-US" sz="4300" b="1" kern="0" spc="-130" dirty="0" err="1">
                <a:solidFill>
                  <a:srgbClr val="2C3F42"/>
                </a:solidFill>
                <a:latin typeface="Bitter Medium"/>
              </a:rPr>
              <a:t>вам</a:t>
            </a:r>
            <a:r>
              <a:rPr lang="en-US" sz="4300" b="1" kern="0" spc="-130" dirty="0">
                <a:solidFill>
                  <a:srgbClr val="2C3F42"/>
                </a:solidFill>
                <a:latin typeface="Bitter Medium"/>
              </a:rPr>
              <a:t> </a:t>
            </a:r>
            <a:r>
              <a:rPr lang="en-US" sz="4300" b="1" kern="0" spc="-130" dirty="0" err="1">
                <a:solidFill>
                  <a:srgbClr val="2C3F42"/>
                </a:solidFill>
                <a:latin typeface="Bitter Medium"/>
              </a:rPr>
              <a:t>позитива</a:t>
            </a:r>
            <a:r>
              <a:rPr lang="en-US" sz="4300" b="1" kern="0" spc="-130" dirty="0">
                <a:solidFill>
                  <a:srgbClr val="2C3F42"/>
                </a:solidFill>
                <a:latin typeface="Bitter Medium"/>
              </a:rPr>
              <a:t>:)</a:t>
            </a:r>
          </a:p>
        </p:txBody>
      </p:sp>
    </p:spTree>
    <p:extLst>
      <p:ext uri="{BB962C8B-B14F-4D97-AF65-F5344CB8AC3E}">
        <p14:creationId xmlns:p14="http://schemas.microsoft.com/office/powerpoint/2010/main" val="26101792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2772759B-EC81-552C-5AC0-5F7CD52DD28C}"/>
              </a:ext>
            </a:extLst>
          </p:cNvPr>
          <p:cNvSpPr/>
          <p:nvPr/>
        </p:nvSpPr>
        <p:spPr>
          <a:xfrm>
            <a:off x="12786264" y="7463574"/>
            <a:ext cx="1849119" cy="751840"/>
          </a:xfrm>
          <a:prstGeom prst="rect">
            <a:avLst/>
          </a:prstGeom>
          <a:solidFill>
            <a:srgbClr val="FFF8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2"/>
              </a:solidFill>
              <a:ea typeface="Calibri"/>
              <a:cs typeface="Calibri"/>
            </a:endParaRPr>
          </a:p>
        </p:txBody>
      </p:sp>
      <p:sp>
        <p:nvSpPr>
          <p:cNvPr id="7" name="Text 0">
            <a:extLst>
              <a:ext uri="{FF2B5EF4-FFF2-40B4-BE49-F238E27FC236}">
                <a16:creationId xmlns:a16="http://schemas.microsoft.com/office/drawing/2014/main" id="{6AC63AA4-928D-EB58-A036-46F196A059AC}"/>
              </a:ext>
            </a:extLst>
          </p:cNvPr>
          <p:cNvSpPr/>
          <p:nvPr/>
        </p:nvSpPr>
        <p:spPr>
          <a:xfrm>
            <a:off x="2305123" y="1191315"/>
            <a:ext cx="10037408" cy="399664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5400"/>
              </a:lnSpc>
            </a:pPr>
            <a:r>
              <a:rPr lang="en-US" sz="4300" b="1" kern="0" spc="-130" dirty="0" err="1">
                <a:solidFill>
                  <a:srgbClr val="2C3F42"/>
                </a:solidFill>
                <a:latin typeface="Bitter Medium"/>
              </a:rPr>
              <a:t>Оцените</a:t>
            </a:r>
            <a:r>
              <a:rPr lang="en-US" sz="4300" b="1" kern="0" spc="-130" dirty="0">
                <a:solidFill>
                  <a:srgbClr val="2C3F42"/>
                </a:solidFill>
                <a:latin typeface="Bitter Medium"/>
              </a:rPr>
              <a:t> </a:t>
            </a:r>
            <a:r>
              <a:rPr lang="en-US" sz="4300" b="1" kern="0" spc="-130" dirty="0" err="1">
                <a:solidFill>
                  <a:srgbClr val="2C3F42"/>
                </a:solidFill>
                <a:latin typeface="Bitter Medium"/>
              </a:rPr>
              <a:t>нашу</a:t>
            </a:r>
            <a:r>
              <a:rPr lang="en-US" sz="4300" b="1" kern="0" spc="-130" dirty="0">
                <a:solidFill>
                  <a:srgbClr val="2C3F42"/>
                </a:solidFill>
                <a:latin typeface="Bitter Medium"/>
              </a:rPr>
              <a:t> </a:t>
            </a:r>
            <a:r>
              <a:rPr lang="en-US" sz="4300" b="1" kern="0" spc="-130" dirty="0" err="1">
                <a:solidFill>
                  <a:srgbClr val="2C3F42"/>
                </a:solidFill>
                <a:latin typeface="Bitter Medium"/>
              </a:rPr>
              <a:t>презинтацию</a:t>
            </a:r>
            <a:r>
              <a:rPr lang="en-US" sz="4300" b="1" kern="0" spc="-130" dirty="0">
                <a:solidFill>
                  <a:srgbClr val="2C3F42"/>
                </a:solidFill>
                <a:latin typeface="Bitter Medium"/>
              </a:rPr>
              <a:t> </a:t>
            </a:r>
            <a:r>
              <a:rPr lang="en-US" sz="4300" b="1" kern="0" spc="-130" dirty="0" err="1">
                <a:solidFill>
                  <a:srgbClr val="2C3F42"/>
                </a:solidFill>
                <a:latin typeface="Bitter Medium"/>
              </a:rPr>
              <a:t>от</a:t>
            </a:r>
            <a:r>
              <a:rPr lang="en-US" sz="4300" b="1" kern="0" spc="-130" dirty="0">
                <a:solidFill>
                  <a:srgbClr val="2C3F42"/>
                </a:solidFill>
                <a:latin typeface="Bitter Medium"/>
              </a:rPr>
              <a:t>  1  до 10</a:t>
            </a:r>
          </a:p>
        </p:txBody>
      </p:sp>
      <p:pic>
        <p:nvPicPr>
          <p:cNvPr id="13" name="Рисунок 12" descr="Изображение выглядит как логотип, символ, круг, Графика&#10;&#10;Содержимое, созданное ИИ, может быть неверным.">
            <a:extLst>
              <a:ext uri="{FF2B5EF4-FFF2-40B4-BE49-F238E27FC236}">
                <a16:creationId xmlns:a16="http://schemas.microsoft.com/office/drawing/2014/main" id="{4BDAB646-7031-5410-DFFA-86C50859CE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8972" y="2627462"/>
            <a:ext cx="4320396" cy="4441165"/>
          </a:xfrm>
          <a:prstGeom prst="rect">
            <a:avLst/>
          </a:prstGeom>
        </p:spPr>
      </p:pic>
      <p:pic>
        <p:nvPicPr>
          <p:cNvPr id="14" name="Рисунок 13" descr="Изображение выглядит как логотип, символ, Графика, круг&#10;&#10;Содержимое, созданное ИИ, может быть неверным.">
            <a:extLst>
              <a:ext uri="{FF2B5EF4-FFF2-40B4-BE49-F238E27FC236}">
                <a16:creationId xmlns:a16="http://schemas.microsoft.com/office/drawing/2014/main" id="{E6DF0585-6577-3D45-6968-522789631E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4038" y="2418272"/>
            <a:ext cx="487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689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930713"/>
            <a:ext cx="6524149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kern="0" spc="-134" dirty="0">
                <a:solidFill>
                  <a:srgbClr val="2C3F42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Биография: Ранние Годы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280190" y="2531745"/>
            <a:ext cx="3664863" cy="1322189"/>
          </a:xfrm>
          <a:prstGeom prst="roundRect">
            <a:avLst>
              <a:gd name="adj" fmla="val 7205"/>
            </a:avLst>
          </a:prstGeom>
          <a:solidFill>
            <a:srgbClr val="FCE2CF"/>
          </a:solidFill>
          <a:ln w="7620">
            <a:solidFill>
              <a:srgbClr val="E2C8B5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6514624" y="276617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kern="0" spc="-67" dirty="0">
                <a:solidFill>
                  <a:srgbClr val="2B2E3C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Дата рождения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6514624" y="3256598"/>
            <a:ext cx="319599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26 октября 1880 года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10171867" y="2531745"/>
            <a:ext cx="3664863" cy="1322189"/>
          </a:xfrm>
          <a:prstGeom prst="roundRect">
            <a:avLst>
              <a:gd name="adj" fmla="val 7205"/>
            </a:avLst>
          </a:prstGeom>
          <a:solidFill>
            <a:srgbClr val="FCE2CF"/>
          </a:solidFill>
          <a:ln w="7620">
            <a:solidFill>
              <a:srgbClr val="E2C8B5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10406301" y="276617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kern="0" spc="-67" dirty="0">
                <a:solidFill>
                  <a:srgbClr val="2B2E3C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Место рождения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10406301" y="3256598"/>
            <a:ext cx="319599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Москва, Россия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6280190" y="4080748"/>
            <a:ext cx="7556421" cy="1322189"/>
          </a:xfrm>
          <a:prstGeom prst="roundRect">
            <a:avLst>
              <a:gd name="adj" fmla="val 7205"/>
            </a:avLst>
          </a:prstGeom>
          <a:solidFill>
            <a:srgbClr val="FCE2CF"/>
          </a:solidFill>
          <a:ln w="7620">
            <a:solidFill>
              <a:srgbClr val="E2C8B5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6514624" y="431518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kern="0" spc="-67" dirty="0">
                <a:solidFill>
                  <a:srgbClr val="2B2E3C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Семья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6514624" y="4805601"/>
            <a:ext cx="708755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Сын известного математика Николая Бугаева</a:t>
            </a:r>
            <a:endParaRPr lang="en-US" sz="1750" dirty="0"/>
          </a:p>
        </p:txBody>
      </p:sp>
      <p:sp>
        <p:nvSpPr>
          <p:cNvPr id="13" name="Text 10"/>
          <p:cNvSpPr/>
          <p:nvPr/>
        </p:nvSpPr>
        <p:spPr>
          <a:xfrm>
            <a:off x="6280190" y="5658088"/>
            <a:ext cx="75564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Борис Николаевич Бугаев, известный как Андрей Белый, получил блестящее домашнее образование, что способствовало его раннему интересу к литературе и философии.</a:t>
            </a:r>
            <a:endParaRPr lang="en-US" sz="1750" dirty="0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0808C62F-4FDC-EFFB-6861-42A61752E7BB}"/>
              </a:ext>
            </a:extLst>
          </p:cNvPr>
          <p:cNvSpPr/>
          <p:nvPr/>
        </p:nvSpPr>
        <p:spPr>
          <a:xfrm>
            <a:off x="12786264" y="7463574"/>
            <a:ext cx="1849119" cy="751840"/>
          </a:xfrm>
          <a:prstGeom prst="rect">
            <a:avLst/>
          </a:prstGeom>
          <a:solidFill>
            <a:srgbClr val="FFF8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2"/>
              </a:solidFill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962979"/>
            <a:ext cx="6604635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kern="0" spc="-134" dirty="0">
                <a:solidFill>
                  <a:srgbClr val="2C3F42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Творческое Становление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2819162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FCE2CF"/>
          </a:solidFill>
          <a:ln w="7620">
            <a:solidFill>
              <a:srgbClr val="E2C8B5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1530906" y="281916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kern="0" spc="-67" dirty="0">
                <a:solidFill>
                  <a:srgbClr val="2B2E3C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Псевдоним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530906" y="3309580"/>
            <a:ext cx="2927747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"Андрей Белый" с 1903 года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4685467" y="2819162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FCE2CF"/>
          </a:solidFill>
          <a:ln w="7620">
            <a:solidFill>
              <a:srgbClr val="E2C8B5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5422583" y="2819162"/>
            <a:ext cx="2927747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kern="0" spc="-67" dirty="0">
                <a:solidFill>
                  <a:srgbClr val="2B2E3C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Литературное объединение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5422583" y="3663910"/>
            <a:ext cx="292774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Участник символистов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793790" y="4517350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FCE2CF"/>
          </a:solidFill>
          <a:ln w="7620">
            <a:solidFill>
              <a:srgbClr val="E2C8B5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1530906" y="451735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kern="0" spc="-67" dirty="0">
                <a:solidFill>
                  <a:srgbClr val="2B2E3C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Дружба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1530906" y="5007769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Близкий друг Александра Блока</a:t>
            </a:r>
            <a:endParaRPr lang="en-US" sz="1750" dirty="0"/>
          </a:p>
        </p:txBody>
      </p:sp>
      <p:sp>
        <p:nvSpPr>
          <p:cNvPr id="13" name="Text 10"/>
          <p:cNvSpPr/>
          <p:nvPr/>
        </p:nvSpPr>
        <p:spPr>
          <a:xfrm>
            <a:off x="793790" y="5625822"/>
            <a:ext cx="75564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Белый начал свой литературный путь в журнале "Весы", где проявился его талант и оригинальность как писателя и поэта. Он быстро стал ключевой фигурой в символистском движении.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253615"/>
            <a:ext cx="789682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kern="0" spc="-134" dirty="0">
                <a:solidFill>
                  <a:srgbClr val="2C3F42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Литературные Произведения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529370"/>
            <a:ext cx="3087529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kern="0" spc="-67" dirty="0">
                <a:solidFill>
                  <a:srgbClr val="2C3F42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Поэтические сборники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110514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kern="0" spc="-36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"Золото в лазури"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5332928" y="352937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kern="0" spc="-67" dirty="0">
                <a:solidFill>
                  <a:srgbClr val="2C3F42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Роман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5332928" y="4110514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kern="0" spc="-36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"Петербург" (шедевр)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9872067" y="352937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kern="0" spc="-67" dirty="0">
                <a:solidFill>
                  <a:srgbClr val="2C3F42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Особенности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9872067" y="4110514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kern="0" spc="-36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Эксперименты со стихом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9872067" y="4552712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kern="0" spc="-36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Уникальный стиль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793790" y="5250061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Роман "Петербург" – одно из самых значительных произведений русской литературы XX века, отличающееся новаторством формы и глубиной содержания.</a:t>
            </a:r>
            <a:endParaRPr lang="en-US" sz="1750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7517F778-EBE6-2FC5-E24A-DFF85A545112}"/>
              </a:ext>
            </a:extLst>
          </p:cNvPr>
          <p:cNvSpPr/>
          <p:nvPr/>
        </p:nvSpPr>
        <p:spPr>
          <a:xfrm>
            <a:off x="12786264" y="7463574"/>
            <a:ext cx="1849119" cy="751840"/>
          </a:xfrm>
          <a:prstGeom prst="rect">
            <a:avLst/>
          </a:prstGeom>
          <a:solidFill>
            <a:srgbClr val="FFF8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2"/>
              </a:solidFill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6280190" y="514705"/>
            <a:ext cx="6696551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kern="0" spc="-134" dirty="0">
                <a:solidFill>
                  <a:srgbClr val="2C3F42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Поэтический Мир Белого</a:t>
            </a:r>
            <a:endParaRPr lang="en-US" sz="44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0190" y="1925955"/>
            <a:ext cx="1134070" cy="1360884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754422" y="215276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kern="0" spc="-67" dirty="0">
                <a:solidFill>
                  <a:srgbClr val="2B2E3C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Символизм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7754422" y="2643188"/>
            <a:ext cx="608218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Главное направление</a:t>
            </a:r>
            <a:endParaRPr lang="en-US" sz="175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0190" y="3286839"/>
            <a:ext cx="1134070" cy="1360884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7754422" y="351365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kern="0" spc="-67" dirty="0">
                <a:solidFill>
                  <a:srgbClr val="2B2E3C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Мотивы</a:t>
            </a:r>
            <a:endParaRPr lang="en-US" sz="2200" dirty="0"/>
          </a:p>
        </p:txBody>
      </p:sp>
      <p:sp>
        <p:nvSpPr>
          <p:cNvPr id="9" name="Text 4"/>
          <p:cNvSpPr/>
          <p:nvPr/>
        </p:nvSpPr>
        <p:spPr>
          <a:xfrm>
            <a:off x="7754422" y="4004072"/>
            <a:ext cx="608218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Философия и мистика</a:t>
            </a:r>
            <a:endParaRPr lang="en-US" sz="175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0190" y="4647724"/>
            <a:ext cx="1134070" cy="1360884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7754422" y="487453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kern="0" spc="-67" dirty="0">
                <a:solidFill>
                  <a:srgbClr val="2B2E3C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Особенности</a:t>
            </a:r>
            <a:endParaRPr lang="en-US" sz="2200" dirty="0"/>
          </a:p>
        </p:txBody>
      </p:sp>
      <p:sp>
        <p:nvSpPr>
          <p:cNvPr id="12" name="Text 6"/>
          <p:cNvSpPr/>
          <p:nvPr/>
        </p:nvSpPr>
        <p:spPr>
          <a:xfrm>
            <a:off x="7754422" y="5364956"/>
            <a:ext cx="608218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Метафоры и ритм</a:t>
            </a:r>
            <a:endParaRPr lang="en-US" sz="1750" dirty="0"/>
          </a:p>
        </p:txBody>
      </p:sp>
      <p:sp>
        <p:nvSpPr>
          <p:cNvPr id="13" name="Text 7"/>
          <p:cNvSpPr/>
          <p:nvPr/>
        </p:nvSpPr>
        <p:spPr>
          <a:xfrm>
            <a:off x="6280190" y="6263759"/>
            <a:ext cx="75564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В лирике Белого преобладают философские и мистические мотивы, выраженные через сложные метафоры и эксперименты с ритмом. Чувствуется влияние философии Владимира Соловьева.</a:t>
            </a:r>
            <a:endParaRPr lang="en-US" sz="1750" dirty="0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3D1F916F-B91B-D275-9BF1-8CDEF4118C87}"/>
              </a:ext>
            </a:extLst>
          </p:cNvPr>
          <p:cNvSpPr/>
          <p:nvPr/>
        </p:nvSpPr>
        <p:spPr>
          <a:xfrm>
            <a:off x="12786264" y="7463574"/>
            <a:ext cx="1849119" cy="751840"/>
          </a:xfrm>
          <a:prstGeom prst="rect">
            <a:avLst/>
          </a:prstGeom>
          <a:solidFill>
            <a:srgbClr val="FFF8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2"/>
              </a:solidFill>
              <a:ea typeface="Calibri"/>
              <a:cs typeface="Calibri"/>
            </a:endParaRPr>
          </a:p>
        </p:txBody>
      </p:sp>
      <p:pic>
        <p:nvPicPr>
          <p:cNvPr id="14" name="Рисунок 13" descr="Изображение выглядит как Танец, человек, силуэт&#10;&#10;Содержимое, созданное ИИ, может быть неверным.">
            <a:extLst>
              <a:ext uri="{FF2B5EF4-FFF2-40B4-BE49-F238E27FC236}">
                <a16:creationId xmlns:a16="http://schemas.microsoft.com/office/drawing/2014/main" id="{710A4569-D1A9-C1DE-A167-72FD0553665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8626" y="2622"/>
            <a:ext cx="5986731" cy="824161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421136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77823" y="2420293"/>
            <a:ext cx="8593812" cy="60519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750"/>
              </a:lnSpc>
              <a:buNone/>
            </a:pPr>
            <a:r>
              <a:rPr lang="en-US" sz="3800" kern="0" spc="-114" dirty="0">
                <a:solidFill>
                  <a:srgbClr val="2C3F42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Научная и Философская Деятельность</a:t>
            </a:r>
            <a:endParaRPr lang="en-US" sz="3800" dirty="0"/>
          </a:p>
        </p:txBody>
      </p:sp>
      <p:sp>
        <p:nvSpPr>
          <p:cNvPr id="4" name="Shape 1"/>
          <p:cNvSpPr/>
          <p:nvPr/>
        </p:nvSpPr>
        <p:spPr>
          <a:xfrm>
            <a:off x="677823" y="5354360"/>
            <a:ext cx="13274754" cy="22860"/>
          </a:xfrm>
          <a:prstGeom prst="roundRect">
            <a:avLst>
              <a:gd name="adj" fmla="val 355871"/>
            </a:avLst>
          </a:prstGeom>
          <a:solidFill>
            <a:srgbClr val="E2C8B5"/>
          </a:solidFill>
          <a:ln/>
        </p:spPr>
      </p:sp>
      <p:sp>
        <p:nvSpPr>
          <p:cNvPr id="5" name="Shape 2"/>
          <p:cNvSpPr/>
          <p:nvPr/>
        </p:nvSpPr>
        <p:spPr>
          <a:xfrm>
            <a:off x="3936682" y="4773335"/>
            <a:ext cx="22860" cy="581025"/>
          </a:xfrm>
          <a:prstGeom prst="roundRect">
            <a:avLst>
              <a:gd name="adj" fmla="val 355871"/>
            </a:avLst>
          </a:prstGeom>
          <a:solidFill>
            <a:srgbClr val="E2C8B5"/>
          </a:solidFill>
          <a:ln/>
        </p:spPr>
      </p:sp>
      <p:sp>
        <p:nvSpPr>
          <p:cNvPr id="6" name="Shape 3"/>
          <p:cNvSpPr/>
          <p:nvPr/>
        </p:nvSpPr>
        <p:spPr>
          <a:xfrm>
            <a:off x="3730228" y="5136475"/>
            <a:ext cx="435769" cy="435769"/>
          </a:xfrm>
          <a:prstGeom prst="roundRect">
            <a:avLst>
              <a:gd name="adj" fmla="val 18669"/>
            </a:avLst>
          </a:prstGeom>
          <a:solidFill>
            <a:srgbClr val="FCE2CF"/>
          </a:solidFill>
          <a:ln w="7620">
            <a:solidFill>
              <a:srgbClr val="E2C8B5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3802856" y="5172789"/>
            <a:ext cx="290513" cy="3631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250"/>
              </a:lnSpc>
              <a:buNone/>
            </a:pPr>
            <a:r>
              <a:rPr lang="en-US" sz="2250" kern="0" spc="-69" dirty="0">
                <a:solidFill>
                  <a:srgbClr val="2B2E3C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1</a:t>
            </a:r>
            <a:endParaRPr lang="en-US" sz="2250" dirty="0"/>
          </a:p>
        </p:txBody>
      </p:sp>
      <p:sp>
        <p:nvSpPr>
          <p:cNvPr id="8" name="Text 5"/>
          <p:cNvSpPr/>
          <p:nvPr/>
        </p:nvSpPr>
        <p:spPr>
          <a:xfrm>
            <a:off x="2737485" y="3850838"/>
            <a:ext cx="2421136" cy="3026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50"/>
              </a:lnSpc>
              <a:buNone/>
            </a:pPr>
            <a:r>
              <a:rPr lang="en-US" sz="1900" kern="0" spc="-57" dirty="0">
                <a:solidFill>
                  <a:srgbClr val="2B2E3C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Теория</a:t>
            </a:r>
            <a:endParaRPr lang="en-US" sz="1900" dirty="0"/>
          </a:p>
        </p:txBody>
      </p:sp>
      <p:sp>
        <p:nvSpPr>
          <p:cNvPr id="9" name="Text 6"/>
          <p:cNvSpPr/>
          <p:nvPr/>
        </p:nvSpPr>
        <p:spPr>
          <a:xfrm>
            <a:off x="871418" y="4269700"/>
            <a:ext cx="6153388" cy="3099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00"/>
              </a:lnSpc>
              <a:buNone/>
            </a:pPr>
            <a:r>
              <a:rPr lang="en-US" sz="1500" kern="0" spc="-31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Труды по символизму</a:t>
            </a:r>
            <a:endParaRPr lang="en-US" sz="1500" dirty="0"/>
          </a:p>
        </p:txBody>
      </p:sp>
      <p:sp>
        <p:nvSpPr>
          <p:cNvPr id="10" name="Shape 7"/>
          <p:cNvSpPr/>
          <p:nvPr/>
        </p:nvSpPr>
        <p:spPr>
          <a:xfrm>
            <a:off x="7303770" y="5354360"/>
            <a:ext cx="22860" cy="581025"/>
          </a:xfrm>
          <a:prstGeom prst="roundRect">
            <a:avLst>
              <a:gd name="adj" fmla="val 355871"/>
            </a:avLst>
          </a:prstGeom>
          <a:solidFill>
            <a:srgbClr val="E2C8B5"/>
          </a:solidFill>
          <a:ln/>
        </p:spPr>
      </p:sp>
      <p:sp>
        <p:nvSpPr>
          <p:cNvPr id="11" name="Shape 8"/>
          <p:cNvSpPr/>
          <p:nvPr/>
        </p:nvSpPr>
        <p:spPr>
          <a:xfrm>
            <a:off x="7097316" y="5136475"/>
            <a:ext cx="435769" cy="435769"/>
          </a:xfrm>
          <a:prstGeom prst="roundRect">
            <a:avLst>
              <a:gd name="adj" fmla="val 18669"/>
            </a:avLst>
          </a:prstGeom>
          <a:solidFill>
            <a:srgbClr val="FCE2CF"/>
          </a:solidFill>
          <a:ln w="7620">
            <a:solidFill>
              <a:srgbClr val="E2C8B5"/>
            </a:solidFill>
            <a:prstDash val="solid"/>
          </a:ln>
        </p:spPr>
      </p:sp>
      <p:sp>
        <p:nvSpPr>
          <p:cNvPr id="12" name="Text 9"/>
          <p:cNvSpPr/>
          <p:nvPr/>
        </p:nvSpPr>
        <p:spPr>
          <a:xfrm>
            <a:off x="7169944" y="5172789"/>
            <a:ext cx="290513" cy="3631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250"/>
              </a:lnSpc>
              <a:buNone/>
            </a:pPr>
            <a:r>
              <a:rPr lang="en-US" sz="2250" kern="0" spc="-69" dirty="0">
                <a:solidFill>
                  <a:srgbClr val="2B2E3C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2</a:t>
            </a:r>
            <a:endParaRPr lang="en-US" sz="2250" dirty="0"/>
          </a:p>
        </p:txBody>
      </p:sp>
      <p:sp>
        <p:nvSpPr>
          <p:cNvPr id="13" name="Text 10"/>
          <p:cNvSpPr/>
          <p:nvPr/>
        </p:nvSpPr>
        <p:spPr>
          <a:xfrm>
            <a:off x="6104573" y="6129099"/>
            <a:ext cx="2421136" cy="3026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50"/>
              </a:lnSpc>
              <a:buNone/>
            </a:pPr>
            <a:r>
              <a:rPr lang="en-US" sz="1900" kern="0" spc="-57" dirty="0">
                <a:solidFill>
                  <a:srgbClr val="2B2E3C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Ритмика</a:t>
            </a:r>
            <a:endParaRPr lang="en-US" sz="1900" dirty="0"/>
          </a:p>
        </p:txBody>
      </p:sp>
      <p:sp>
        <p:nvSpPr>
          <p:cNvPr id="14" name="Text 11"/>
          <p:cNvSpPr/>
          <p:nvPr/>
        </p:nvSpPr>
        <p:spPr>
          <a:xfrm>
            <a:off x="4238506" y="6547961"/>
            <a:ext cx="6153388" cy="3099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00"/>
              </a:lnSpc>
              <a:buNone/>
            </a:pPr>
            <a:r>
              <a:rPr lang="en-US" sz="1500" kern="0" spc="-31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Исследования в области ритма</a:t>
            </a:r>
            <a:endParaRPr lang="en-US" sz="1500" dirty="0"/>
          </a:p>
        </p:txBody>
      </p:sp>
      <p:sp>
        <p:nvSpPr>
          <p:cNvPr id="15" name="Shape 12"/>
          <p:cNvSpPr/>
          <p:nvPr/>
        </p:nvSpPr>
        <p:spPr>
          <a:xfrm>
            <a:off x="10670858" y="4773335"/>
            <a:ext cx="22860" cy="581025"/>
          </a:xfrm>
          <a:prstGeom prst="roundRect">
            <a:avLst>
              <a:gd name="adj" fmla="val 355871"/>
            </a:avLst>
          </a:prstGeom>
          <a:solidFill>
            <a:srgbClr val="E2C8B5"/>
          </a:solidFill>
          <a:ln/>
        </p:spPr>
      </p:sp>
      <p:sp>
        <p:nvSpPr>
          <p:cNvPr id="16" name="Shape 13"/>
          <p:cNvSpPr/>
          <p:nvPr/>
        </p:nvSpPr>
        <p:spPr>
          <a:xfrm>
            <a:off x="10464403" y="5136475"/>
            <a:ext cx="435769" cy="435769"/>
          </a:xfrm>
          <a:prstGeom prst="roundRect">
            <a:avLst>
              <a:gd name="adj" fmla="val 18669"/>
            </a:avLst>
          </a:prstGeom>
          <a:solidFill>
            <a:srgbClr val="FCE2CF"/>
          </a:solidFill>
          <a:ln w="7620">
            <a:solidFill>
              <a:srgbClr val="E2C8B5"/>
            </a:solidFill>
            <a:prstDash val="solid"/>
          </a:ln>
        </p:spPr>
      </p:sp>
      <p:sp>
        <p:nvSpPr>
          <p:cNvPr id="17" name="Text 14"/>
          <p:cNvSpPr/>
          <p:nvPr/>
        </p:nvSpPr>
        <p:spPr>
          <a:xfrm>
            <a:off x="10537031" y="5172789"/>
            <a:ext cx="290513" cy="3631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250"/>
              </a:lnSpc>
              <a:buNone/>
            </a:pPr>
            <a:r>
              <a:rPr lang="en-US" sz="2250" kern="0" spc="-69" dirty="0">
                <a:solidFill>
                  <a:srgbClr val="2B2E3C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3</a:t>
            </a:r>
            <a:endParaRPr lang="en-US" sz="2250" dirty="0"/>
          </a:p>
        </p:txBody>
      </p:sp>
      <p:sp>
        <p:nvSpPr>
          <p:cNvPr id="18" name="Text 15"/>
          <p:cNvSpPr/>
          <p:nvPr/>
        </p:nvSpPr>
        <p:spPr>
          <a:xfrm>
            <a:off x="9471660" y="3850838"/>
            <a:ext cx="2421136" cy="3026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50"/>
              </a:lnSpc>
              <a:buNone/>
            </a:pPr>
            <a:r>
              <a:rPr lang="en-US" sz="1900" kern="0" spc="-57" dirty="0">
                <a:solidFill>
                  <a:srgbClr val="2B2E3C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Интересы</a:t>
            </a:r>
            <a:endParaRPr lang="en-US" sz="1900" dirty="0"/>
          </a:p>
        </p:txBody>
      </p:sp>
      <p:sp>
        <p:nvSpPr>
          <p:cNvPr id="19" name="Text 16"/>
          <p:cNvSpPr/>
          <p:nvPr/>
        </p:nvSpPr>
        <p:spPr>
          <a:xfrm>
            <a:off x="7605593" y="4269700"/>
            <a:ext cx="6153388" cy="3099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00"/>
              </a:lnSpc>
              <a:buNone/>
            </a:pPr>
            <a:r>
              <a:rPr lang="en-US" sz="1500" kern="0" spc="-31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Работы по антропософии</a:t>
            </a:r>
            <a:endParaRPr lang="en-US" sz="1500" dirty="0"/>
          </a:p>
        </p:txBody>
      </p:sp>
      <p:sp>
        <p:nvSpPr>
          <p:cNvPr id="20" name="Text 17"/>
          <p:cNvSpPr/>
          <p:nvPr/>
        </p:nvSpPr>
        <p:spPr>
          <a:xfrm>
            <a:off x="677823" y="7075765"/>
            <a:ext cx="13274754" cy="61983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kern="0" spc="-31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Белый также известен своими научными трудами по теории символизма и исследованиями в области ритмики. Он проявлял интерес к антропософии и другим философским направлениям.</a:t>
            </a:r>
            <a:endParaRPr lang="en-US" sz="1500" dirty="0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3AA26FF2-71EE-7242-330B-3FDF0CAEE1EA}"/>
              </a:ext>
            </a:extLst>
          </p:cNvPr>
          <p:cNvSpPr/>
          <p:nvPr/>
        </p:nvSpPr>
        <p:spPr>
          <a:xfrm>
            <a:off x="12786264" y="7463574"/>
            <a:ext cx="1849119" cy="751840"/>
          </a:xfrm>
          <a:prstGeom prst="rect">
            <a:avLst/>
          </a:prstGeom>
          <a:solidFill>
            <a:srgbClr val="FFF8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2"/>
              </a:solidFill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760571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kern="0" spc="-134" dirty="0">
                <a:solidFill>
                  <a:srgbClr val="2C3F42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Личная Жизнь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1743789" y="377880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750"/>
              </a:lnSpc>
              <a:buNone/>
            </a:pPr>
            <a:r>
              <a:rPr lang="en-US" sz="2200" kern="0" spc="-67" dirty="0">
                <a:solidFill>
                  <a:srgbClr val="2B2E3C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Брак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269224"/>
            <a:ext cx="378523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С Асей Тургеневой</a:t>
            </a:r>
            <a:endParaRPr lang="en-US" sz="1750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2653" y="1922978"/>
            <a:ext cx="4564975" cy="4564975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5547717" y="3993237"/>
            <a:ext cx="339328" cy="4242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250"/>
              </a:lnSpc>
              <a:buNone/>
            </a:pPr>
            <a:r>
              <a:rPr lang="en-US" sz="2650" kern="0" spc="-54" dirty="0">
                <a:solidFill>
                  <a:srgbClr val="2B2E3C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1</a:t>
            </a:r>
            <a:endParaRPr lang="en-US" sz="2650" dirty="0"/>
          </a:p>
        </p:txBody>
      </p:sp>
      <p:sp>
        <p:nvSpPr>
          <p:cNvPr id="7" name="Text 4"/>
          <p:cNvSpPr/>
          <p:nvPr/>
        </p:nvSpPr>
        <p:spPr>
          <a:xfrm>
            <a:off x="9937790" y="255246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kern="0" spc="-67" dirty="0">
                <a:solidFill>
                  <a:srgbClr val="2B2E3C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Увлечение</a:t>
            </a:r>
            <a:endParaRPr lang="en-US" sz="2200" dirty="0"/>
          </a:p>
        </p:txBody>
      </p:sp>
      <p:sp>
        <p:nvSpPr>
          <p:cNvPr id="8" name="Text 5"/>
          <p:cNvSpPr/>
          <p:nvPr/>
        </p:nvSpPr>
        <p:spPr>
          <a:xfrm>
            <a:off x="9937790" y="3042880"/>
            <a:ext cx="3898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Антропософия</a:t>
            </a:r>
            <a:endParaRPr lang="en-US" sz="1750" dirty="0"/>
          </a:p>
        </p:txBody>
      </p:sp>
      <p:pic>
        <p:nvPicPr>
          <p:cNvPr id="9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2653" y="1922978"/>
            <a:ext cx="4564975" cy="4564975"/>
          </a:xfrm>
          <a:prstGeom prst="rect">
            <a:avLst/>
          </a:prstGeom>
        </p:spPr>
      </p:pic>
      <p:sp>
        <p:nvSpPr>
          <p:cNvPr id="10" name="Text 6"/>
          <p:cNvSpPr/>
          <p:nvPr/>
        </p:nvSpPr>
        <p:spPr>
          <a:xfrm>
            <a:off x="7944326" y="2609612"/>
            <a:ext cx="339328" cy="4242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250"/>
              </a:lnSpc>
              <a:buNone/>
            </a:pPr>
            <a:r>
              <a:rPr lang="en-US" sz="2650" kern="0" spc="-54" dirty="0">
                <a:solidFill>
                  <a:srgbClr val="2B2E3C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2</a:t>
            </a:r>
            <a:endParaRPr lang="en-US" sz="2650" dirty="0"/>
          </a:p>
        </p:txBody>
      </p:sp>
      <p:sp>
        <p:nvSpPr>
          <p:cNvPr id="11" name="Text 7"/>
          <p:cNvSpPr/>
          <p:nvPr/>
        </p:nvSpPr>
        <p:spPr>
          <a:xfrm>
            <a:off x="9937790" y="500503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kern="0" spc="-67" dirty="0">
                <a:solidFill>
                  <a:srgbClr val="2B2E3C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Период</a:t>
            </a:r>
            <a:endParaRPr lang="en-US" sz="2200" dirty="0"/>
          </a:p>
        </p:txBody>
      </p:sp>
      <p:sp>
        <p:nvSpPr>
          <p:cNvPr id="12" name="Text 8"/>
          <p:cNvSpPr/>
          <p:nvPr/>
        </p:nvSpPr>
        <p:spPr>
          <a:xfrm>
            <a:off x="9937790" y="5495449"/>
            <a:ext cx="3898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Эмиграция и возвращение</a:t>
            </a:r>
            <a:endParaRPr lang="en-US" sz="1750" dirty="0"/>
          </a:p>
        </p:txBody>
      </p:sp>
      <p:pic>
        <p:nvPicPr>
          <p:cNvPr id="13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2653" y="1922978"/>
            <a:ext cx="4564975" cy="4564975"/>
          </a:xfrm>
          <a:prstGeom prst="rect">
            <a:avLst/>
          </a:prstGeom>
        </p:spPr>
      </p:pic>
      <p:sp>
        <p:nvSpPr>
          <p:cNvPr id="14" name="Text 9"/>
          <p:cNvSpPr/>
          <p:nvPr/>
        </p:nvSpPr>
        <p:spPr>
          <a:xfrm>
            <a:off x="7944326" y="5376863"/>
            <a:ext cx="339328" cy="4242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250"/>
              </a:lnSpc>
              <a:buNone/>
            </a:pPr>
            <a:r>
              <a:rPr lang="en-US" sz="2650" kern="0" spc="-54" dirty="0">
                <a:solidFill>
                  <a:srgbClr val="2B2E3C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3</a:t>
            </a:r>
            <a:endParaRPr lang="en-US" sz="2650" dirty="0"/>
          </a:p>
        </p:txBody>
      </p:sp>
      <p:sp>
        <p:nvSpPr>
          <p:cNvPr id="15" name="Text 10"/>
          <p:cNvSpPr/>
          <p:nvPr/>
        </p:nvSpPr>
        <p:spPr>
          <a:xfrm>
            <a:off x="793790" y="6743105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Личная жизнь Белого была полна сложных отношений и духовных поисков. Брак с Асей Тургеневой и увлечение антропософией оказали значительное влияние на его творчество и мировоззрение.</a:t>
            </a:r>
            <a:endParaRPr lang="en-US" sz="1750" dirty="0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310FE892-6C01-A115-9773-B1BD62585A10}"/>
              </a:ext>
            </a:extLst>
          </p:cNvPr>
          <p:cNvSpPr/>
          <p:nvPr/>
        </p:nvSpPr>
        <p:spPr>
          <a:xfrm>
            <a:off x="12786264" y="7463574"/>
            <a:ext cx="1849119" cy="751840"/>
          </a:xfrm>
          <a:prstGeom prst="rect">
            <a:avLst/>
          </a:prstGeom>
          <a:solidFill>
            <a:srgbClr val="FFF8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2"/>
              </a:solidFill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Изображение выглядит как мультфильм, графическая вставка, Мультфильм, иллюстрация&#10;&#10;Содержимое, созданное ИИ, может быть неверным.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45389" y="-8626"/>
            <a:ext cx="7712014" cy="8574656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3045976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kern="0" spc="-134" dirty="0">
                <a:solidFill>
                  <a:srgbClr val="2C3F42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Вопрос 1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6280190" y="4094917"/>
            <a:ext cx="75564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Как символизм повлиял на творчество Андрея Белого? Какие основные черты символизма проявились в его произведениях? Раскройте глубину этого влияния.</a:t>
            </a:r>
            <a:endParaRPr lang="en-US" sz="1750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15E40A58-61CC-4C59-FFCE-D7765FBC48C5}"/>
              </a:ext>
            </a:extLst>
          </p:cNvPr>
          <p:cNvSpPr/>
          <p:nvPr/>
        </p:nvSpPr>
        <p:spPr>
          <a:xfrm>
            <a:off x="12786264" y="7463574"/>
            <a:ext cx="1849119" cy="751840"/>
          </a:xfrm>
          <a:prstGeom prst="rect">
            <a:avLst/>
          </a:prstGeom>
          <a:solidFill>
            <a:srgbClr val="FFF8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2"/>
              </a:solidFill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946797" y="869"/>
            <a:ext cx="5775960" cy="137421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5400"/>
              </a:lnSpc>
            </a:pPr>
            <a:r>
              <a:rPr lang="en-US" sz="4300" kern="0" spc="-130" err="1">
                <a:solidFill>
                  <a:srgbClr val="2C3F42"/>
                </a:solidFill>
                <a:latin typeface="Bitter Medium"/>
              </a:rPr>
              <a:t>Вопросы</a:t>
            </a:r>
            <a:r>
              <a:rPr lang="en-US" sz="4300" kern="0" spc="-130" dirty="0">
                <a:solidFill>
                  <a:srgbClr val="2C3F42"/>
                </a:solidFill>
                <a:latin typeface="Bitter Medium"/>
              </a:rPr>
              <a:t> </a:t>
            </a:r>
            <a:r>
              <a:rPr lang="en-US" sz="4300" kern="0" spc="-130" err="1">
                <a:solidFill>
                  <a:srgbClr val="2C3F42"/>
                </a:solidFill>
                <a:latin typeface="Bitter Medium"/>
              </a:rPr>
              <a:t>для</a:t>
            </a:r>
            <a:r>
              <a:rPr lang="en-US" sz="4300" kern="0" spc="-130" dirty="0">
                <a:solidFill>
                  <a:srgbClr val="2C3F42"/>
                </a:solidFill>
                <a:latin typeface="Bitter Medium"/>
              </a:rPr>
              <a:t> </a:t>
            </a:r>
            <a:r>
              <a:rPr lang="en-US" sz="4300" kern="0" spc="-130" err="1">
                <a:solidFill>
                  <a:srgbClr val="2C3F42"/>
                </a:solidFill>
                <a:latin typeface="Bitter Medium"/>
              </a:rPr>
              <a:t>Обсуждения</a:t>
            </a:r>
            <a:r>
              <a:rPr lang="en-US" sz="4300" kern="0" spc="-130" dirty="0">
                <a:solidFill>
                  <a:srgbClr val="2C3F42"/>
                </a:solidFill>
                <a:latin typeface="Bitter Medium"/>
              </a:rPr>
              <a:t>(</a:t>
            </a:r>
            <a:r>
              <a:rPr lang="en-US" sz="4300" kern="0" spc="-130" err="1">
                <a:solidFill>
                  <a:srgbClr val="2C3F42"/>
                </a:solidFill>
                <a:latin typeface="Bitter Medium"/>
              </a:rPr>
              <a:t>Как</a:t>
            </a:r>
            <a:r>
              <a:rPr lang="en-US" sz="4300" kern="0" spc="-130" dirty="0">
                <a:solidFill>
                  <a:srgbClr val="2C3F42"/>
                </a:solidFill>
                <a:latin typeface="Bitter Medium"/>
              </a:rPr>
              <a:t> </a:t>
            </a:r>
            <a:r>
              <a:rPr lang="en-US" sz="4300" kern="0" spc="-130" err="1">
                <a:solidFill>
                  <a:srgbClr val="2C3F42"/>
                </a:solidFill>
                <a:latin typeface="Bitter Medium"/>
              </a:rPr>
              <a:t>не</a:t>
            </a:r>
            <a:r>
              <a:rPr lang="en-US" sz="4300" kern="0" spc="-130" dirty="0">
                <a:solidFill>
                  <a:srgbClr val="2C3F42"/>
                </a:solidFill>
                <a:latin typeface="Bitter Medium"/>
              </a:rPr>
              <a:t> </a:t>
            </a:r>
            <a:r>
              <a:rPr lang="en-US" sz="4300" kern="0" spc="-130" err="1">
                <a:solidFill>
                  <a:srgbClr val="2C3F42"/>
                </a:solidFill>
                <a:latin typeface="Bitter Medium"/>
              </a:rPr>
              <a:t>ожиданно</a:t>
            </a:r>
            <a:r>
              <a:rPr lang="en-US" sz="4300" kern="0" spc="-130">
                <a:solidFill>
                  <a:srgbClr val="2C3F42"/>
                </a:solidFill>
                <a:latin typeface="Bitter Medium"/>
              </a:rPr>
              <a:t>)</a:t>
            </a:r>
            <a:endParaRPr lang="en-US" sz="430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>
              <a:lnSpc>
                <a:spcPts val="5400"/>
              </a:lnSpc>
            </a:pPr>
            <a:endParaRPr lang="en-US" sz="4300" kern="0" spc="-130" dirty="0">
              <a:solidFill>
                <a:srgbClr val="2C3F42"/>
              </a:solidFill>
              <a:latin typeface="Bitter Medium"/>
              <a:ea typeface="Calibri"/>
              <a:cs typeface="Calibri"/>
            </a:endParaRPr>
          </a:p>
        </p:txBody>
      </p:sp>
      <p:sp>
        <p:nvSpPr>
          <p:cNvPr id="4" name="Shape 1"/>
          <p:cNvSpPr/>
          <p:nvPr/>
        </p:nvSpPr>
        <p:spPr>
          <a:xfrm>
            <a:off x="8084820" y="2556034"/>
            <a:ext cx="494705" cy="494705"/>
          </a:xfrm>
          <a:prstGeom prst="roundRect">
            <a:avLst>
              <a:gd name="adj" fmla="val 18670"/>
            </a:avLst>
          </a:prstGeom>
          <a:solidFill>
            <a:srgbClr val="FCE2CF"/>
          </a:solidFill>
          <a:ln w="7620">
            <a:solidFill>
              <a:srgbClr val="E2C8B5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8799314" y="2556034"/>
            <a:ext cx="2748796" cy="3436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kern="0" spc="-65" dirty="0">
                <a:solidFill>
                  <a:srgbClr val="2B2E3C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Роль</a:t>
            </a:r>
            <a:endParaRPr lang="en-US" sz="2150" dirty="0"/>
          </a:p>
        </p:txBody>
      </p:sp>
      <p:sp>
        <p:nvSpPr>
          <p:cNvPr id="6" name="Text 3"/>
          <p:cNvSpPr/>
          <p:nvPr/>
        </p:nvSpPr>
        <p:spPr>
          <a:xfrm>
            <a:off x="8799314" y="3031569"/>
            <a:ext cx="5061466" cy="3518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Какова роль Белого?</a:t>
            </a:r>
            <a:endParaRPr lang="en-US" sz="1700" dirty="0"/>
          </a:p>
        </p:txBody>
      </p:sp>
      <p:sp>
        <p:nvSpPr>
          <p:cNvPr id="7" name="Shape 4"/>
          <p:cNvSpPr/>
          <p:nvPr/>
        </p:nvSpPr>
        <p:spPr>
          <a:xfrm>
            <a:off x="8084820" y="3850481"/>
            <a:ext cx="494705" cy="494705"/>
          </a:xfrm>
          <a:prstGeom prst="roundRect">
            <a:avLst>
              <a:gd name="adj" fmla="val 18670"/>
            </a:avLst>
          </a:prstGeom>
          <a:solidFill>
            <a:srgbClr val="FCE2CF"/>
          </a:solidFill>
          <a:ln w="7620">
            <a:solidFill>
              <a:srgbClr val="E2C8B5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8799314" y="3850481"/>
            <a:ext cx="2748796" cy="3436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kern="0" spc="-65" dirty="0">
                <a:solidFill>
                  <a:srgbClr val="2B2E3C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Эпоха</a:t>
            </a:r>
            <a:endParaRPr lang="en-US" sz="2150" dirty="0"/>
          </a:p>
        </p:txBody>
      </p:sp>
      <p:sp>
        <p:nvSpPr>
          <p:cNvPr id="9" name="Text 6"/>
          <p:cNvSpPr/>
          <p:nvPr/>
        </p:nvSpPr>
        <p:spPr>
          <a:xfrm>
            <a:off x="8799314" y="4326017"/>
            <a:ext cx="5061466" cy="3518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Как отразилась эпоха?</a:t>
            </a:r>
            <a:endParaRPr lang="en-US" sz="1700" dirty="0"/>
          </a:p>
        </p:txBody>
      </p:sp>
      <p:sp>
        <p:nvSpPr>
          <p:cNvPr id="10" name="Shape 7"/>
          <p:cNvSpPr/>
          <p:nvPr/>
        </p:nvSpPr>
        <p:spPr>
          <a:xfrm>
            <a:off x="8084820" y="5144929"/>
            <a:ext cx="494705" cy="494705"/>
          </a:xfrm>
          <a:prstGeom prst="roundRect">
            <a:avLst>
              <a:gd name="adj" fmla="val 18670"/>
            </a:avLst>
          </a:prstGeom>
          <a:solidFill>
            <a:srgbClr val="FCE2CF"/>
          </a:solidFill>
          <a:ln w="7620">
            <a:solidFill>
              <a:srgbClr val="E2C8B5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8799314" y="5144929"/>
            <a:ext cx="2748796" cy="3436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kern="0" spc="-65" dirty="0">
                <a:solidFill>
                  <a:srgbClr val="2B2E3C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Эксперимент</a:t>
            </a:r>
            <a:endParaRPr lang="en-US" sz="2150" dirty="0"/>
          </a:p>
        </p:txBody>
      </p:sp>
      <p:sp>
        <p:nvSpPr>
          <p:cNvPr id="12" name="Text 9"/>
          <p:cNvSpPr/>
          <p:nvPr/>
        </p:nvSpPr>
        <p:spPr>
          <a:xfrm>
            <a:off x="8799314" y="5620464"/>
            <a:ext cx="5061466" cy="3518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Почему считают экспериментатором?</a:t>
            </a:r>
            <a:endParaRPr lang="en-US" sz="1700" dirty="0"/>
          </a:p>
        </p:txBody>
      </p:sp>
      <p:sp>
        <p:nvSpPr>
          <p:cNvPr id="13" name="Text 10"/>
          <p:cNvSpPr/>
          <p:nvPr/>
        </p:nvSpPr>
        <p:spPr>
          <a:xfrm>
            <a:off x="8084820" y="6219587"/>
            <a:ext cx="5775960" cy="140731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Какова роль Андрея Белого в русской литературе? Как его творчество отразило эпоху Серебряного века? Почему Белого считают одним из самых смелых экспериментаторов в литературе?</a:t>
            </a:r>
            <a:endParaRPr lang="en-US" sz="1700" dirty="0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40B09503-5326-9DE6-6916-530FFACFBFFC}"/>
              </a:ext>
            </a:extLst>
          </p:cNvPr>
          <p:cNvSpPr/>
          <p:nvPr/>
        </p:nvSpPr>
        <p:spPr>
          <a:xfrm>
            <a:off x="12786264" y="7463574"/>
            <a:ext cx="1849119" cy="751840"/>
          </a:xfrm>
          <a:prstGeom prst="rect">
            <a:avLst/>
          </a:prstGeom>
          <a:solidFill>
            <a:srgbClr val="FFF8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2"/>
              </a:solidFill>
              <a:ea typeface="Calibri"/>
              <a:cs typeface="Calibri"/>
            </a:endParaRPr>
          </a:p>
        </p:txBody>
      </p:sp>
      <p:pic>
        <p:nvPicPr>
          <p:cNvPr id="16" name="Рисунок 15" descr="Изображение выглядит как человек, Человеческое лицо, челюсть, окрик&#10;&#10;Содержимое, созданное ИИ, может быть неверным.">
            <a:extLst>
              <a:ext uri="{FF2B5EF4-FFF2-40B4-BE49-F238E27FC236}">
                <a16:creationId xmlns:a16="http://schemas.microsoft.com/office/drawing/2014/main" id="{DAAB513B-D40C-1D20-DAA6-E2536B9FD7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9" y="-1617"/>
            <a:ext cx="7283928" cy="821558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Произвольный</PresentationFormat>
  <Paragraphs>0</Paragraphs>
  <Slides>11</Slides>
  <Notes>9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142</cp:revision>
  <dcterms:created xsi:type="dcterms:W3CDTF">2025-04-03T16:00:23Z</dcterms:created>
  <dcterms:modified xsi:type="dcterms:W3CDTF">2025-04-03T17:15:16Z</dcterms:modified>
</cp:coreProperties>
</file>