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4630400" cy="8229600"/>
  <p:notesSz cx="8229600" cy="14630400"/>
  <p:embeddedFontLst>
    <p:embeddedFont>
      <p:font typeface="Bitter Medium" panose="020B0604020202020204" charset="0"/>
      <p:regular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F42"/>
    <a:srgbClr val="FFF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BDDF4-C2F6-4330-AC66-784004314139}" v="360" dt="2025-04-03T17:13:55.306"/>
    <p1510:client id="{35CA38FD-B4BE-4A60-9BA6-4F1040F3867F}" v="311" dt="2025-04-03T19:25:25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4B071-C184-486E-8950-F32B471A520F}" type="datetimeFigureOut">
              <a:t>03.04.2025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7F84A-53DC-4667-8D3D-7D8DE129133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92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Андрей Белый: Жизнь и Творчество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Андрей Белый – выдающийся русский поэт, прозаик, критик, один из ведущих деятелей русского символизма и Серебряного века. Его творчество оказало значительное влияние на развитие русской литературы.</a:t>
            </a:r>
            <a:endParaRPr lang="en-US" sz="1750" dirty="0"/>
          </a:p>
        </p:txBody>
      </p:sp>
      <p:pic>
        <p:nvPicPr>
          <p:cNvPr id="2" name="Рисунок 1" descr="Изображение выглядит как человек, одежда, Человеческое лицо, портре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2CFB149-0100-E2E7-1DEC-F5351CDC6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106" y="1438"/>
            <a:ext cx="5502935" cy="82267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9F59CA0-AE5A-4A90-CDBF-A620C44EAF96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  <p:pic>
        <p:nvPicPr>
          <p:cNvPr id="6" name="Рисунок 5" descr="Изображение выглядит как графическая вставка, мультфильм, Мультфильм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59DD126-5E29-BE3B-A334-663ABB77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71" y="2330660"/>
            <a:ext cx="4529406" cy="3568281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BB7E4FC9-8E57-8900-FABB-8061968D3BFC}"/>
              </a:ext>
            </a:extLst>
          </p:cNvPr>
          <p:cNvSpPr/>
          <p:nvPr/>
        </p:nvSpPr>
        <p:spPr>
          <a:xfrm>
            <a:off x="6342284" y="2330001"/>
            <a:ext cx="8312125" cy="3565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400"/>
              </a:lnSpc>
            </a:pP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Спасибо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ВАМ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за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просмотр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,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надеемся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,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что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мы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подняли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вам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настроение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на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сегодня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.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Желаем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вам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позитива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:)</a:t>
            </a:r>
          </a:p>
        </p:txBody>
      </p:sp>
      <p:pic>
        <p:nvPicPr>
          <p:cNvPr id="2" name="Рисунок 1" descr="Изображение выглядит как бутылка, человек, Человеческое лицо, текс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628C072-C88B-A4DD-675E-135DA94EB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668" y="1158240"/>
            <a:ext cx="5183505" cy="51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7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772759B-EC81-552C-5AC0-5F7CD52DD28C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6AC63AA4-928D-EB58-A036-46F196A059AC}"/>
              </a:ext>
            </a:extLst>
          </p:cNvPr>
          <p:cNvSpPr/>
          <p:nvPr/>
        </p:nvSpPr>
        <p:spPr>
          <a:xfrm>
            <a:off x="2305123" y="1191315"/>
            <a:ext cx="10037408" cy="39966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400"/>
              </a:lnSpc>
            </a:pP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Оцените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нашу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презинтацию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b="1" kern="0" spc="-130" dirty="0" err="1">
                <a:solidFill>
                  <a:srgbClr val="2C3F42"/>
                </a:solidFill>
                <a:latin typeface="Bitter Medium"/>
              </a:rPr>
              <a:t>от</a:t>
            </a:r>
            <a:r>
              <a:rPr lang="en-US" sz="4300" b="1" kern="0" spc="-130" dirty="0">
                <a:solidFill>
                  <a:srgbClr val="2C3F42"/>
                </a:solidFill>
                <a:latin typeface="Bitter Medium"/>
              </a:rPr>
              <a:t>  1  до 10</a:t>
            </a:r>
          </a:p>
        </p:txBody>
      </p:sp>
      <p:pic>
        <p:nvPicPr>
          <p:cNvPr id="13" name="Рисунок 12" descr="Изображение выглядит как логотип, символ, круг, График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DAB646-7031-5410-DFFA-86C50859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972" y="2627462"/>
            <a:ext cx="4320396" cy="4441165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логотип, символ, Графика, круг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E6DF0585-6577-3D45-6968-522789631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38" y="2418272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8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30713"/>
            <a:ext cx="65241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Биография: Ранние Годы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31745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766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Дата рождения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25659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26 октября 1880 года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531745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766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Место рождения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256598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Москва, Россия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08074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43151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Семья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480560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Сын известного математика Николая Бугаева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565808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Борис Николаевич Бугаев, известный как Андрей Белый, получил блестящее домашнее образование, что способствовало его раннему интересу к литературе и философии.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0808C62F-4FDC-EFFB-6861-42A61752E7BB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62979"/>
            <a:ext cx="66046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Творческое Становление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191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8191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Псевдоним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30958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"Андрей Белый" с 1903 года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191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22583" y="281916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Литературное объединение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3663910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Участник символистов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5173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45173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Дружба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00776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Близкий друг Александра Блока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591538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Белый начал свой литературный путь в журнале "Весы", где проявился его талант и оригинальность как писателя и поэта. Он быстро стал ключевой фигурой в символистском движении.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3615"/>
            <a:ext cx="78968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Литературные Произведения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9370"/>
            <a:ext cx="30875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Поэтические сборники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051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"Золото в лазури"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5293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Роман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11051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"</a:t>
            </a:r>
            <a:r>
              <a:rPr lang="en-US" sz="1750" kern="0" spc="-36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Петербург</a:t>
            </a: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" </a:t>
            </a:r>
            <a:endParaRPr lang="en-US" sz="175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35293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Особенности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11051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Эксперименты со стихом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55271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Уникальный стиль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25006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Роман "Петербург" – одно из самых значительных произведений русской литературы XX века, отличающееся новаторством формы и глубиной содержания.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517F778-EBE6-2FC5-E24A-DFF85A545112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514705"/>
            <a:ext cx="66965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Поэтический Мир Белого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1925955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52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Символизм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4318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Главное направление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86839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136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Мотивы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00407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Философия и мистика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64772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745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Особенности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6495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Метафоры и ритм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656855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В лирике Белого преобладают философские и </a:t>
            </a:r>
            <a:r>
              <a:rPr lang="en-US" sz="1750" kern="0" spc="-36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мистические</a:t>
            </a: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kern="0" spc="-36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мотивы</a:t>
            </a: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, </a:t>
            </a:r>
            <a:r>
              <a:rPr lang="en-US" sz="1750" kern="0" spc="-36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выраженные</a:t>
            </a: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kern="0" spc="-36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через</a:t>
            </a: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kern="0" spc="-36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сложные</a:t>
            </a: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50" kern="0" spc="-36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метафоры</a:t>
            </a: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750" kern="0" spc="-36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эксперименты</a:t>
            </a: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с </a:t>
            </a:r>
            <a:r>
              <a:rPr lang="en-US" sz="1750" kern="0" spc="-36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ритмом</a:t>
            </a:r>
            <a:r>
              <a:rPr lang="en-US" sz="1750" kern="0" spc="-36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D1F916F-B91B-D275-9BF1-8CDEF4118C87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  <p:pic>
        <p:nvPicPr>
          <p:cNvPr id="14" name="Рисунок 13" descr="Изображение выглядит как Танец, человек, силуэ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710A4569-D1A9-C1DE-A167-72FD05536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8626" y="2622"/>
            <a:ext cx="5986731" cy="82416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113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7823" y="2420293"/>
            <a:ext cx="8593812" cy="605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kern="0" spc="-11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Научная и Философская Деятельность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677823" y="5354360"/>
            <a:ext cx="13274754" cy="22860"/>
          </a:xfrm>
          <a:prstGeom prst="roundRect">
            <a:avLst>
              <a:gd name="adj" fmla="val 355871"/>
            </a:avLst>
          </a:prstGeom>
          <a:solidFill>
            <a:srgbClr val="E2C8B5"/>
          </a:solidFill>
          <a:ln/>
        </p:spPr>
      </p:sp>
      <p:sp>
        <p:nvSpPr>
          <p:cNvPr id="5" name="Shape 2"/>
          <p:cNvSpPr/>
          <p:nvPr/>
        </p:nvSpPr>
        <p:spPr>
          <a:xfrm>
            <a:off x="3936682" y="4773335"/>
            <a:ext cx="22860" cy="581025"/>
          </a:xfrm>
          <a:prstGeom prst="roundRect">
            <a:avLst>
              <a:gd name="adj" fmla="val 355871"/>
            </a:avLst>
          </a:prstGeom>
          <a:solidFill>
            <a:srgbClr val="E2C8B5"/>
          </a:solidFill>
          <a:ln/>
        </p:spPr>
      </p:sp>
      <p:sp>
        <p:nvSpPr>
          <p:cNvPr id="6" name="Shape 3"/>
          <p:cNvSpPr/>
          <p:nvPr/>
        </p:nvSpPr>
        <p:spPr>
          <a:xfrm>
            <a:off x="3730228" y="5136475"/>
            <a:ext cx="435769" cy="435769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02856" y="5172789"/>
            <a:ext cx="29051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69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2737485" y="3850838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kern="0" spc="-5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Теория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71418" y="4269700"/>
            <a:ext cx="6153388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Труды по символизму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303770" y="5354360"/>
            <a:ext cx="22860" cy="581025"/>
          </a:xfrm>
          <a:prstGeom prst="roundRect">
            <a:avLst>
              <a:gd name="adj" fmla="val 355871"/>
            </a:avLst>
          </a:prstGeom>
          <a:solidFill>
            <a:srgbClr val="E2C8B5"/>
          </a:solidFill>
          <a:ln/>
        </p:spPr>
      </p:sp>
      <p:sp>
        <p:nvSpPr>
          <p:cNvPr id="11" name="Shape 8"/>
          <p:cNvSpPr/>
          <p:nvPr/>
        </p:nvSpPr>
        <p:spPr>
          <a:xfrm>
            <a:off x="7097316" y="5136475"/>
            <a:ext cx="435769" cy="435769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169944" y="5172789"/>
            <a:ext cx="29051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69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6104573" y="6129099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kern="0" spc="-5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Ритмика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4238506" y="6547961"/>
            <a:ext cx="6153388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Исследования в области ритма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0670858" y="4773335"/>
            <a:ext cx="22860" cy="581025"/>
          </a:xfrm>
          <a:prstGeom prst="roundRect">
            <a:avLst>
              <a:gd name="adj" fmla="val 355871"/>
            </a:avLst>
          </a:prstGeom>
          <a:solidFill>
            <a:srgbClr val="E2C8B5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64403" y="5136475"/>
            <a:ext cx="435769" cy="435769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537031" y="5172789"/>
            <a:ext cx="290513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kern="0" spc="-69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9471660" y="3850838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kern="0" spc="-5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Интересы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7605593" y="4269700"/>
            <a:ext cx="6153388" cy="309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Работы по антропософии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677823" y="7075765"/>
            <a:ext cx="13274754" cy="619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Белый также известен своими научными трудами по теории символизма и исследованиями в области ритмики. Он проявлял интерес к антропософии и другим философским направлениям.</a:t>
            </a:r>
            <a:endParaRPr lang="en-US" sz="1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AA26FF2-71EE-7242-330B-3FDF0CAEE1EA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Личная Жизнь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37788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Брак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69224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С Асей Тургеневой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47717" y="3993237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Увлечение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04288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Антропософия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44326" y="260961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Период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49544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Эмиграция и возвращение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44326" y="5376863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kern="0" spc="-54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Личная жизнь Белого была полна сложных отношений и духовных поисков. Брак с Асей Тургеневой и увлечение антропософией оказали значительное влияние на его творчество и мировоззрение.</a:t>
            </a:r>
            <a:endParaRPr lang="en-US" sz="175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10FE892-6C01-A115-9773-B1BD62585A10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6A6242-5C88-51EE-6D78-9B523396DA36}"/>
              </a:ext>
            </a:extLst>
          </p:cNvPr>
          <p:cNvSpPr txBox="1"/>
          <p:nvPr/>
        </p:nvSpPr>
        <p:spPr>
          <a:xfrm>
            <a:off x="9601200" y="3398520"/>
            <a:ext cx="24384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b="1" dirty="0">
                <a:solidFill>
                  <a:schemeClr val="bg2">
                    <a:lumMod val="49000"/>
                  </a:schemeClr>
                </a:solidFill>
                <a:latin typeface="Arial"/>
                <a:cs typeface="Arial"/>
              </a:rPr>
              <a:t>(религиозно-мистическое учение)</a:t>
            </a:r>
            <a:endParaRPr lang="ru-RU" sz="1000">
              <a:solidFill>
                <a:schemeClr val="bg2">
                  <a:lumMod val="49000"/>
                </a:schemeClr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Изображение выглядит как мультфильм, графическая вставка, Мультфильм, иллюстрация&#10;&#10;Содержимое, созданное ИИ, может быть неверным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45389" y="-8626"/>
            <a:ext cx="7712014" cy="85746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Вопрос 1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Почему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Борис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Бугаев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выбрал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псевдоним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 «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Андрей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Белый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»? 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Что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символизирует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это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 </a:t>
            </a:r>
            <a:r>
              <a:rPr lang="en-US" sz="2400" b="1" kern="0" spc="-36" dirty="0" err="1">
                <a:solidFill>
                  <a:srgbClr val="2C3F42"/>
                </a:solidFill>
                <a:latin typeface="Aptos"/>
                <a:ea typeface="+mn-lt"/>
                <a:cs typeface="+mn-lt"/>
              </a:rPr>
              <a:t>имя</a:t>
            </a:r>
            <a:r>
              <a:rPr lang="en-US" sz="2400" b="1" kern="0" spc="-36" dirty="0">
                <a:solidFill>
                  <a:srgbClr val="2C3F42"/>
                </a:solidFill>
                <a:latin typeface="Aptos"/>
                <a:ea typeface="+mn-lt"/>
                <a:cs typeface="+mn-lt"/>
              </a:rPr>
              <a:t>?</a:t>
            </a:r>
            <a:endParaRPr lang="en-US" sz="2400" b="1" kern="0" spc="-36" dirty="0" err="1">
              <a:solidFill>
                <a:srgbClr val="2C3F42"/>
              </a:solidFill>
              <a:latin typeface="Aptos"/>
              <a:ea typeface="Calibri"/>
              <a:cs typeface="Calibri"/>
            </a:endParaRPr>
          </a:p>
          <a:p>
            <a:endParaRPr lang="en-US" sz="2000" b="1" kern="0" spc="-36" dirty="0">
              <a:solidFill>
                <a:schemeClr val="bg2">
                  <a:lumMod val="49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E40A58-61CC-4C59-FFCE-D7765FBC48C5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46797" y="869"/>
            <a:ext cx="5775960" cy="1374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400"/>
              </a:lnSpc>
            </a:pPr>
            <a:r>
              <a:rPr lang="en-US" sz="4300" kern="0" spc="-130" dirty="0" err="1">
                <a:solidFill>
                  <a:srgbClr val="2C3F42"/>
                </a:solidFill>
                <a:latin typeface="Bitter Medium"/>
              </a:rPr>
              <a:t>Вопросы</a:t>
            </a:r>
            <a:r>
              <a:rPr lang="en-US" sz="4300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kern="0" spc="-130" dirty="0" err="1">
                <a:solidFill>
                  <a:srgbClr val="2C3F42"/>
                </a:solidFill>
                <a:latin typeface="Bitter Medium"/>
              </a:rPr>
              <a:t>для</a:t>
            </a:r>
            <a:r>
              <a:rPr lang="en-US" sz="4300" kern="0" spc="-130" dirty="0">
                <a:solidFill>
                  <a:srgbClr val="2C3F42"/>
                </a:solidFill>
                <a:latin typeface="Bitter Medium"/>
              </a:rPr>
              <a:t> </a:t>
            </a:r>
            <a:r>
              <a:rPr lang="en-US" sz="4300" kern="0" spc="-130" dirty="0" err="1">
                <a:solidFill>
                  <a:srgbClr val="2C3F42"/>
                </a:solidFill>
                <a:latin typeface="Bitter Medium"/>
              </a:rPr>
              <a:t>Обсуждения</a:t>
            </a:r>
            <a:r>
              <a:rPr lang="en-US" sz="4300" kern="0" spc="-130" dirty="0">
                <a:solidFill>
                  <a:srgbClr val="2C3F42"/>
                </a:solidFill>
                <a:latin typeface="Bitter Medium"/>
              </a:rPr>
              <a:t> </a:t>
            </a:r>
            <a:endParaRPr lang="en-US" sz="4300" kern="0" spc="-130" dirty="0">
              <a:solidFill>
                <a:srgbClr val="2C3F42"/>
              </a:solidFill>
              <a:latin typeface="Bitter Medium"/>
              <a:ea typeface="Calibri"/>
              <a:cs typeface="Calibr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084820" y="2556034"/>
            <a:ext cx="494705" cy="494705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99314" y="2556034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 err="1">
                <a:solidFill>
                  <a:srgbClr val="2B2E3C"/>
                </a:solidFill>
                <a:latin typeface="Bitter Medium"/>
              </a:rPr>
              <a:t>Произведения</a:t>
            </a:r>
          </a:p>
        </p:txBody>
      </p:sp>
      <p:sp>
        <p:nvSpPr>
          <p:cNvPr id="6" name="Text 3"/>
          <p:cNvSpPr/>
          <p:nvPr/>
        </p:nvSpPr>
        <p:spPr>
          <a:xfrm>
            <a:off x="8799314" y="3031569"/>
            <a:ext cx="5061466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Назовите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главные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произведения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Андрея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Белого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.  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какое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из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них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считают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самым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новаторским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?</a:t>
            </a:r>
          </a:p>
        </p:txBody>
      </p:sp>
      <p:sp>
        <p:nvSpPr>
          <p:cNvPr id="7" name="Shape 4"/>
          <p:cNvSpPr/>
          <p:nvPr/>
        </p:nvSpPr>
        <p:spPr>
          <a:xfrm>
            <a:off x="8084820" y="3850481"/>
            <a:ext cx="494705" cy="494705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799314" y="3850481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Эпоха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8799314" y="4326017"/>
            <a:ext cx="5061466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Какое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место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Андрей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Белый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занимает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в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русской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литературе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серебрянного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века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?</a:t>
            </a:r>
          </a:p>
        </p:txBody>
      </p:sp>
      <p:sp>
        <p:nvSpPr>
          <p:cNvPr id="10" name="Shape 7"/>
          <p:cNvSpPr/>
          <p:nvPr/>
        </p:nvSpPr>
        <p:spPr>
          <a:xfrm>
            <a:off x="8084820" y="5144929"/>
            <a:ext cx="494705" cy="494705"/>
          </a:xfrm>
          <a:prstGeom prst="roundRect">
            <a:avLst>
              <a:gd name="adj" fmla="val 18670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799314" y="5144929"/>
            <a:ext cx="2748796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 err="1">
                <a:solidFill>
                  <a:srgbClr val="2B2E3C"/>
                </a:solidFill>
                <a:latin typeface="Bitter Medium"/>
              </a:rPr>
              <a:t>Семья</a:t>
            </a:r>
          </a:p>
        </p:txBody>
      </p:sp>
      <p:sp>
        <p:nvSpPr>
          <p:cNvPr id="12" name="Text 9"/>
          <p:cNvSpPr/>
          <p:nvPr/>
        </p:nvSpPr>
        <p:spPr>
          <a:xfrm>
            <a:off x="8799314" y="5620464"/>
            <a:ext cx="5061466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Как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повлияло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домашнее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образование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и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его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семья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на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его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700" kern="0" spc="-35" dirty="0" err="1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творчество</a:t>
            </a:r>
            <a:r>
              <a:rPr lang="en-US" sz="1700" kern="0" spc="-35" dirty="0">
                <a:solidFill>
                  <a:srgbClr val="2B2E3C"/>
                </a:solidFill>
                <a:latin typeface="Open Sans"/>
                <a:ea typeface="Open Sans"/>
                <a:cs typeface="Open Sans"/>
              </a:rPr>
              <a:t>?</a:t>
            </a:r>
          </a:p>
        </p:txBody>
      </p:sp>
      <p:sp>
        <p:nvSpPr>
          <p:cNvPr id="13" name="Text 10"/>
          <p:cNvSpPr/>
          <p:nvPr/>
        </p:nvSpPr>
        <p:spPr>
          <a:xfrm>
            <a:off x="8084820" y="6219587"/>
            <a:ext cx="5775960" cy="1407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kern="0" spc="-35" dirty="0">
              <a:solidFill>
                <a:srgbClr val="2B2E3C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0B09503-5326-9DE6-6916-530FFACFBFFC}"/>
              </a:ext>
            </a:extLst>
          </p:cNvPr>
          <p:cNvSpPr/>
          <p:nvPr/>
        </p:nvSpPr>
        <p:spPr>
          <a:xfrm>
            <a:off x="12786264" y="7463574"/>
            <a:ext cx="1849119" cy="75184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/>
              </a:solidFill>
              <a:ea typeface="Calibri"/>
              <a:cs typeface="Calibri"/>
            </a:endParaRPr>
          </a:p>
        </p:txBody>
      </p:sp>
      <p:pic>
        <p:nvPicPr>
          <p:cNvPr id="16" name="Рисунок 15" descr="Изображение выглядит как человек, Человеческое лицо, челюсть, окри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AAB513B-D40C-1D20-DAA6-E2536B9FD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9" y="13623"/>
            <a:ext cx="7283928" cy="8215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Произвольный</PresentationFormat>
  <Paragraphs>0</Paragraphs>
  <Slides>11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225</cp:revision>
  <dcterms:created xsi:type="dcterms:W3CDTF">2025-04-03T16:00:23Z</dcterms:created>
  <dcterms:modified xsi:type="dcterms:W3CDTF">2025-04-03T20:12:34Z</dcterms:modified>
</cp:coreProperties>
</file>