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0" r:id="rId5"/>
    <p:sldId id="262" r:id="rId6"/>
    <p:sldId id="259" r:id="rId7"/>
    <p:sldId id="263" r:id="rId8"/>
    <p:sldId id="266"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75323"/>
  </p:normalViewPr>
  <p:slideViewPr>
    <p:cSldViewPr snapToGrid="0" snapToObjects="1">
      <p:cViewPr varScale="1">
        <p:scale>
          <a:sx n="79" d="100"/>
          <a:sy n="79" d="100"/>
        </p:scale>
        <p:origin x="768" y="184"/>
      </p:cViewPr>
      <p:guideLst/>
    </p:cSldViewPr>
  </p:slideViewPr>
  <p:outlineViewPr>
    <p:cViewPr>
      <p:scale>
        <a:sx n="33" d="100"/>
        <a:sy n="33" d="100"/>
      </p:scale>
      <p:origin x="0" y="0"/>
    </p:cViewPr>
  </p:outlineViewPr>
  <p:notesTextViewPr>
    <p:cViewPr>
      <p:scale>
        <a:sx n="1" d="1"/>
        <a:sy n="1" d="1"/>
      </p:scale>
      <p:origin x="0" y="-2256"/>
    </p:cViewPr>
  </p:notesTextViewPr>
  <p:sorterViewPr>
    <p:cViewPr>
      <p:scale>
        <a:sx n="80" d="100"/>
        <a:sy n="80" d="100"/>
      </p:scale>
      <p:origin x="0" y="0"/>
    </p:cViewPr>
  </p:sorterViewPr>
  <p:notesViewPr>
    <p:cSldViewPr snapToGrid="0" snapToObjects="1">
      <p:cViewPr varScale="1">
        <p:scale>
          <a:sx n="81" d="100"/>
          <a:sy n="81" d="100"/>
        </p:scale>
        <p:origin x="402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1" Type="http://schemas.openxmlformats.org/officeDocument/2006/relationships/hyperlink" Target="https://github.com/ashante112/Project2-Team2/blob/main/Data/GVP_Volcano_List.xl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53D51-269B-4046-B218-65A04F1A29C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FC1DEAD3-D06A-468F-B1C0-5BADD38121E0}">
      <dgm:prSet custT="1"/>
      <dgm:spPr/>
      <dgm:t>
        <a:bodyPr/>
        <a:lstStyle/>
        <a:p>
          <a:r>
            <a:rPr lang="en-US" sz="4000" dirty="0"/>
            <a:t>Banu Nathan</a:t>
          </a:r>
        </a:p>
      </dgm:t>
    </dgm:pt>
    <dgm:pt modelId="{D5C9A912-7D22-414A-A783-2933BE0838F9}" type="parTrans" cxnId="{A0CCAC6D-B05F-4A11-905E-C818BE348C08}">
      <dgm:prSet/>
      <dgm:spPr/>
      <dgm:t>
        <a:bodyPr/>
        <a:lstStyle/>
        <a:p>
          <a:endParaRPr lang="en-US"/>
        </a:p>
      </dgm:t>
    </dgm:pt>
    <dgm:pt modelId="{5439C9C7-E11A-4FD6-A084-21D15C6E0BC4}" type="sibTrans" cxnId="{A0CCAC6D-B05F-4A11-905E-C818BE348C08}">
      <dgm:prSet/>
      <dgm:spPr/>
      <dgm:t>
        <a:bodyPr/>
        <a:lstStyle/>
        <a:p>
          <a:endParaRPr lang="en-US"/>
        </a:p>
      </dgm:t>
    </dgm:pt>
    <dgm:pt modelId="{E7A565D6-E860-46C9-811A-4DD7326897EB}">
      <dgm:prSet custT="1"/>
      <dgm:spPr/>
      <dgm:t>
        <a:bodyPr/>
        <a:lstStyle/>
        <a:p>
          <a:r>
            <a:rPr lang="en-US" sz="4000" dirty="0"/>
            <a:t>Fleming Brathwaite</a:t>
          </a:r>
        </a:p>
      </dgm:t>
    </dgm:pt>
    <dgm:pt modelId="{D6167537-F870-47A0-9956-2F2CC5577B54}" type="parTrans" cxnId="{9415B425-61EC-4DEA-916F-B94432AE0FE0}">
      <dgm:prSet/>
      <dgm:spPr/>
      <dgm:t>
        <a:bodyPr/>
        <a:lstStyle/>
        <a:p>
          <a:endParaRPr lang="en-US"/>
        </a:p>
      </dgm:t>
    </dgm:pt>
    <dgm:pt modelId="{9EDD6725-8D94-43B7-8CDE-C18F78E42FFC}" type="sibTrans" cxnId="{9415B425-61EC-4DEA-916F-B94432AE0FE0}">
      <dgm:prSet/>
      <dgm:spPr/>
      <dgm:t>
        <a:bodyPr/>
        <a:lstStyle/>
        <a:p>
          <a:endParaRPr lang="en-US"/>
        </a:p>
      </dgm:t>
    </dgm:pt>
    <dgm:pt modelId="{0ADE9316-72F3-4409-A3E4-D16307BBF16B}">
      <dgm:prSet custT="1"/>
      <dgm:spPr/>
      <dgm:t>
        <a:bodyPr/>
        <a:lstStyle/>
        <a:p>
          <a:r>
            <a:rPr lang="en-US" sz="4000" dirty="0"/>
            <a:t>Dan Freda</a:t>
          </a:r>
        </a:p>
      </dgm:t>
    </dgm:pt>
    <dgm:pt modelId="{B5D3CB79-7E52-4AC3-8021-02BC1AC26CCE}" type="parTrans" cxnId="{93058E3A-47C1-4369-B5B0-3F58BE97CD39}">
      <dgm:prSet/>
      <dgm:spPr/>
      <dgm:t>
        <a:bodyPr/>
        <a:lstStyle/>
        <a:p>
          <a:endParaRPr lang="en-US"/>
        </a:p>
      </dgm:t>
    </dgm:pt>
    <dgm:pt modelId="{20CB2FA1-50A3-46D2-852A-502F6CC08D05}" type="sibTrans" cxnId="{93058E3A-47C1-4369-B5B0-3F58BE97CD39}">
      <dgm:prSet/>
      <dgm:spPr/>
      <dgm:t>
        <a:bodyPr/>
        <a:lstStyle/>
        <a:p>
          <a:endParaRPr lang="en-US"/>
        </a:p>
      </dgm:t>
    </dgm:pt>
    <dgm:pt modelId="{A807CA17-8BF7-4151-A9C6-74D3A75B186C}">
      <dgm:prSet custT="1"/>
      <dgm:spPr/>
      <dgm:t>
        <a:bodyPr/>
        <a:lstStyle/>
        <a:p>
          <a:r>
            <a:rPr lang="en-US" sz="4000" dirty="0" err="1"/>
            <a:t>Shawntell</a:t>
          </a:r>
          <a:r>
            <a:rPr lang="en-US" sz="4000" dirty="0"/>
            <a:t> Manning</a:t>
          </a:r>
        </a:p>
      </dgm:t>
    </dgm:pt>
    <dgm:pt modelId="{1CA6F56D-A5F9-4AB5-BC4E-8D6E04BCE1B1}" type="parTrans" cxnId="{CA167373-E36A-49D0-9C0C-DD886EB08C1A}">
      <dgm:prSet/>
      <dgm:spPr/>
      <dgm:t>
        <a:bodyPr/>
        <a:lstStyle/>
        <a:p>
          <a:endParaRPr lang="en-US"/>
        </a:p>
      </dgm:t>
    </dgm:pt>
    <dgm:pt modelId="{0B3B5B62-35D9-4CAD-9CC3-FE49994A71C4}" type="sibTrans" cxnId="{CA167373-E36A-49D0-9C0C-DD886EB08C1A}">
      <dgm:prSet/>
      <dgm:spPr/>
      <dgm:t>
        <a:bodyPr/>
        <a:lstStyle/>
        <a:p>
          <a:endParaRPr lang="en-US"/>
        </a:p>
      </dgm:t>
    </dgm:pt>
    <dgm:pt modelId="{1C96F310-A0DE-024A-8987-8140505EEE58}" type="pres">
      <dgm:prSet presAssocID="{90353D51-269B-4046-B218-65A04F1A29CC}" presName="vert0" presStyleCnt="0">
        <dgm:presLayoutVars>
          <dgm:dir/>
          <dgm:animOne val="branch"/>
          <dgm:animLvl val="lvl"/>
        </dgm:presLayoutVars>
      </dgm:prSet>
      <dgm:spPr/>
    </dgm:pt>
    <dgm:pt modelId="{DAD7079B-85E8-4D4D-BF98-CC10A2E107C2}" type="pres">
      <dgm:prSet presAssocID="{FC1DEAD3-D06A-468F-B1C0-5BADD38121E0}" presName="thickLine" presStyleLbl="alignNode1" presStyleIdx="0" presStyleCnt="4"/>
      <dgm:spPr/>
    </dgm:pt>
    <dgm:pt modelId="{7E0661D5-AE93-D74F-93DF-8C369591F1DC}" type="pres">
      <dgm:prSet presAssocID="{FC1DEAD3-D06A-468F-B1C0-5BADD38121E0}" presName="horz1" presStyleCnt="0"/>
      <dgm:spPr/>
    </dgm:pt>
    <dgm:pt modelId="{E8D9E4B2-821A-804A-9878-EDD855562722}" type="pres">
      <dgm:prSet presAssocID="{FC1DEAD3-D06A-468F-B1C0-5BADD38121E0}" presName="tx1" presStyleLbl="revTx" presStyleIdx="0" presStyleCnt="4"/>
      <dgm:spPr/>
    </dgm:pt>
    <dgm:pt modelId="{9F48013E-F247-FB4A-8C4E-964197741E6A}" type="pres">
      <dgm:prSet presAssocID="{FC1DEAD3-D06A-468F-B1C0-5BADD38121E0}" presName="vert1" presStyleCnt="0"/>
      <dgm:spPr/>
    </dgm:pt>
    <dgm:pt modelId="{99D44552-D4D8-9C4B-BB7D-9B2160468F76}" type="pres">
      <dgm:prSet presAssocID="{E7A565D6-E860-46C9-811A-4DD7326897EB}" presName="thickLine" presStyleLbl="alignNode1" presStyleIdx="1" presStyleCnt="4"/>
      <dgm:spPr/>
    </dgm:pt>
    <dgm:pt modelId="{9ABF7CDC-E117-844D-BF48-92ACA0287666}" type="pres">
      <dgm:prSet presAssocID="{E7A565D6-E860-46C9-811A-4DD7326897EB}" presName="horz1" presStyleCnt="0"/>
      <dgm:spPr/>
    </dgm:pt>
    <dgm:pt modelId="{9BC1C8BD-B372-B447-9159-CB3E5DC6DA66}" type="pres">
      <dgm:prSet presAssocID="{E7A565D6-E860-46C9-811A-4DD7326897EB}" presName="tx1" presStyleLbl="revTx" presStyleIdx="1" presStyleCnt="4"/>
      <dgm:spPr/>
    </dgm:pt>
    <dgm:pt modelId="{1756A9DD-47D5-8D43-A90E-8F755ABAF3DD}" type="pres">
      <dgm:prSet presAssocID="{E7A565D6-E860-46C9-811A-4DD7326897EB}" presName="vert1" presStyleCnt="0"/>
      <dgm:spPr/>
    </dgm:pt>
    <dgm:pt modelId="{9F9711B2-9951-0143-A929-FA5B443CBD87}" type="pres">
      <dgm:prSet presAssocID="{0ADE9316-72F3-4409-A3E4-D16307BBF16B}" presName="thickLine" presStyleLbl="alignNode1" presStyleIdx="2" presStyleCnt="4"/>
      <dgm:spPr/>
    </dgm:pt>
    <dgm:pt modelId="{FA549FF0-1CA0-D343-B24C-D8985FCCB0BA}" type="pres">
      <dgm:prSet presAssocID="{0ADE9316-72F3-4409-A3E4-D16307BBF16B}" presName="horz1" presStyleCnt="0"/>
      <dgm:spPr/>
    </dgm:pt>
    <dgm:pt modelId="{EDAAF0B9-1147-3544-ABB0-1C0655C2FD17}" type="pres">
      <dgm:prSet presAssocID="{0ADE9316-72F3-4409-A3E4-D16307BBF16B}" presName="tx1" presStyleLbl="revTx" presStyleIdx="2" presStyleCnt="4"/>
      <dgm:spPr/>
    </dgm:pt>
    <dgm:pt modelId="{9919375F-4DB0-1446-9118-59C448A169F2}" type="pres">
      <dgm:prSet presAssocID="{0ADE9316-72F3-4409-A3E4-D16307BBF16B}" presName="vert1" presStyleCnt="0"/>
      <dgm:spPr/>
    </dgm:pt>
    <dgm:pt modelId="{A46A1860-56D1-CE45-89AC-8A2B85B1AC12}" type="pres">
      <dgm:prSet presAssocID="{A807CA17-8BF7-4151-A9C6-74D3A75B186C}" presName="thickLine" presStyleLbl="alignNode1" presStyleIdx="3" presStyleCnt="4"/>
      <dgm:spPr/>
    </dgm:pt>
    <dgm:pt modelId="{51483CE4-FA8E-FF49-8B72-F71FB9C8FA3B}" type="pres">
      <dgm:prSet presAssocID="{A807CA17-8BF7-4151-A9C6-74D3A75B186C}" presName="horz1" presStyleCnt="0"/>
      <dgm:spPr/>
    </dgm:pt>
    <dgm:pt modelId="{3CFB59B0-0B30-734E-A422-5099E3105D5B}" type="pres">
      <dgm:prSet presAssocID="{A807CA17-8BF7-4151-A9C6-74D3A75B186C}" presName="tx1" presStyleLbl="revTx" presStyleIdx="3" presStyleCnt="4"/>
      <dgm:spPr/>
    </dgm:pt>
    <dgm:pt modelId="{EF85C967-C922-9F4A-906E-003705119868}" type="pres">
      <dgm:prSet presAssocID="{A807CA17-8BF7-4151-A9C6-74D3A75B186C}" presName="vert1" presStyleCnt="0"/>
      <dgm:spPr/>
    </dgm:pt>
  </dgm:ptLst>
  <dgm:cxnLst>
    <dgm:cxn modelId="{9415B425-61EC-4DEA-916F-B94432AE0FE0}" srcId="{90353D51-269B-4046-B218-65A04F1A29CC}" destId="{E7A565D6-E860-46C9-811A-4DD7326897EB}" srcOrd="1" destOrd="0" parTransId="{D6167537-F870-47A0-9956-2F2CC5577B54}" sibTransId="{9EDD6725-8D94-43B7-8CDE-C18F78E42FFC}"/>
    <dgm:cxn modelId="{406C4530-4824-6942-8821-9BBD5AF03D01}" type="presOf" srcId="{A807CA17-8BF7-4151-A9C6-74D3A75B186C}" destId="{3CFB59B0-0B30-734E-A422-5099E3105D5B}" srcOrd="0" destOrd="0" presId="urn:microsoft.com/office/officeart/2008/layout/LinedList"/>
    <dgm:cxn modelId="{93058E3A-47C1-4369-B5B0-3F58BE97CD39}" srcId="{90353D51-269B-4046-B218-65A04F1A29CC}" destId="{0ADE9316-72F3-4409-A3E4-D16307BBF16B}" srcOrd="2" destOrd="0" parTransId="{B5D3CB79-7E52-4AC3-8021-02BC1AC26CCE}" sibTransId="{20CB2FA1-50A3-46D2-852A-502F6CC08D05}"/>
    <dgm:cxn modelId="{A414AF5F-FB7D-254C-9998-DA13B9853D27}" type="presOf" srcId="{FC1DEAD3-D06A-468F-B1C0-5BADD38121E0}" destId="{E8D9E4B2-821A-804A-9878-EDD855562722}" srcOrd="0" destOrd="0" presId="urn:microsoft.com/office/officeart/2008/layout/LinedList"/>
    <dgm:cxn modelId="{A0CCAC6D-B05F-4A11-905E-C818BE348C08}" srcId="{90353D51-269B-4046-B218-65A04F1A29CC}" destId="{FC1DEAD3-D06A-468F-B1C0-5BADD38121E0}" srcOrd="0" destOrd="0" parTransId="{D5C9A912-7D22-414A-A783-2933BE0838F9}" sibTransId="{5439C9C7-E11A-4FD6-A084-21D15C6E0BC4}"/>
    <dgm:cxn modelId="{CA167373-E36A-49D0-9C0C-DD886EB08C1A}" srcId="{90353D51-269B-4046-B218-65A04F1A29CC}" destId="{A807CA17-8BF7-4151-A9C6-74D3A75B186C}" srcOrd="3" destOrd="0" parTransId="{1CA6F56D-A5F9-4AB5-BC4E-8D6E04BCE1B1}" sibTransId="{0B3B5B62-35D9-4CAD-9CC3-FE49994A71C4}"/>
    <dgm:cxn modelId="{1602A07F-A92C-F649-B2BF-4E6E5677CA0F}" type="presOf" srcId="{0ADE9316-72F3-4409-A3E4-D16307BBF16B}" destId="{EDAAF0B9-1147-3544-ABB0-1C0655C2FD17}" srcOrd="0" destOrd="0" presId="urn:microsoft.com/office/officeart/2008/layout/LinedList"/>
    <dgm:cxn modelId="{2B733E81-FF97-1240-B6E1-C4CCAD05732D}" type="presOf" srcId="{90353D51-269B-4046-B218-65A04F1A29CC}" destId="{1C96F310-A0DE-024A-8987-8140505EEE58}" srcOrd="0" destOrd="0" presId="urn:microsoft.com/office/officeart/2008/layout/LinedList"/>
    <dgm:cxn modelId="{85335DB3-624A-EE48-A688-6220DEBD5F8B}" type="presOf" srcId="{E7A565D6-E860-46C9-811A-4DD7326897EB}" destId="{9BC1C8BD-B372-B447-9159-CB3E5DC6DA66}" srcOrd="0" destOrd="0" presId="urn:microsoft.com/office/officeart/2008/layout/LinedList"/>
    <dgm:cxn modelId="{1881988C-CF18-1544-B0DD-071FE178483B}" type="presParOf" srcId="{1C96F310-A0DE-024A-8987-8140505EEE58}" destId="{DAD7079B-85E8-4D4D-BF98-CC10A2E107C2}" srcOrd="0" destOrd="0" presId="urn:microsoft.com/office/officeart/2008/layout/LinedList"/>
    <dgm:cxn modelId="{057F6936-C947-334E-A4AC-08E38F3F5A6E}" type="presParOf" srcId="{1C96F310-A0DE-024A-8987-8140505EEE58}" destId="{7E0661D5-AE93-D74F-93DF-8C369591F1DC}" srcOrd="1" destOrd="0" presId="urn:microsoft.com/office/officeart/2008/layout/LinedList"/>
    <dgm:cxn modelId="{5CD6917C-7A94-7E46-B465-3FA5254CF13C}" type="presParOf" srcId="{7E0661D5-AE93-D74F-93DF-8C369591F1DC}" destId="{E8D9E4B2-821A-804A-9878-EDD855562722}" srcOrd="0" destOrd="0" presId="urn:microsoft.com/office/officeart/2008/layout/LinedList"/>
    <dgm:cxn modelId="{D0C4F878-09BA-3448-B43E-EF88D07527B8}" type="presParOf" srcId="{7E0661D5-AE93-D74F-93DF-8C369591F1DC}" destId="{9F48013E-F247-FB4A-8C4E-964197741E6A}" srcOrd="1" destOrd="0" presId="urn:microsoft.com/office/officeart/2008/layout/LinedList"/>
    <dgm:cxn modelId="{D8552C1F-0761-7B47-88D6-B0FCABCF083B}" type="presParOf" srcId="{1C96F310-A0DE-024A-8987-8140505EEE58}" destId="{99D44552-D4D8-9C4B-BB7D-9B2160468F76}" srcOrd="2" destOrd="0" presId="urn:microsoft.com/office/officeart/2008/layout/LinedList"/>
    <dgm:cxn modelId="{DB5078E8-2277-274D-9B1E-BFB97C151281}" type="presParOf" srcId="{1C96F310-A0DE-024A-8987-8140505EEE58}" destId="{9ABF7CDC-E117-844D-BF48-92ACA0287666}" srcOrd="3" destOrd="0" presId="urn:microsoft.com/office/officeart/2008/layout/LinedList"/>
    <dgm:cxn modelId="{C3BF94D6-95A6-224D-A6C2-8E9A3B694C94}" type="presParOf" srcId="{9ABF7CDC-E117-844D-BF48-92ACA0287666}" destId="{9BC1C8BD-B372-B447-9159-CB3E5DC6DA66}" srcOrd="0" destOrd="0" presId="urn:microsoft.com/office/officeart/2008/layout/LinedList"/>
    <dgm:cxn modelId="{BF37732C-4BA2-C24F-A60D-9872FE6C92B1}" type="presParOf" srcId="{9ABF7CDC-E117-844D-BF48-92ACA0287666}" destId="{1756A9DD-47D5-8D43-A90E-8F755ABAF3DD}" srcOrd="1" destOrd="0" presId="urn:microsoft.com/office/officeart/2008/layout/LinedList"/>
    <dgm:cxn modelId="{6076EA5C-9C92-8241-85E9-FB05957312CF}" type="presParOf" srcId="{1C96F310-A0DE-024A-8987-8140505EEE58}" destId="{9F9711B2-9951-0143-A929-FA5B443CBD87}" srcOrd="4" destOrd="0" presId="urn:microsoft.com/office/officeart/2008/layout/LinedList"/>
    <dgm:cxn modelId="{4AF96FAD-8779-3344-B6CD-1C4EFE10F47E}" type="presParOf" srcId="{1C96F310-A0DE-024A-8987-8140505EEE58}" destId="{FA549FF0-1CA0-D343-B24C-D8985FCCB0BA}" srcOrd="5" destOrd="0" presId="urn:microsoft.com/office/officeart/2008/layout/LinedList"/>
    <dgm:cxn modelId="{7444F1D4-8515-4B41-A7D9-B4114D44293E}" type="presParOf" srcId="{FA549FF0-1CA0-D343-B24C-D8985FCCB0BA}" destId="{EDAAF0B9-1147-3544-ABB0-1C0655C2FD17}" srcOrd="0" destOrd="0" presId="urn:microsoft.com/office/officeart/2008/layout/LinedList"/>
    <dgm:cxn modelId="{AF719045-CA67-804B-9928-AE10F4EE13DC}" type="presParOf" srcId="{FA549FF0-1CA0-D343-B24C-D8985FCCB0BA}" destId="{9919375F-4DB0-1446-9118-59C448A169F2}" srcOrd="1" destOrd="0" presId="urn:microsoft.com/office/officeart/2008/layout/LinedList"/>
    <dgm:cxn modelId="{11BF9441-2220-F643-9B00-070D02CB088F}" type="presParOf" srcId="{1C96F310-A0DE-024A-8987-8140505EEE58}" destId="{A46A1860-56D1-CE45-89AC-8A2B85B1AC12}" srcOrd="6" destOrd="0" presId="urn:microsoft.com/office/officeart/2008/layout/LinedList"/>
    <dgm:cxn modelId="{1303F4C2-DE8F-DF45-A25C-80B9E6DEC0D2}" type="presParOf" srcId="{1C96F310-A0DE-024A-8987-8140505EEE58}" destId="{51483CE4-FA8E-FF49-8B72-F71FB9C8FA3B}" srcOrd="7" destOrd="0" presId="urn:microsoft.com/office/officeart/2008/layout/LinedList"/>
    <dgm:cxn modelId="{29BF11C5-5F74-0A40-B7CE-6A4000BE6782}" type="presParOf" srcId="{51483CE4-FA8E-FF49-8B72-F71FB9C8FA3B}" destId="{3CFB59B0-0B30-734E-A422-5099E3105D5B}" srcOrd="0" destOrd="0" presId="urn:microsoft.com/office/officeart/2008/layout/LinedList"/>
    <dgm:cxn modelId="{D0C73A4F-B2D3-E448-8100-256D2A25DDF6}" type="presParOf" srcId="{51483CE4-FA8E-FF49-8B72-F71FB9C8FA3B}" destId="{EF85C967-C922-9F4A-906E-00370511986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9C83BD-D766-4447-8605-67986570E37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93715F43-7512-4E78-AEEF-46B743C40DB6}">
      <dgm:prSet custT="1"/>
      <dgm:spPr/>
      <dgm:t>
        <a:bodyPr/>
        <a:lstStyle/>
        <a:p>
          <a:pPr>
            <a:lnSpc>
              <a:spcPct val="100000"/>
            </a:lnSpc>
          </a:pPr>
          <a:r>
            <a:rPr lang="en-US" sz="2000" b="1" kern="1200" dirty="0"/>
            <a:t>Smithsonian Institution: Global Volcanism Program (</a:t>
          </a:r>
          <a:r>
            <a:rPr lang="en-US" sz="2000" u="none" kern="1200" dirty="0">
              <a:hlinkClick xmlns:r="http://schemas.openxmlformats.org/officeDocument/2006/relationships" r:id="rId1"/>
            </a:rPr>
            <a:t>Excel</a:t>
          </a:r>
          <a:r>
            <a:rPr lang="en-US" sz="2000" u="none" kern="1200" dirty="0"/>
            <a:t>)</a:t>
          </a:r>
          <a:endParaRPr lang="en-US" sz="2000" kern="1200" dirty="0"/>
        </a:p>
      </dgm:t>
    </dgm:pt>
    <dgm:pt modelId="{9A7AFF62-7FDD-40DE-AE96-2AEAC73554C1}" type="parTrans" cxnId="{04E01AFA-3378-4F2C-BF5E-149A5F7396DC}">
      <dgm:prSet/>
      <dgm:spPr/>
      <dgm:t>
        <a:bodyPr/>
        <a:lstStyle/>
        <a:p>
          <a:endParaRPr lang="en-US"/>
        </a:p>
      </dgm:t>
    </dgm:pt>
    <dgm:pt modelId="{E2FD235B-EA23-493E-A86B-17F125EE23A8}" type="sibTrans" cxnId="{04E01AFA-3378-4F2C-BF5E-149A5F7396DC}">
      <dgm:prSet/>
      <dgm:spPr/>
      <dgm:t>
        <a:bodyPr/>
        <a:lstStyle/>
        <a:p>
          <a:endParaRPr lang="en-US"/>
        </a:p>
      </dgm:t>
    </dgm:pt>
    <dgm:pt modelId="{087FACAE-F245-4F3A-9D50-586CD3213ABB}">
      <dgm:prSet custT="1"/>
      <dgm:spPr/>
      <dgm:t>
        <a:bodyPr/>
        <a:lstStyle/>
        <a:p>
          <a:pPr>
            <a:lnSpc>
              <a:spcPct val="100000"/>
            </a:lnSpc>
          </a:pPr>
          <a:r>
            <a:rPr lang="en-US" sz="2000" b="1" kern="1200" dirty="0"/>
            <a:t>NOAA: Significant Volcanic Eruption Database (</a:t>
          </a:r>
          <a:r>
            <a:rPr lang="en-US" sz="2000" kern="1200" dirty="0">
              <a:hlinkClick xmlns:r="http://schemas.openxmlformats.org/officeDocument/2006/relationships" r:id="rId2"/>
            </a:rPr>
            <a:t>Json</a:t>
          </a:r>
          <a:r>
            <a:rPr lang="en-US" sz="2000" kern="1200" dirty="0"/>
            <a:t>)</a:t>
          </a:r>
        </a:p>
      </dgm:t>
    </dgm:pt>
    <dgm:pt modelId="{6D402635-09BE-44AC-9783-D8876B89CF6F}" type="parTrans" cxnId="{155F8670-74F9-476C-9DC7-41E4A6A92EE7}">
      <dgm:prSet/>
      <dgm:spPr/>
      <dgm:t>
        <a:bodyPr/>
        <a:lstStyle/>
        <a:p>
          <a:endParaRPr lang="en-US"/>
        </a:p>
      </dgm:t>
    </dgm:pt>
    <dgm:pt modelId="{EC1C21A3-8A0C-43AC-9BDC-33267F35A76E}" type="sibTrans" cxnId="{155F8670-74F9-476C-9DC7-41E4A6A92EE7}">
      <dgm:prSet/>
      <dgm:spPr/>
      <dgm:t>
        <a:bodyPr/>
        <a:lstStyle/>
        <a:p>
          <a:endParaRPr lang="en-US"/>
        </a:p>
      </dgm:t>
    </dgm:pt>
    <dgm:pt modelId="{C2384A77-1215-4BA9-954C-69E3E38CB9D1}">
      <dgm:prSet custT="1"/>
      <dgm:spPr/>
      <dgm:t>
        <a:bodyPr/>
        <a:lstStyle/>
        <a:p>
          <a:r>
            <a:rPr lang="en-US" sz="4000" b="1" dirty="0"/>
            <a:t>Data Sources</a:t>
          </a:r>
          <a:endParaRPr lang="en-US" sz="4000" dirty="0"/>
        </a:p>
      </dgm:t>
    </dgm:pt>
    <dgm:pt modelId="{AFE82690-0BA3-4F73-AC52-DCBE0A0F42C1}" type="sibTrans" cxnId="{CF3C1D91-BF51-4332-A21A-021707E8B606}">
      <dgm:prSet/>
      <dgm:spPr/>
      <dgm:t>
        <a:bodyPr/>
        <a:lstStyle/>
        <a:p>
          <a:endParaRPr lang="en-US"/>
        </a:p>
      </dgm:t>
    </dgm:pt>
    <dgm:pt modelId="{16BCDA41-D9B4-4AB3-8432-3B8EB7704B16}" type="parTrans" cxnId="{CF3C1D91-BF51-4332-A21A-021707E8B606}">
      <dgm:prSet/>
      <dgm:spPr/>
      <dgm:t>
        <a:bodyPr/>
        <a:lstStyle/>
        <a:p>
          <a:endParaRPr lang="en-US"/>
        </a:p>
      </dgm:t>
    </dgm:pt>
    <dgm:pt modelId="{3632B0D5-7351-CE4B-9A39-3C915A20095F}">
      <dgm:prSet custT="1"/>
      <dgm:spPr/>
      <dgm:t>
        <a:bodyPr/>
        <a:lstStyle/>
        <a:p>
          <a:pPr>
            <a:lnSpc>
              <a:spcPct val="100000"/>
            </a:lnSpc>
          </a:pPr>
          <a:endParaRPr lang="en-US" sz="2000" kern="1200" dirty="0"/>
        </a:p>
      </dgm:t>
    </dgm:pt>
    <dgm:pt modelId="{4CC85BED-FE5C-904B-8A33-6BAA62E3FEDE}" type="parTrans" cxnId="{E90210A9-98DB-7047-9D1D-E5360855F452}">
      <dgm:prSet/>
      <dgm:spPr/>
      <dgm:t>
        <a:bodyPr/>
        <a:lstStyle/>
        <a:p>
          <a:endParaRPr lang="en-US"/>
        </a:p>
      </dgm:t>
    </dgm:pt>
    <dgm:pt modelId="{77511997-96D6-D642-BDEB-03235A9BFA8F}" type="sibTrans" cxnId="{E90210A9-98DB-7047-9D1D-E5360855F452}">
      <dgm:prSet/>
      <dgm:spPr/>
      <dgm:t>
        <a:bodyPr/>
        <a:lstStyle/>
        <a:p>
          <a:endParaRPr lang="en-US"/>
        </a:p>
      </dgm:t>
    </dgm:pt>
    <dgm:pt modelId="{D4B0B41E-E192-814E-9690-048D003BF1DE}">
      <dgm:prSet custT="1"/>
      <dgm:spPr/>
      <dgm:t>
        <a:bodyPr/>
        <a:lstStyle/>
        <a:p>
          <a:pPr>
            <a:lnSpc>
              <a:spcPct val="100000"/>
            </a:lnSpc>
          </a:pPr>
          <a:r>
            <a:rPr lang="en-US" sz="2000" b="1" kern="1200" dirty="0">
              <a:solidFill>
                <a:prstClr val="black">
                  <a:hueOff val="0"/>
                  <a:satOff val="0"/>
                  <a:lumOff val="0"/>
                  <a:alphaOff val="0"/>
                </a:prstClr>
              </a:solidFill>
              <a:latin typeface="Century Gothic" panose="020B0502020202020204"/>
              <a:ea typeface="+mn-ea"/>
              <a:cs typeface="+mn-cs"/>
            </a:rPr>
            <a:t>Oregon State University: Volcano World, Deadliest Eruption (</a:t>
          </a:r>
          <a:r>
            <a:rPr lang="en-US" sz="2000" b="0" u="sng" kern="1200" dirty="0" err="1">
              <a:solidFill>
                <a:srgbClr val="C00000"/>
              </a:solidFill>
              <a:latin typeface="Century Gothic" panose="020B0502020202020204"/>
              <a:ea typeface="+mn-ea"/>
              <a:cs typeface="+mn-cs"/>
            </a:rPr>
            <a:t>webscraping</a:t>
          </a:r>
          <a:r>
            <a:rPr lang="en-US" sz="2000" b="1" kern="1200" dirty="0">
              <a:solidFill>
                <a:prstClr val="black">
                  <a:hueOff val="0"/>
                  <a:satOff val="0"/>
                  <a:lumOff val="0"/>
                  <a:alphaOff val="0"/>
                </a:prstClr>
              </a:solidFill>
              <a:latin typeface="Century Gothic" panose="020B0502020202020204"/>
              <a:ea typeface="+mn-ea"/>
              <a:cs typeface="+mn-cs"/>
            </a:rPr>
            <a:t>)</a:t>
          </a:r>
        </a:p>
      </dgm:t>
    </dgm:pt>
    <dgm:pt modelId="{10AEB0C8-C6A8-1542-884E-4BF548F989EB}" type="parTrans" cxnId="{539FF18D-258E-444E-968D-C847072620DE}">
      <dgm:prSet/>
      <dgm:spPr/>
      <dgm:t>
        <a:bodyPr/>
        <a:lstStyle/>
        <a:p>
          <a:endParaRPr lang="en-US"/>
        </a:p>
      </dgm:t>
    </dgm:pt>
    <dgm:pt modelId="{C93B6CE6-DFEC-604B-80C7-2D842515C17A}" type="sibTrans" cxnId="{539FF18D-258E-444E-968D-C847072620DE}">
      <dgm:prSet/>
      <dgm:spPr/>
      <dgm:t>
        <a:bodyPr/>
        <a:lstStyle/>
        <a:p>
          <a:endParaRPr lang="en-US"/>
        </a:p>
      </dgm:t>
    </dgm:pt>
    <dgm:pt modelId="{F654332E-5E4F-D049-9978-C58EC1EE6252}">
      <dgm:prSet custT="1"/>
      <dgm:spPr/>
      <dgm:t>
        <a:bodyPr/>
        <a:lstStyle/>
        <a:p>
          <a:pPr>
            <a:lnSpc>
              <a:spcPct val="100000"/>
            </a:lnSpc>
          </a:pPr>
          <a:endParaRPr lang="en-US" sz="2000" kern="1200" dirty="0"/>
        </a:p>
      </dgm:t>
    </dgm:pt>
    <dgm:pt modelId="{8A27DB4D-6A2E-7B4C-B04E-D1F4F4A2DDE1}" type="parTrans" cxnId="{FC60ED4D-4C10-1943-B536-230362E85BDD}">
      <dgm:prSet/>
      <dgm:spPr/>
      <dgm:t>
        <a:bodyPr/>
        <a:lstStyle/>
        <a:p>
          <a:endParaRPr lang="en-US"/>
        </a:p>
      </dgm:t>
    </dgm:pt>
    <dgm:pt modelId="{4B02679F-AF4B-1843-8D0D-9CE4461F7029}" type="sibTrans" cxnId="{FC60ED4D-4C10-1943-B536-230362E85BDD}">
      <dgm:prSet/>
      <dgm:spPr/>
      <dgm:t>
        <a:bodyPr/>
        <a:lstStyle/>
        <a:p>
          <a:endParaRPr lang="en-US"/>
        </a:p>
      </dgm:t>
    </dgm:pt>
    <dgm:pt modelId="{DC6B4D8E-80D1-B047-83DB-92A8D30A1382}" type="pres">
      <dgm:prSet presAssocID="{949C83BD-D766-4447-8605-67986570E375}" presName="linear" presStyleCnt="0">
        <dgm:presLayoutVars>
          <dgm:dir/>
          <dgm:animLvl val="lvl"/>
          <dgm:resizeHandles val="exact"/>
        </dgm:presLayoutVars>
      </dgm:prSet>
      <dgm:spPr/>
    </dgm:pt>
    <dgm:pt modelId="{F5B858B2-C591-984E-B8F3-5DF724B14E0D}" type="pres">
      <dgm:prSet presAssocID="{C2384A77-1215-4BA9-954C-69E3E38CB9D1}" presName="parentLin" presStyleCnt="0"/>
      <dgm:spPr/>
    </dgm:pt>
    <dgm:pt modelId="{80447DCE-39D7-4542-9FD7-C4CFF001B5CF}" type="pres">
      <dgm:prSet presAssocID="{C2384A77-1215-4BA9-954C-69E3E38CB9D1}" presName="parentLeftMargin" presStyleLbl="node1" presStyleIdx="0" presStyleCnt="1"/>
      <dgm:spPr/>
    </dgm:pt>
    <dgm:pt modelId="{793A2F8A-97D3-2A40-A62D-766C4F0D8295}" type="pres">
      <dgm:prSet presAssocID="{C2384A77-1215-4BA9-954C-69E3E38CB9D1}" presName="parentText" presStyleLbl="node1" presStyleIdx="0" presStyleCnt="1" custScaleX="104619" custScaleY="44391" custLinFactNeighborX="19283" custLinFactNeighborY="-40764">
        <dgm:presLayoutVars>
          <dgm:chMax val="0"/>
          <dgm:bulletEnabled val="1"/>
        </dgm:presLayoutVars>
      </dgm:prSet>
      <dgm:spPr/>
    </dgm:pt>
    <dgm:pt modelId="{B45AFD50-FC05-AD40-B159-6774362C8483}" type="pres">
      <dgm:prSet presAssocID="{C2384A77-1215-4BA9-954C-69E3E38CB9D1}" presName="negativeSpace" presStyleCnt="0"/>
      <dgm:spPr/>
    </dgm:pt>
    <dgm:pt modelId="{DEED18DF-847A-C343-A949-2BE2A7C494F6}" type="pres">
      <dgm:prSet presAssocID="{C2384A77-1215-4BA9-954C-69E3E38CB9D1}" presName="childText" presStyleLbl="conFgAcc1" presStyleIdx="0" presStyleCnt="1" custScaleY="112906" custLinFactNeighborY="-45017">
        <dgm:presLayoutVars>
          <dgm:bulletEnabled val="1"/>
        </dgm:presLayoutVars>
      </dgm:prSet>
      <dgm:spPr/>
    </dgm:pt>
  </dgm:ptLst>
  <dgm:cxnLst>
    <dgm:cxn modelId="{D087A818-55DB-F448-AD53-146F31552386}" type="presOf" srcId="{087FACAE-F245-4F3A-9D50-586CD3213ABB}" destId="{DEED18DF-847A-C343-A949-2BE2A7C494F6}" srcOrd="0" destOrd="2" presId="urn:microsoft.com/office/officeart/2005/8/layout/list1"/>
    <dgm:cxn modelId="{B67C1E26-54A6-9043-AA11-58FEA01957C4}" type="presOf" srcId="{93715F43-7512-4E78-AEEF-46B743C40DB6}" destId="{DEED18DF-847A-C343-A949-2BE2A7C494F6}" srcOrd="0" destOrd="0" presId="urn:microsoft.com/office/officeart/2005/8/layout/list1"/>
    <dgm:cxn modelId="{21927245-D559-C443-9AE0-DC834DD84534}" type="presOf" srcId="{C2384A77-1215-4BA9-954C-69E3E38CB9D1}" destId="{80447DCE-39D7-4542-9FD7-C4CFF001B5CF}" srcOrd="0" destOrd="0" presId="urn:microsoft.com/office/officeart/2005/8/layout/list1"/>
    <dgm:cxn modelId="{FC60ED4D-4C10-1943-B536-230362E85BDD}" srcId="{C2384A77-1215-4BA9-954C-69E3E38CB9D1}" destId="{F654332E-5E4F-D049-9978-C58EC1EE6252}" srcOrd="2" destOrd="0" parTransId="{8A27DB4D-6A2E-7B4C-B04E-D1F4F4A2DDE1}" sibTransId="{4B02679F-AF4B-1843-8D0D-9CE4461F7029}"/>
    <dgm:cxn modelId="{23886057-5D7B-4641-BB52-909694C55943}" type="presOf" srcId="{949C83BD-D766-4447-8605-67986570E375}" destId="{DC6B4D8E-80D1-B047-83DB-92A8D30A1382}" srcOrd="0" destOrd="0" presId="urn:microsoft.com/office/officeart/2005/8/layout/list1"/>
    <dgm:cxn modelId="{6BD8B264-BDF5-4F47-A043-1A11A010904B}" type="presOf" srcId="{D4B0B41E-E192-814E-9690-048D003BF1DE}" destId="{DEED18DF-847A-C343-A949-2BE2A7C494F6}" srcOrd="0" destOrd="4" presId="urn:microsoft.com/office/officeart/2005/8/layout/list1"/>
    <dgm:cxn modelId="{155F8670-74F9-476C-9DC7-41E4A6A92EE7}" srcId="{C2384A77-1215-4BA9-954C-69E3E38CB9D1}" destId="{087FACAE-F245-4F3A-9D50-586CD3213ABB}" srcOrd="1" destOrd="0" parTransId="{6D402635-09BE-44AC-9783-D8876B89CF6F}" sibTransId="{EC1C21A3-8A0C-43AC-9BDC-33267F35A76E}"/>
    <dgm:cxn modelId="{433C7D83-1552-4F48-9E4D-C9BEEC9F55E0}" type="presOf" srcId="{F654332E-5E4F-D049-9978-C58EC1EE6252}" destId="{DEED18DF-847A-C343-A949-2BE2A7C494F6}" srcOrd="0" destOrd="3" presId="urn:microsoft.com/office/officeart/2005/8/layout/list1"/>
    <dgm:cxn modelId="{67C7A985-6B05-4249-A99E-E35D380039A9}" type="presOf" srcId="{3632B0D5-7351-CE4B-9A39-3C915A20095F}" destId="{DEED18DF-847A-C343-A949-2BE2A7C494F6}" srcOrd="0" destOrd="1" presId="urn:microsoft.com/office/officeart/2005/8/layout/list1"/>
    <dgm:cxn modelId="{539FF18D-258E-444E-968D-C847072620DE}" srcId="{C2384A77-1215-4BA9-954C-69E3E38CB9D1}" destId="{D4B0B41E-E192-814E-9690-048D003BF1DE}" srcOrd="3" destOrd="0" parTransId="{10AEB0C8-C6A8-1542-884E-4BF548F989EB}" sibTransId="{C93B6CE6-DFEC-604B-80C7-2D842515C17A}"/>
    <dgm:cxn modelId="{CF3C1D91-BF51-4332-A21A-021707E8B606}" srcId="{949C83BD-D766-4447-8605-67986570E375}" destId="{C2384A77-1215-4BA9-954C-69E3E38CB9D1}" srcOrd="0" destOrd="0" parTransId="{16BCDA41-D9B4-4AB3-8432-3B8EB7704B16}" sibTransId="{AFE82690-0BA3-4F73-AC52-DCBE0A0F42C1}"/>
    <dgm:cxn modelId="{AEED21A7-9E5C-084C-8206-46563D143AFD}" type="presOf" srcId="{C2384A77-1215-4BA9-954C-69E3E38CB9D1}" destId="{793A2F8A-97D3-2A40-A62D-766C4F0D8295}" srcOrd="1" destOrd="0" presId="urn:microsoft.com/office/officeart/2005/8/layout/list1"/>
    <dgm:cxn modelId="{E90210A9-98DB-7047-9D1D-E5360855F452}" srcId="{93715F43-7512-4E78-AEEF-46B743C40DB6}" destId="{3632B0D5-7351-CE4B-9A39-3C915A20095F}" srcOrd="0" destOrd="0" parTransId="{4CC85BED-FE5C-904B-8A33-6BAA62E3FEDE}" sibTransId="{77511997-96D6-D642-BDEB-03235A9BFA8F}"/>
    <dgm:cxn modelId="{04E01AFA-3378-4F2C-BF5E-149A5F7396DC}" srcId="{C2384A77-1215-4BA9-954C-69E3E38CB9D1}" destId="{93715F43-7512-4E78-AEEF-46B743C40DB6}" srcOrd="0" destOrd="0" parTransId="{9A7AFF62-7FDD-40DE-AE96-2AEAC73554C1}" sibTransId="{E2FD235B-EA23-493E-A86B-17F125EE23A8}"/>
    <dgm:cxn modelId="{DADDC1DD-B307-AB4A-AA4C-B23AA95E516C}" type="presParOf" srcId="{DC6B4D8E-80D1-B047-83DB-92A8D30A1382}" destId="{F5B858B2-C591-984E-B8F3-5DF724B14E0D}" srcOrd="0" destOrd="0" presId="urn:microsoft.com/office/officeart/2005/8/layout/list1"/>
    <dgm:cxn modelId="{FDF1A0A0-C49B-A648-A2B3-3C9FD4220DDE}" type="presParOf" srcId="{F5B858B2-C591-984E-B8F3-5DF724B14E0D}" destId="{80447DCE-39D7-4542-9FD7-C4CFF001B5CF}" srcOrd="0" destOrd="0" presId="urn:microsoft.com/office/officeart/2005/8/layout/list1"/>
    <dgm:cxn modelId="{B224E5FC-3419-9242-9F61-E42C20897C35}" type="presParOf" srcId="{F5B858B2-C591-984E-B8F3-5DF724B14E0D}" destId="{793A2F8A-97D3-2A40-A62D-766C4F0D8295}" srcOrd="1" destOrd="0" presId="urn:microsoft.com/office/officeart/2005/8/layout/list1"/>
    <dgm:cxn modelId="{B13421F6-6062-B347-B5AD-0EE3A4B471AF}" type="presParOf" srcId="{DC6B4D8E-80D1-B047-83DB-92A8D30A1382}" destId="{B45AFD50-FC05-AD40-B159-6774362C8483}" srcOrd="1" destOrd="0" presId="urn:microsoft.com/office/officeart/2005/8/layout/list1"/>
    <dgm:cxn modelId="{6BCB0F43-21F2-A643-8992-A2ECEEFA7B3F}" type="presParOf" srcId="{DC6B4D8E-80D1-B047-83DB-92A8D30A1382}" destId="{DEED18DF-847A-C343-A949-2BE2A7C494F6}"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7079B-85E8-4D4D-BF98-CC10A2E107C2}">
      <dsp:nvSpPr>
        <dsp:cNvPr id="0" name=""/>
        <dsp:cNvSpPr/>
      </dsp:nvSpPr>
      <dsp:spPr>
        <a:xfrm>
          <a:off x="0" y="0"/>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8D9E4B2-821A-804A-9878-EDD855562722}">
      <dsp:nvSpPr>
        <dsp:cNvPr id="0" name=""/>
        <dsp:cNvSpPr/>
      </dsp:nvSpPr>
      <dsp:spPr>
        <a:xfrm>
          <a:off x="0" y="0"/>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Banu Nathan</a:t>
          </a:r>
        </a:p>
      </dsp:txBody>
      <dsp:txXfrm>
        <a:off x="0" y="0"/>
        <a:ext cx="6403994" cy="1271852"/>
      </dsp:txXfrm>
    </dsp:sp>
    <dsp:sp modelId="{99D44552-D4D8-9C4B-BB7D-9B2160468F76}">
      <dsp:nvSpPr>
        <dsp:cNvPr id="0" name=""/>
        <dsp:cNvSpPr/>
      </dsp:nvSpPr>
      <dsp:spPr>
        <a:xfrm>
          <a:off x="0" y="1271852"/>
          <a:ext cx="6403994" cy="0"/>
        </a:xfrm>
        <a:prstGeom prst="line">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w="9525" cap="flat" cmpd="sng" algn="ctr">
          <a:solidFill>
            <a:schemeClr val="accent2">
              <a:hueOff val="383163"/>
              <a:satOff val="-6257"/>
              <a:lumOff val="39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BC1C8BD-B372-B447-9159-CB3E5DC6DA66}">
      <dsp:nvSpPr>
        <dsp:cNvPr id="0" name=""/>
        <dsp:cNvSpPr/>
      </dsp:nvSpPr>
      <dsp:spPr>
        <a:xfrm>
          <a:off x="0" y="1271852"/>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Fleming Brathwaite</a:t>
          </a:r>
        </a:p>
      </dsp:txBody>
      <dsp:txXfrm>
        <a:off x="0" y="1271852"/>
        <a:ext cx="6403994" cy="1271852"/>
      </dsp:txXfrm>
    </dsp:sp>
    <dsp:sp modelId="{9F9711B2-9951-0143-A929-FA5B443CBD87}">
      <dsp:nvSpPr>
        <dsp:cNvPr id="0" name=""/>
        <dsp:cNvSpPr/>
      </dsp:nvSpPr>
      <dsp:spPr>
        <a:xfrm>
          <a:off x="0" y="2543704"/>
          <a:ext cx="6403994" cy="0"/>
        </a:xfrm>
        <a:prstGeom prst="line">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w="9525" cap="flat" cmpd="sng" algn="ctr">
          <a:solidFill>
            <a:schemeClr val="accent2">
              <a:hueOff val="766327"/>
              <a:satOff val="-12515"/>
              <a:lumOff val="784"/>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EDAAF0B9-1147-3544-ABB0-1C0655C2FD17}">
      <dsp:nvSpPr>
        <dsp:cNvPr id="0" name=""/>
        <dsp:cNvSpPr/>
      </dsp:nvSpPr>
      <dsp:spPr>
        <a:xfrm>
          <a:off x="0" y="2543704"/>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Dan Freda</a:t>
          </a:r>
        </a:p>
      </dsp:txBody>
      <dsp:txXfrm>
        <a:off x="0" y="2543704"/>
        <a:ext cx="6403994" cy="1271852"/>
      </dsp:txXfrm>
    </dsp:sp>
    <dsp:sp modelId="{A46A1860-56D1-CE45-89AC-8A2B85B1AC12}">
      <dsp:nvSpPr>
        <dsp:cNvPr id="0" name=""/>
        <dsp:cNvSpPr/>
      </dsp:nvSpPr>
      <dsp:spPr>
        <a:xfrm>
          <a:off x="0" y="3815556"/>
          <a:ext cx="6403994" cy="0"/>
        </a:xfrm>
        <a:prstGeom prst="line">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w="9525" cap="flat" cmpd="sng" algn="ctr">
          <a:solidFill>
            <a:schemeClr val="accent2">
              <a:hueOff val="1149490"/>
              <a:satOff val="-18772"/>
              <a:lumOff val="117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3CFB59B0-0B30-734E-A422-5099E3105D5B}">
      <dsp:nvSpPr>
        <dsp:cNvPr id="0" name=""/>
        <dsp:cNvSpPr/>
      </dsp:nvSpPr>
      <dsp:spPr>
        <a:xfrm>
          <a:off x="0" y="3815556"/>
          <a:ext cx="6403994" cy="1271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err="1"/>
            <a:t>Shawntell</a:t>
          </a:r>
          <a:r>
            <a:rPr lang="en-US" sz="4000" kern="1200" dirty="0"/>
            <a:t> Manning</a:t>
          </a:r>
        </a:p>
      </dsp:txBody>
      <dsp:txXfrm>
        <a:off x="0" y="3815556"/>
        <a:ext cx="6403994" cy="1271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D18DF-847A-C343-A949-2BE2A7C494F6}">
      <dsp:nvSpPr>
        <dsp:cNvPr id="0" name=""/>
        <dsp:cNvSpPr/>
      </dsp:nvSpPr>
      <dsp:spPr>
        <a:xfrm>
          <a:off x="0" y="0"/>
          <a:ext cx="6604698" cy="4739088"/>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2598" tIns="1353820" rIns="512598" bIns="142240" numCol="1" spcCol="1270" anchor="t" anchorCtr="0">
          <a:noAutofit/>
        </a:bodyPr>
        <a:lstStyle/>
        <a:p>
          <a:pPr marL="228600" lvl="1" indent="-228600" algn="l" defTabSz="889000">
            <a:lnSpc>
              <a:spcPct val="100000"/>
            </a:lnSpc>
            <a:spcBef>
              <a:spcPct val="0"/>
            </a:spcBef>
            <a:spcAft>
              <a:spcPct val="15000"/>
            </a:spcAft>
            <a:buChar char="•"/>
          </a:pPr>
          <a:r>
            <a:rPr lang="en-US" sz="2000" b="1" kern="1200" dirty="0"/>
            <a:t>Smithsonian Institution: Global Volcanism Program (</a:t>
          </a:r>
          <a:r>
            <a:rPr lang="en-US" sz="2000" u="none" kern="1200" dirty="0">
              <a:hlinkClick xmlns:r="http://schemas.openxmlformats.org/officeDocument/2006/relationships" r:id="rId1"/>
            </a:rPr>
            <a:t>Excel</a:t>
          </a:r>
          <a:r>
            <a:rPr lang="en-US" sz="2000" u="none" kern="1200" dirty="0"/>
            <a:t>)</a:t>
          </a:r>
          <a:endParaRPr lang="en-US" sz="2000" kern="1200" dirty="0"/>
        </a:p>
        <a:p>
          <a:pPr marL="457200" lvl="2"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b="1" kern="1200" dirty="0"/>
            <a:t>NOAA: Significant Volcanic Eruption Database (</a:t>
          </a:r>
          <a:r>
            <a:rPr lang="en-US" sz="2000" kern="1200" dirty="0">
              <a:hlinkClick xmlns:r="http://schemas.openxmlformats.org/officeDocument/2006/relationships" r:id="rId2"/>
            </a:rPr>
            <a:t>Json</a:t>
          </a:r>
          <a:r>
            <a:rPr lang="en-US" sz="2000" kern="1200" dirty="0"/>
            <a:t>)</a:t>
          </a:r>
        </a:p>
        <a:p>
          <a:pPr marL="228600" lvl="1"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b="1" kern="1200" dirty="0">
              <a:solidFill>
                <a:prstClr val="black">
                  <a:hueOff val="0"/>
                  <a:satOff val="0"/>
                  <a:lumOff val="0"/>
                  <a:alphaOff val="0"/>
                </a:prstClr>
              </a:solidFill>
              <a:latin typeface="Century Gothic" panose="020B0502020202020204"/>
              <a:ea typeface="+mn-ea"/>
              <a:cs typeface="+mn-cs"/>
            </a:rPr>
            <a:t>Oregon State University: Volcano World, Deadliest Eruption (</a:t>
          </a:r>
          <a:r>
            <a:rPr lang="en-US" sz="2000" b="0" u="sng" kern="1200" dirty="0" err="1">
              <a:solidFill>
                <a:srgbClr val="C00000"/>
              </a:solidFill>
              <a:latin typeface="Century Gothic" panose="020B0502020202020204"/>
              <a:ea typeface="+mn-ea"/>
              <a:cs typeface="+mn-cs"/>
            </a:rPr>
            <a:t>webscraping</a:t>
          </a:r>
          <a:r>
            <a:rPr lang="en-US" sz="2000" b="1" kern="1200" dirty="0">
              <a:solidFill>
                <a:prstClr val="black">
                  <a:hueOff val="0"/>
                  <a:satOff val="0"/>
                  <a:lumOff val="0"/>
                  <a:alphaOff val="0"/>
                </a:prstClr>
              </a:solidFill>
              <a:latin typeface="Century Gothic" panose="020B0502020202020204"/>
              <a:ea typeface="+mn-ea"/>
              <a:cs typeface="+mn-cs"/>
            </a:rPr>
            <a:t>)</a:t>
          </a:r>
        </a:p>
      </dsp:txBody>
      <dsp:txXfrm>
        <a:off x="0" y="0"/>
        <a:ext cx="6604698" cy="4739088"/>
      </dsp:txXfrm>
    </dsp:sp>
    <dsp:sp modelId="{793A2F8A-97D3-2A40-A62D-766C4F0D8295}">
      <dsp:nvSpPr>
        <dsp:cNvPr id="0" name=""/>
        <dsp:cNvSpPr/>
      </dsp:nvSpPr>
      <dsp:spPr>
        <a:xfrm>
          <a:off x="393914" y="0"/>
          <a:ext cx="4836839" cy="851774"/>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74749" tIns="0" rIns="174749" bIns="0" numCol="1" spcCol="1270" anchor="ctr" anchorCtr="0">
          <a:noAutofit/>
        </a:bodyPr>
        <a:lstStyle/>
        <a:p>
          <a:pPr marL="0" lvl="0" indent="0" algn="l" defTabSz="1778000">
            <a:lnSpc>
              <a:spcPct val="90000"/>
            </a:lnSpc>
            <a:spcBef>
              <a:spcPct val="0"/>
            </a:spcBef>
            <a:spcAft>
              <a:spcPct val="35000"/>
            </a:spcAft>
            <a:buNone/>
          </a:pPr>
          <a:r>
            <a:rPr lang="en-US" sz="4000" b="1" kern="1200" dirty="0"/>
            <a:t>Data Sources</a:t>
          </a:r>
          <a:endParaRPr lang="en-US" sz="4000" kern="1200" dirty="0"/>
        </a:p>
      </dsp:txBody>
      <dsp:txXfrm>
        <a:off x="435494" y="41580"/>
        <a:ext cx="4753679" cy="7686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85781-6232-184A-8222-E874F090EC08}" type="datetimeFigureOut">
              <a:rPr lang="en-US" smtClean="0"/>
              <a:t>4/23/21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C4175-BDD0-3C46-B86B-D9C0005BE2C6}" type="slidenum">
              <a:rPr lang="en-US" smtClean="0"/>
              <a:t>‹#›</a:t>
            </a:fld>
            <a:endParaRPr lang="en-US"/>
          </a:p>
        </p:txBody>
      </p:sp>
    </p:spTree>
    <p:extLst>
      <p:ext uri="{BB962C8B-B14F-4D97-AF65-F5344CB8AC3E}">
        <p14:creationId xmlns:p14="http://schemas.microsoft.com/office/powerpoint/2010/main" val="3384379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olcano.si.edu/search_volcano.cfm" TargetMode="External"/><Relationship Id="rId7" Type="http://schemas.openxmlformats.org/officeDocument/2006/relationships/hyperlink" Target="http://volcano.oregonstate.edu/deadliest-erup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ublic.opendatasoft.com/api/records/1.0/search/?dataset=significant-volcanic-eruption-database&amp;q=&amp;facet=year&amp;facet=tsu&amp;facet=eq&amp;facet=name&amp;facet=location&amp;facet=country&amp;facet=type&amp;facet=status&amp;facet=deaths_description&amp;facet=missing_description&amp;facet=injuries_description&amp;facet=damage_description&amp;facet=houses_destroyed_description&amp;facet=total_deaths_description&amp;facet=total_missing_description&amp;facet=total_injuries_description&amp;facet=total_damage_description&amp;facet=total_houses_destroyed_description&amp;facet=houses_damaged_description" TargetMode="External"/><Relationship Id="rId5" Type="http://schemas.openxmlformats.org/officeDocument/2006/relationships/hyperlink" Target="https://public.opendatasoft.com/explore/dataset/significant-volcanic-eruption-database/information/" TargetMode="External"/><Relationship Id="rId4" Type="http://schemas.openxmlformats.org/officeDocument/2006/relationships/hyperlink" Target="https://github.com/ashante112/Project2-Team2/blob/main/Data/GVP_Volcano_List.xl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EC4175-BDD0-3C46-B86B-D9C0005BE2C6}" type="slidenum">
              <a:rPr lang="en-US" smtClean="0"/>
              <a:t>1</a:t>
            </a:fld>
            <a:endParaRPr lang="en-US"/>
          </a:p>
        </p:txBody>
      </p:sp>
    </p:spTree>
    <p:extLst>
      <p:ext uri="{BB962C8B-B14F-4D97-AF65-F5344CB8AC3E}">
        <p14:creationId xmlns:p14="http://schemas.microsoft.com/office/powerpoint/2010/main" val="239366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EC4175-BDD0-3C46-B86B-D9C0005BE2C6}" type="slidenum">
              <a:rPr lang="en-US" smtClean="0"/>
              <a:t>2</a:t>
            </a:fld>
            <a:endParaRPr lang="en-US"/>
          </a:p>
        </p:txBody>
      </p:sp>
    </p:spTree>
    <p:extLst>
      <p:ext uri="{BB962C8B-B14F-4D97-AF65-F5344CB8AC3E}">
        <p14:creationId xmlns:p14="http://schemas.microsoft.com/office/powerpoint/2010/main" val="371457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theme we chose was volcanic activity around the world, to create interactive visualizations of volcanic emissions with </a:t>
            </a:r>
            <a:r>
              <a:rPr lang="en-US" dirty="0" err="1"/>
              <a:t>geomapping</a:t>
            </a:r>
            <a:r>
              <a:rPr lang="en-US" dirty="0"/>
              <a:t> and querying capabilities.</a:t>
            </a:r>
          </a:p>
        </p:txBody>
      </p:sp>
      <p:sp>
        <p:nvSpPr>
          <p:cNvPr id="4" name="Slide Number Placeholder 3"/>
          <p:cNvSpPr>
            <a:spLocks noGrp="1"/>
          </p:cNvSpPr>
          <p:nvPr>
            <p:ph type="sldNum" sz="quarter" idx="5"/>
          </p:nvPr>
        </p:nvSpPr>
        <p:spPr/>
        <p:txBody>
          <a:bodyPr/>
          <a:lstStyle/>
          <a:p>
            <a:fld id="{4BEC4175-BDD0-3C46-B86B-D9C0005BE2C6}" type="slidenum">
              <a:rPr lang="en-US" smtClean="0"/>
              <a:t>3</a:t>
            </a:fld>
            <a:endParaRPr lang="en-US"/>
          </a:p>
        </p:txBody>
      </p:sp>
    </p:spTree>
    <p:extLst>
      <p:ext uri="{BB962C8B-B14F-4D97-AF65-F5344CB8AC3E}">
        <p14:creationId xmlns:p14="http://schemas.microsoft.com/office/powerpoint/2010/main" val="54213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Data Sources &amp; </a:t>
            </a:r>
            <a:r>
              <a:rPr lang="en-US" dirty="0"/>
              <a:t>Description of data types</a:t>
            </a:r>
            <a:r>
              <a:rPr lang="en-US" sz="1200" b="1"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Smithsonian Institution: Global Volcanism Program</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3"/>
              </a:rPr>
              <a:t>https://volcano.si.edu/search_volcano.cfm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4"/>
              </a:rPr>
              <a:t>Excel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"Volcanoes of the World" is a database describing the physical characteristics of Holocene volcanoes and their eruptions. This search returns a list which may be filtered based on a volcano name, volcano type, features, evidence of recent activity, location (set using a map), country, rock types, population within various distance ranges, or the availability of images. Name and country searches will also return </a:t>
            </a:r>
            <a:r>
              <a:rPr lang="en-US" sz="1200" b="0" i="0" kern="1200" dirty="0" err="1">
                <a:solidFill>
                  <a:schemeClr val="tx1"/>
                </a:solidFill>
                <a:effectLst/>
                <a:latin typeface="+mn-lt"/>
                <a:ea typeface="+mn-ea"/>
                <a:cs typeface="+mn-cs"/>
              </a:rPr>
              <a:t>subfeature</a:t>
            </a:r>
            <a:r>
              <a:rPr lang="en-US" sz="1200" b="0" i="0" kern="1200" dirty="0">
                <a:solidFill>
                  <a:schemeClr val="tx1"/>
                </a:solidFill>
                <a:effectLst/>
                <a:latin typeface="+mn-lt"/>
                <a:ea typeface="+mn-ea"/>
                <a:cs typeface="+mn-cs"/>
              </a:rPr>
              <a:t> names and synonyms; using other filters will result in only primary volcano names being returned. A standard set of fields is shown on the screen display, but full results with additional content may be downloaded into an Excel spreadsheet.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NOAA: Significant Volcanic Eruption Database</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5"/>
              </a:rPr>
              <a:t>https://public.opendatasoft.com/explore/dataset/significant-volcanic-eruption-database/information/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File Type: </a:t>
            </a:r>
            <a:r>
              <a:rPr lang="en-US" sz="1200" b="0" i="0" u="none" strike="noStrike" kern="1200" dirty="0">
                <a:solidFill>
                  <a:schemeClr val="tx1"/>
                </a:solidFill>
                <a:effectLst/>
                <a:latin typeface="+mn-lt"/>
                <a:ea typeface="+mn-ea"/>
                <a:cs typeface="+mn-cs"/>
                <a:hlinkClick r:id="rId6"/>
              </a:rPr>
              <a:t>Json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Significant Volcanic Eruption Database is a global listing of over 500 significant eruptions which includes information on the latitude, longitude, elevation, type of volcano, and last known eruption. A significant eruption is classified as one that meets at least one of the following criteria: caused fatalities, caused moderate damage (approximately $1 million or more), with a Volcanic Explosivity Index (VEI) of 6 or larger, caused a tsunami, or was associated with a major earthquake.</a:t>
            </a:r>
          </a:p>
          <a:p>
            <a:endParaRPr lang="en-US" dirty="0"/>
          </a:p>
          <a:p>
            <a:r>
              <a:rPr lang="en-US" sz="1200" b="1" i="0" kern="1200" dirty="0">
                <a:solidFill>
                  <a:schemeClr val="tx1"/>
                </a:solidFill>
                <a:effectLst/>
                <a:latin typeface="+mn-lt"/>
                <a:ea typeface="+mn-ea"/>
                <a:cs typeface="+mn-cs"/>
              </a:rPr>
              <a:t>Oregon State University / Volcano World / Deadliest Eruption</a:t>
            </a:r>
          </a:p>
          <a:p>
            <a:r>
              <a:rPr lang="en-US" sz="1200" b="0" i="0" kern="1200" dirty="0">
                <a:solidFill>
                  <a:schemeClr val="tx1"/>
                </a:solidFill>
                <a:effectLst/>
                <a:latin typeface="+mn-lt"/>
                <a:ea typeface="+mn-ea"/>
                <a:cs typeface="+mn-cs"/>
              </a:rPr>
              <a:t>Site: </a:t>
            </a:r>
            <a:r>
              <a:rPr lang="en-US" sz="1200" b="0" i="0" u="none" strike="noStrike" kern="1200" dirty="0">
                <a:solidFill>
                  <a:schemeClr val="tx1"/>
                </a:solidFill>
                <a:effectLst/>
                <a:latin typeface="+mn-lt"/>
                <a:ea typeface="+mn-ea"/>
                <a:cs typeface="+mn-cs"/>
                <a:hlinkClick r:id="rId7"/>
              </a:rPr>
              <a:t>http://volcano.oregonstate.edu/deadliest-eruption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File Type: Web scraping</a:t>
            </a:r>
          </a:p>
          <a:p>
            <a:r>
              <a:rPr lang="en-US" sz="1200" b="0" i="0" kern="1200" dirty="0">
                <a:solidFill>
                  <a:schemeClr val="tx1"/>
                </a:solidFill>
                <a:effectLst/>
                <a:latin typeface="+mn-lt"/>
                <a:ea typeface="+mn-ea"/>
                <a:cs typeface="+mn-cs"/>
              </a:rPr>
              <a:t>The list contains eruptions with more than 500 known human fatalities. These are the most deadly eruptions known. Other eruptions have been as big or bigger than these, but no one lived nearby to be threatened (for example the Valley of 10,000 Smokes eruption in Alaska in 1912). The Mt. St. Helens eruption in 1980 in Washington state was a far less dangerous eruption than these, only 61 humans died, although thousands of deer and other animals perished.</a:t>
            </a:r>
          </a:p>
          <a:p>
            <a:endParaRPr lang="en-US" dirty="0"/>
          </a:p>
          <a:p>
            <a:r>
              <a:rPr lang="en-US" dirty="0"/>
              <a:t>Outline</a:t>
            </a:r>
            <a:r>
              <a:rPr lang="en-US" baseline="0" dirty="0"/>
              <a:t> process of how data was incorporated into project.</a:t>
            </a:r>
          </a:p>
          <a:p>
            <a:endParaRPr lang="en-US" baseline="0" dirty="0"/>
          </a:p>
          <a:p>
            <a:endParaRPr lang="en-US" baseline="0" dirty="0"/>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4</a:t>
            </a:fld>
            <a:endParaRPr lang="en-US"/>
          </a:p>
        </p:txBody>
      </p:sp>
    </p:spTree>
    <p:extLst>
      <p:ext uri="{BB962C8B-B14F-4D97-AF65-F5344CB8AC3E}">
        <p14:creationId xmlns:p14="http://schemas.microsoft.com/office/powerpoint/2010/main" val="29232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FLEMING:</a:t>
            </a:r>
          </a:p>
          <a:p>
            <a:endParaRPr lang="en-US" dirty="0"/>
          </a:p>
          <a:p>
            <a:r>
              <a:rPr lang="en-US" dirty="0"/>
              <a:t>From the Smithsonian data source, there were two files which we retrieved queries delivered with Excel files.  We generated two queries: one based on volcanic emissions and the other based on geographic data.</a:t>
            </a:r>
          </a:p>
          <a:p>
            <a:endParaRPr lang="en-US" dirty="0"/>
          </a:p>
          <a:p>
            <a:r>
              <a:rPr lang="en-US" dirty="0"/>
              <a:t>We munged these two lists into three separate table to normalize them for import into PostgreSQL. We encountered some challenges with importing the location table with latitude and longitude as combined foreign keys, so we split them into two tables so we could relate them as foreign keys from distinct tables.</a:t>
            </a:r>
          </a:p>
          <a:p>
            <a:endParaRPr lang="en-US" dirty="0"/>
          </a:p>
          <a:p>
            <a:r>
              <a:rPr lang="en-US" dirty="0"/>
              <a:t>Then we converted the csv files to a json for querying in pandas.</a:t>
            </a: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5</a:t>
            </a:fld>
            <a:endParaRPr lang="en-US"/>
          </a:p>
        </p:txBody>
      </p:sp>
    </p:spTree>
    <p:extLst>
      <p:ext uri="{BB962C8B-B14F-4D97-AF65-F5344CB8AC3E}">
        <p14:creationId xmlns:p14="http://schemas.microsoft.com/office/powerpoint/2010/main" val="246191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BANU &amp; DAN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project should include at least one JS library that we did not cover.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create our visualization, we used a Python Flask–powered API, HTML/CSS, JavaScript, Beautiful Soup, MongoDB and PostgreSQL.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6</a:t>
            </a:fld>
            <a:endParaRPr lang="en-US"/>
          </a:p>
        </p:txBody>
      </p:sp>
    </p:spTree>
    <p:extLst>
      <p:ext uri="{BB962C8B-B14F-4D97-AF65-F5344CB8AC3E}">
        <p14:creationId xmlns:p14="http://schemas.microsoft.com/office/powerpoint/2010/main" val="53550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7</a:t>
            </a:fld>
            <a:endParaRPr lang="en-US"/>
          </a:p>
        </p:txBody>
      </p:sp>
    </p:spTree>
    <p:extLst>
      <p:ext uri="{BB962C8B-B14F-4D97-AF65-F5344CB8AC3E}">
        <p14:creationId xmlns:p14="http://schemas.microsoft.com/office/powerpoint/2010/main" val="293973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BANU &amp; DAN: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final visualization should ideally include at least three 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Project must include some level of user-driven interaction (e.g., menus, dropdowns, textboxes).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BEC4175-BDD0-3C46-B86B-D9C0005BE2C6}" type="slidenum">
              <a:rPr lang="en-US" smtClean="0"/>
              <a:t>9</a:t>
            </a:fld>
            <a:endParaRPr lang="en-US"/>
          </a:p>
        </p:txBody>
      </p:sp>
    </p:spTree>
    <p:extLst>
      <p:ext uri="{BB962C8B-B14F-4D97-AF65-F5344CB8AC3E}">
        <p14:creationId xmlns:p14="http://schemas.microsoft.com/office/powerpoint/2010/main" val="467695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4/23/21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4/23/21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4/23/21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4/23/21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dx.doi.org/10.7289/V5TD9V7K" TargetMode="External"/><Relationship Id="rId4" Type="http://schemas.openxmlformats.org/officeDocument/2006/relationships/diagramData" Target="../diagrams/data2.xml"/><Relationship Id="rId9" Type="http://schemas.openxmlformats.org/officeDocument/2006/relationships/hyperlink" Target="https://doi.org/10.5479/si.GVP.VOTW4-201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i.org/10.5479/si.GVP.VOTW4-2013"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1536237-BFF9-174A-9E37-23FCB0CC341C}"/>
              </a:ext>
            </a:extLst>
          </p:cNvPr>
          <p:cNvSpPr>
            <a:spLocks noGrp="1"/>
          </p:cNvSpPr>
          <p:nvPr>
            <p:ph type="ctrTitle"/>
          </p:nvPr>
        </p:nvSpPr>
        <p:spPr>
          <a:xfrm>
            <a:off x="4976028" y="965200"/>
            <a:ext cx="6170943" cy="4329641"/>
          </a:xfrm>
        </p:spPr>
        <p:txBody>
          <a:bodyPr anchor="ctr">
            <a:normAutofit/>
          </a:bodyPr>
          <a:lstStyle/>
          <a:p>
            <a:r>
              <a:rPr lang="en-US" sz="5400" dirty="0"/>
              <a:t>DATAVIZ</a:t>
            </a:r>
            <a:br>
              <a:rPr lang="en-US" sz="5400" dirty="0"/>
            </a:br>
            <a:r>
              <a:rPr lang="en-US" sz="5400" dirty="0"/>
              <a:t>Project 2</a:t>
            </a:r>
          </a:p>
        </p:txBody>
      </p:sp>
      <p:sp>
        <p:nvSpPr>
          <p:cNvPr id="3" name="Subtitle 2">
            <a:extLst>
              <a:ext uri="{FF2B5EF4-FFF2-40B4-BE49-F238E27FC236}">
                <a16:creationId xmlns:a16="http://schemas.microsoft.com/office/drawing/2014/main" id="{661242D8-288B-5D42-AFBB-8B10C9245DB2}"/>
              </a:ext>
            </a:extLst>
          </p:cNvPr>
          <p:cNvSpPr>
            <a:spLocks noGrp="1"/>
          </p:cNvSpPr>
          <p:nvPr>
            <p:ph type="subTitle" idx="1"/>
          </p:nvPr>
        </p:nvSpPr>
        <p:spPr>
          <a:xfrm>
            <a:off x="965200" y="965200"/>
            <a:ext cx="3367361" cy="4329641"/>
          </a:xfrm>
        </p:spPr>
        <p:txBody>
          <a:bodyPr anchor="ctr">
            <a:normAutofit/>
          </a:bodyPr>
          <a:lstStyle/>
          <a:p>
            <a:pPr algn="r"/>
            <a:r>
              <a:rPr lang="en-US" dirty="0"/>
              <a:t>Visualizations of volcanic activity around the Earth</a:t>
            </a:r>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93AE-909F-B247-BBA0-83CD5B48AD99}"/>
              </a:ext>
            </a:extLst>
          </p:cNvPr>
          <p:cNvSpPr>
            <a:spLocks noGrp="1"/>
          </p:cNvSpPr>
          <p:nvPr>
            <p:ph type="title"/>
          </p:nvPr>
        </p:nvSpPr>
        <p:spPr/>
        <p:txBody>
          <a:bodyPr/>
          <a:lstStyle/>
          <a:p>
            <a:r>
              <a:rPr lang="en-US" dirty="0"/>
              <a:t>Tectonic plate view </a:t>
            </a:r>
          </a:p>
        </p:txBody>
      </p:sp>
      <p:pic>
        <p:nvPicPr>
          <p:cNvPr id="5" name="Content Placeholder 4" descr="Map&#10;&#10;Description automatically generated">
            <a:extLst>
              <a:ext uri="{FF2B5EF4-FFF2-40B4-BE49-F238E27FC236}">
                <a16:creationId xmlns:a16="http://schemas.microsoft.com/office/drawing/2014/main" id="{9A601A18-FDB4-B149-9A8F-97E0819AFD88}"/>
              </a:ext>
            </a:extLst>
          </p:cNvPr>
          <p:cNvPicPr>
            <a:picLocks noGrp="1" noChangeAspect="1"/>
          </p:cNvPicPr>
          <p:nvPr>
            <p:ph idx="1"/>
          </p:nvPr>
        </p:nvPicPr>
        <p:blipFill>
          <a:blip r:embed="rId2"/>
          <a:stretch>
            <a:fillRect/>
          </a:stretch>
        </p:blipFill>
        <p:spPr>
          <a:xfrm>
            <a:off x="1757004" y="2193925"/>
            <a:ext cx="8677992" cy="4024313"/>
          </a:xfrm>
        </p:spPr>
      </p:pic>
    </p:spTree>
    <p:extLst>
      <p:ext uri="{BB962C8B-B14F-4D97-AF65-F5344CB8AC3E}">
        <p14:creationId xmlns:p14="http://schemas.microsoft.com/office/powerpoint/2010/main" val="694001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F6A2-0E20-774D-B9E6-7DD3DB0F81AC}"/>
              </a:ext>
            </a:extLst>
          </p:cNvPr>
          <p:cNvSpPr>
            <a:spLocks noGrp="1"/>
          </p:cNvSpPr>
          <p:nvPr>
            <p:ph type="title"/>
          </p:nvPr>
        </p:nvSpPr>
        <p:spPr/>
        <p:txBody>
          <a:bodyPr/>
          <a:lstStyle/>
          <a:p>
            <a:r>
              <a:rPr lang="en-US" dirty="0"/>
              <a:t>Marker view</a:t>
            </a:r>
          </a:p>
        </p:txBody>
      </p:sp>
      <p:pic>
        <p:nvPicPr>
          <p:cNvPr id="5" name="Content Placeholder 4" descr="Map&#10;&#10;Description automatically generated">
            <a:extLst>
              <a:ext uri="{FF2B5EF4-FFF2-40B4-BE49-F238E27FC236}">
                <a16:creationId xmlns:a16="http://schemas.microsoft.com/office/drawing/2014/main" id="{502D8402-E0A3-A449-BE14-A4B58D7AF2DD}"/>
              </a:ext>
            </a:extLst>
          </p:cNvPr>
          <p:cNvPicPr>
            <a:picLocks noGrp="1" noChangeAspect="1"/>
          </p:cNvPicPr>
          <p:nvPr>
            <p:ph idx="1"/>
          </p:nvPr>
        </p:nvPicPr>
        <p:blipFill>
          <a:blip r:embed="rId2"/>
          <a:stretch>
            <a:fillRect/>
          </a:stretch>
        </p:blipFill>
        <p:spPr>
          <a:xfrm>
            <a:off x="1906858" y="2193925"/>
            <a:ext cx="8378283" cy="4024313"/>
          </a:xfrm>
        </p:spPr>
      </p:pic>
    </p:spTree>
    <p:extLst>
      <p:ext uri="{BB962C8B-B14F-4D97-AF65-F5344CB8AC3E}">
        <p14:creationId xmlns:p14="http://schemas.microsoft.com/office/powerpoint/2010/main" val="345814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85D7AEE-79B7-0E4B-9104-FE34AE155516}"/>
              </a:ext>
            </a:extLst>
          </p:cNvPr>
          <p:cNvSpPr>
            <a:spLocks noGrp="1"/>
          </p:cNvSpPr>
          <p:nvPr>
            <p:ph type="title"/>
          </p:nvPr>
        </p:nvSpPr>
        <p:spPr>
          <a:xfrm>
            <a:off x="685800" y="1066163"/>
            <a:ext cx="3306744" cy="5148371"/>
          </a:xfrm>
        </p:spPr>
        <p:txBody>
          <a:bodyPr>
            <a:normAutofit/>
          </a:bodyPr>
          <a:lstStyle/>
          <a:p>
            <a:r>
              <a:rPr lang="en-US" sz="3200"/>
              <a:t>Team 2</a:t>
            </a:r>
          </a:p>
        </p:txBody>
      </p:sp>
      <p:graphicFrame>
        <p:nvGraphicFramePr>
          <p:cNvPr id="14" name="Content Placeholder 2">
            <a:extLst>
              <a:ext uri="{FF2B5EF4-FFF2-40B4-BE49-F238E27FC236}">
                <a16:creationId xmlns:a16="http://schemas.microsoft.com/office/drawing/2014/main" id="{16B86209-FCB4-4B6A-9984-7A2AC869664E}"/>
              </a:ext>
            </a:extLst>
          </p:cNvPr>
          <p:cNvGraphicFramePr>
            <a:graphicFrameLocks noGrp="1"/>
          </p:cNvGraphicFramePr>
          <p:nvPr>
            <p:ph idx="1"/>
            <p:extLst>
              <p:ext uri="{D42A27DB-BD31-4B8C-83A1-F6EECF244321}">
                <p14:modId xmlns:p14="http://schemas.microsoft.com/office/powerpoint/2010/main" val="89009740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436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0" name="Picture 29">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Content Placeholder 4" descr="A volcano erupting at night&#10;&#10;Description automatically generated">
            <a:extLst>
              <a:ext uri="{FF2B5EF4-FFF2-40B4-BE49-F238E27FC236}">
                <a16:creationId xmlns:a16="http://schemas.microsoft.com/office/drawing/2014/main" id="{598391BC-1BDA-3446-893E-42A8D90FE7B8}"/>
              </a:ext>
            </a:extLst>
          </p:cNvPr>
          <p:cNvPicPr>
            <a:picLocks noChangeAspect="1"/>
          </p:cNvPicPr>
          <p:nvPr/>
        </p:nvPicPr>
        <p:blipFill rotWithShape="1">
          <a:blip r:embed="rId5">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43A869-26C7-9948-A675-D3BDD1186E9F}"/>
              </a:ext>
            </a:extLst>
          </p:cNvPr>
          <p:cNvSpPr>
            <a:spLocks noGrp="1"/>
          </p:cNvSpPr>
          <p:nvPr>
            <p:ph type="title"/>
          </p:nvPr>
        </p:nvSpPr>
        <p:spPr>
          <a:xfrm>
            <a:off x="1371600" y="2237173"/>
            <a:ext cx="9448800" cy="2602062"/>
          </a:xfrm>
        </p:spPr>
        <p:txBody>
          <a:bodyPr vert="horz" lIns="91440" tIns="45720" rIns="91440" bIns="45720" rtlCol="0" anchor="b">
            <a:normAutofit/>
          </a:bodyPr>
          <a:lstStyle/>
          <a:p>
            <a:pPr algn="l"/>
            <a:r>
              <a:rPr lang="en-US" sz="6000" dirty="0"/>
              <a:t>Theme</a:t>
            </a:r>
          </a:p>
        </p:txBody>
      </p:sp>
      <p:sp>
        <p:nvSpPr>
          <p:cNvPr id="9" name="Content Placeholder 8">
            <a:extLst>
              <a:ext uri="{FF2B5EF4-FFF2-40B4-BE49-F238E27FC236}">
                <a16:creationId xmlns:a16="http://schemas.microsoft.com/office/drawing/2014/main" id="{B55C913F-6706-45AE-85D2-06F1F42808A7}"/>
              </a:ext>
            </a:extLst>
          </p:cNvPr>
          <p:cNvSpPr>
            <a:spLocks noGrp="1"/>
          </p:cNvSpPr>
          <p:nvPr>
            <p:ph idx="1"/>
          </p:nvPr>
        </p:nvSpPr>
        <p:spPr>
          <a:xfrm>
            <a:off x="1371600" y="4842935"/>
            <a:ext cx="9448800" cy="685800"/>
          </a:xfrm>
        </p:spPr>
        <p:txBody>
          <a:bodyPr vert="horz" lIns="91440" tIns="45720" rIns="91440" bIns="45720" rtlCol="0">
            <a:normAutofit/>
          </a:bodyPr>
          <a:lstStyle/>
          <a:p>
            <a:pPr marL="0" indent="0">
              <a:buNone/>
            </a:pPr>
            <a:r>
              <a:rPr lang="en-US" sz="2000" b="1" dirty="0"/>
              <a:t>Interactive visualizations of global volcanic activity using a combination of web scraping and Leaflet or </a:t>
            </a:r>
            <a:r>
              <a:rPr lang="en-US" sz="2000" b="1" dirty="0" err="1"/>
              <a:t>Plotly</a:t>
            </a:r>
            <a:endParaRPr lang="en-US" sz="2000" b="1" dirty="0"/>
          </a:p>
        </p:txBody>
      </p:sp>
    </p:spTree>
    <p:extLst>
      <p:ext uri="{BB962C8B-B14F-4D97-AF65-F5344CB8AC3E}">
        <p14:creationId xmlns:p14="http://schemas.microsoft.com/office/powerpoint/2010/main" val="374560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30"/>
                                        </p:tgtEl>
                                        <p:attrNameLst>
                                          <p:attrName>style.visibility</p:attrName>
                                        </p:attrNameLst>
                                      </p:cBhvr>
                                      <p:to>
                                        <p:strVal val="visible"/>
                                      </p:to>
                                    </p:set>
                                    <p:animEffect transition="in" filter="fade">
                                      <p:cBhvr>
                                        <p:cTn id="13" dur="700"/>
                                        <p:tgtEl>
                                          <p:spTgt spid="30"/>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28"/>
                                        </p:tgtEl>
                                        <p:attrNameLst>
                                          <p:attrName>style.visibility</p:attrName>
                                        </p:attrNameLst>
                                      </p:cBhvr>
                                      <p:to>
                                        <p:strVal val="visible"/>
                                      </p:to>
                                    </p:set>
                                    <p:animEffect transition="in" filter="fade">
                                      <p:cBhvr>
                                        <p:cTn id="16" dur="7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F911C54-0508-D34D-9ED3-971FEEA9D7FA}"/>
              </a:ext>
            </a:extLst>
          </p:cNvPr>
          <p:cNvSpPr>
            <a:spLocks noGrp="1"/>
          </p:cNvSpPr>
          <p:nvPr>
            <p:ph type="title"/>
          </p:nvPr>
        </p:nvSpPr>
        <p:spPr>
          <a:xfrm>
            <a:off x="685800" y="1066163"/>
            <a:ext cx="3306744" cy="5148371"/>
          </a:xfrm>
        </p:spPr>
        <p:txBody>
          <a:bodyPr>
            <a:normAutofit/>
          </a:bodyPr>
          <a:lstStyle/>
          <a:p>
            <a:r>
              <a:rPr lang="en-US" sz="3200" dirty="0"/>
              <a:t>Data munging techniques</a:t>
            </a:r>
          </a:p>
        </p:txBody>
      </p:sp>
      <p:graphicFrame>
        <p:nvGraphicFramePr>
          <p:cNvPr id="14" name="Content Placeholder 2">
            <a:extLst>
              <a:ext uri="{FF2B5EF4-FFF2-40B4-BE49-F238E27FC236}">
                <a16:creationId xmlns:a16="http://schemas.microsoft.com/office/drawing/2014/main" id="{A0204E45-1A58-4142-8D27-8FEBCF2AEC9E}"/>
              </a:ext>
            </a:extLst>
          </p:cNvPr>
          <p:cNvGraphicFramePr>
            <a:graphicFrameLocks noGrp="1"/>
          </p:cNvGraphicFramePr>
          <p:nvPr>
            <p:ph idx="1"/>
            <p:extLst>
              <p:ext uri="{D42A27DB-BD31-4B8C-83A1-F6EECF244321}">
                <p14:modId xmlns:p14="http://schemas.microsoft.com/office/powerpoint/2010/main" val="569596753"/>
              </p:ext>
            </p:extLst>
          </p:nvPr>
        </p:nvGraphicFramePr>
        <p:xfrm>
          <a:off x="5135544" y="720725"/>
          <a:ext cx="6604699" cy="5087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42B314DB-0AB4-7245-BED6-A038593B1B5C}"/>
              </a:ext>
            </a:extLst>
          </p:cNvPr>
          <p:cNvSpPr txBox="1"/>
          <p:nvPr/>
        </p:nvSpPr>
        <p:spPr>
          <a:xfrm>
            <a:off x="579872" y="5631116"/>
            <a:ext cx="6825343" cy="1200329"/>
          </a:xfrm>
          <a:prstGeom prst="rect">
            <a:avLst/>
          </a:prstGeom>
          <a:noFill/>
        </p:spPr>
        <p:txBody>
          <a:bodyPr wrap="square" rtlCol="0">
            <a:spAutoFit/>
          </a:bodyPr>
          <a:lstStyle/>
          <a:p>
            <a:r>
              <a:rPr lang="en-US" sz="900" b="1" dirty="0"/>
              <a:t>Global Volcanism Program, 2013. Volcanoes of the World, v. 4.9.4 (17 Mar 2021). Venzke, E (ed.). Smithsonian Institution. Downloaded 23 Apr 2021. </a:t>
            </a:r>
            <a:r>
              <a:rPr lang="en-US" sz="900" b="1" dirty="0">
                <a:hlinkClick r:id="rId9">
                  <a:extLst>
                    <a:ext uri="{A12FA001-AC4F-418D-AE19-62706E023703}">
                      <ahyp:hlinkClr xmlns:ahyp="http://schemas.microsoft.com/office/drawing/2018/hyperlinkcolor" val="tx"/>
                    </a:ext>
                  </a:extLst>
                </a:hlinkClick>
              </a:rPr>
              <a:t>https://doi.org/10.5479/si.GVP.VOTW4-2013</a:t>
            </a:r>
            <a:r>
              <a:rPr lang="en-US" sz="900" b="1" dirty="0"/>
              <a:t>.</a:t>
            </a:r>
          </a:p>
          <a:p>
            <a:endParaRPr lang="en-US" sz="900" b="1" dirty="0"/>
          </a:p>
          <a:p>
            <a:r>
              <a:rPr lang="en-US" sz="900" b="1" dirty="0"/>
              <a:t>National Geophysical Data Center / World Data Service (NGDC/WDS): NCEI/WDS Global Significant Earthquake Database. NOAA National Centers for Environmental Information. </a:t>
            </a:r>
            <a:r>
              <a:rPr lang="en-US" sz="900" b="1" dirty="0">
                <a:hlinkClick r:id="rId10" tooltip="Earthquake DOI Information"/>
              </a:rPr>
              <a:t>doi:10.7289/V5TD9V7K</a:t>
            </a:r>
            <a:endParaRPr lang="en-US" sz="900" b="1" dirty="0"/>
          </a:p>
          <a:p>
            <a:endParaRPr lang="en-US" sz="900" b="1" dirty="0"/>
          </a:p>
          <a:p>
            <a:r>
              <a:rPr lang="en-US" sz="900" b="1" dirty="0"/>
              <a:t>Oregon State University Volcanic World/ http://</a:t>
            </a:r>
            <a:r>
              <a:rPr lang="en-US" sz="900" b="1" dirty="0" err="1"/>
              <a:t>volcano.oregonstate.edu</a:t>
            </a:r>
            <a:r>
              <a:rPr lang="en-US" sz="900" b="1" dirty="0"/>
              <a:t>/deadliest-eruption</a:t>
            </a:r>
          </a:p>
          <a:p>
            <a:endParaRPr lang="en-US" sz="900" dirty="0"/>
          </a:p>
        </p:txBody>
      </p:sp>
    </p:spTree>
    <p:extLst>
      <p:ext uri="{BB962C8B-B14F-4D97-AF65-F5344CB8AC3E}">
        <p14:creationId xmlns:p14="http://schemas.microsoft.com/office/powerpoint/2010/main" val="414639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D1D6FA7-DFAE-5845-A58D-5B8A66101BD9}"/>
              </a:ext>
            </a:extLst>
          </p:cNvPr>
          <p:cNvSpPr>
            <a:spLocks noGrp="1"/>
          </p:cNvSpPr>
          <p:nvPr>
            <p:ph type="title"/>
          </p:nvPr>
        </p:nvSpPr>
        <p:spPr>
          <a:xfrm>
            <a:off x="665922" y="987287"/>
            <a:ext cx="3548269" cy="4697896"/>
          </a:xfrm>
        </p:spPr>
        <p:txBody>
          <a:bodyPr>
            <a:normAutofit/>
          </a:bodyPr>
          <a:lstStyle/>
          <a:p>
            <a:r>
              <a:rPr lang="en-US" sz="3600" dirty="0"/>
              <a:t>Entity relationship diagram</a:t>
            </a:r>
          </a:p>
        </p:txBody>
      </p:sp>
      <p:pic>
        <p:nvPicPr>
          <p:cNvPr id="5" name="Content Placeholder 4" descr="Diagram&#10;&#10;Description automatically generated">
            <a:extLst>
              <a:ext uri="{FF2B5EF4-FFF2-40B4-BE49-F238E27FC236}">
                <a16:creationId xmlns:a16="http://schemas.microsoft.com/office/drawing/2014/main" id="{706F5CDA-F97C-FE4B-A366-6196BE3179DF}"/>
              </a:ext>
            </a:extLst>
          </p:cNvPr>
          <p:cNvPicPr>
            <a:picLocks noGrp="1" noChangeAspect="1"/>
          </p:cNvPicPr>
          <p:nvPr>
            <p:ph idx="1"/>
          </p:nvPr>
        </p:nvPicPr>
        <p:blipFill rotWithShape="1">
          <a:blip r:embed="rId4"/>
          <a:srcRect l="14357" t="13376" r="17751" b="28629"/>
          <a:stretch/>
        </p:blipFill>
        <p:spPr>
          <a:xfrm>
            <a:off x="4953915" y="1350818"/>
            <a:ext cx="6984492" cy="4828829"/>
          </a:xfrm>
        </p:spPr>
      </p:pic>
      <p:sp>
        <p:nvSpPr>
          <p:cNvPr id="6" name="TextBox 5">
            <a:extLst>
              <a:ext uri="{FF2B5EF4-FFF2-40B4-BE49-F238E27FC236}">
                <a16:creationId xmlns:a16="http://schemas.microsoft.com/office/drawing/2014/main" id="{990524D6-8F2A-6140-9D14-2982521BA1E0}"/>
              </a:ext>
            </a:extLst>
          </p:cNvPr>
          <p:cNvSpPr txBox="1"/>
          <p:nvPr/>
        </p:nvSpPr>
        <p:spPr>
          <a:xfrm>
            <a:off x="5301930" y="261257"/>
            <a:ext cx="2797041" cy="923330"/>
          </a:xfrm>
          <a:prstGeom prst="rect">
            <a:avLst/>
          </a:prstGeom>
          <a:noFill/>
        </p:spPr>
        <p:txBody>
          <a:bodyPr wrap="square" rtlCol="0">
            <a:spAutoFit/>
          </a:bodyPr>
          <a:lstStyle/>
          <a:p>
            <a:r>
              <a:rPr lang="en-US" dirty="0"/>
              <a:t>Emissions - 360</a:t>
            </a:r>
          </a:p>
          <a:p>
            <a:r>
              <a:rPr lang="en-US" dirty="0"/>
              <a:t>Locations –  118</a:t>
            </a:r>
          </a:p>
          <a:p>
            <a:r>
              <a:rPr lang="en-US" dirty="0"/>
              <a:t>Volcanoes - 118</a:t>
            </a:r>
          </a:p>
        </p:txBody>
      </p:sp>
      <p:sp>
        <p:nvSpPr>
          <p:cNvPr id="7" name="TextBox 6">
            <a:extLst>
              <a:ext uri="{FF2B5EF4-FFF2-40B4-BE49-F238E27FC236}">
                <a16:creationId xmlns:a16="http://schemas.microsoft.com/office/drawing/2014/main" id="{D8C154FA-2A8A-D347-BE2D-95AD21F869B9}"/>
              </a:ext>
            </a:extLst>
          </p:cNvPr>
          <p:cNvSpPr txBox="1"/>
          <p:nvPr/>
        </p:nvSpPr>
        <p:spPr>
          <a:xfrm>
            <a:off x="4745339" y="6310275"/>
            <a:ext cx="5982532" cy="369332"/>
          </a:xfrm>
          <a:prstGeom prst="rect">
            <a:avLst/>
          </a:prstGeom>
          <a:noFill/>
        </p:spPr>
        <p:txBody>
          <a:bodyPr wrap="square" rtlCol="0">
            <a:spAutoFit/>
          </a:bodyPr>
          <a:lstStyle/>
          <a:p>
            <a:r>
              <a:rPr lang="en-US" sz="900" dirty="0"/>
              <a:t>Global Volcanism Program, 2013. Volcanoes of the World, v. 4.9.4 (17 Mar 2021). Venzke, E (ed.). Smithsonian Institution. Downloaded 23 Apr 2021. </a:t>
            </a:r>
            <a:r>
              <a:rPr lang="en-US" sz="900" dirty="0">
                <a:hlinkClick r:id="rId5"/>
              </a:rPr>
              <a:t>https://doi.org/10.5479/si.GVP.VOTW4-2013</a:t>
            </a:r>
            <a:r>
              <a:rPr lang="en-US" sz="900" dirty="0"/>
              <a:t>.</a:t>
            </a:r>
          </a:p>
        </p:txBody>
      </p:sp>
    </p:spTree>
    <p:extLst>
      <p:ext uri="{BB962C8B-B14F-4D97-AF65-F5344CB8AC3E}">
        <p14:creationId xmlns:p14="http://schemas.microsoft.com/office/powerpoint/2010/main" val="5883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08EB3CE-F1F2-914A-B67B-AB32291DC06E}"/>
              </a:ext>
            </a:extLst>
          </p:cNvPr>
          <p:cNvSpPr>
            <a:spLocks noGrp="1"/>
          </p:cNvSpPr>
          <p:nvPr>
            <p:ph type="title"/>
          </p:nvPr>
        </p:nvSpPr>
        <p:spPr>
          <a:xfrm>
            <a:off x="685799" y="764373"/>
            <a:ext cx="3977639" cy="1600200"/>
          </a:xfrm>
        </p:spPr>
        <p:txBody>
          <a:bodyPr anchor="b">
            <a:normAutofit/>
          </a:bodyPr>
          <a:lstStyle/>
          <a:p>
            <a:pPr algn="l"/>
            <a:r>
              <a:rPr lang="en-US" sz="3200"/>
              <a:t>Coding approach</a:t>
            </a:r>
          </a:p>
        </p:txBody>
      </p:sp>
      <p:sp>
        <p:nvSpPr>
          <p:cNvPr id="17" name="Content Placeholder 16">
            <a:extLst>
              <a:ext uri="{FF2B5EF4-FFF2-40B4-BE49-F238E27FC236}">
                <a16:creationId xmlns:a16="http://schemas.microsoft.com/office/drawing/2014/main" id="{F9DAD112-A239-42A7-B04F-9210D9AB1F31}"/>
              </a:ext>
            </a:extLst>
          </p:cNvPr>
          <p:cNvSpPr>
            <a:spLocks noGrp="1"/>
          </p:cNvSpPr>
          <p:nvPr>
            <p:ph idx="1"/>
          </p:nvPr>
        </p:nvSpPr>
        <p:spPr>
          <a:xfrm>
            <a:off x="685800" y="2364573"/>
            <a:ext cx="3977639" cy="3854112"/>
          </a:xfrm>
        </p:spPr>
        <p:txBody>
          <a:bodyPr>
            <a:normAutofit/>
          </a:bodyPr>
          <a:lstStyle/>
          <a:p>
            <a:pPr marL="0" indent="0">
              <a:buNone/>
            </a:pPr>
            <a:endParaRPr lang="en-US" sz="1600" dirty="0"/>
          </a:p>
        </p:txBody>
      </p:sp>
      <p:pic>
        <p:nvPicPr>
          <p:cNvPr id="5" name="Content Placeholder 4" descr="Text&#10;&#10;Description automatically generated">
            <a:extLst>
              <a:ext uri="{FF2B5EF4-FFF2-40B4-BE49-F238E27FC236}">
                <a16:creationId xmlns:a16="http://schemas.microsoft.com/office/drawing/2014/main" id="{FC65AABD-2D95-CF42-89FA-C1600B72295A}"/>
              </a:ext>
            </a:extLst>
          </p:cNvPr>
          <p:cNvPicPr>
            <a:picLocks noChangeAspect="1"/>
          </p:cNvPicPr>
          <p:nvPr/>
        </p:nvPicPr>
        <p:blipFill>
          <a:blip r:embed="rId4"/>
          <a:stretch>
            <a:fillRect/>
          </a:stretch>
        </p:blipFill>
        <p:spPr>
          <a:xfrm>
            <a:off x="5199139" y="746126"/>
            <a:ext cx="6080621" cy="5472558"/>
          </a:xfrm>
          <a:prstGeom prst="rect">
            <a:avLst/>
          </a:prstGeom>
        </p:spPr>
      </p:pic>
    </p:spTree>
    <p:extLst>
      <p:ext uri="{BB962C8B-B14F-4D97-AF65-F5344CB8AC3E}">
        <p14:creationId xmlns:p14="http://schemas.microsoft.com/office/powerpoint/2010/main" val="68075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362EE795-450B-BC4C-8F14-33C7240D7C6A}"/>
              </a:ext>
            </a:extLst>
          </p:cNvPr>
          <p:cNvSpPr>
            <a:spLocks noGrp="1"/>
          </p:cNvSpPr>
          <p:nvPr>
            <p:ph type="title"/>
          </p:nvPr>
        </p:nvSpPr>
        <p:spPr>
          <a:xfrm>
            <a:off x="89288" y="780219"/>
            <a:ext cx="3548269" cy="2256183"/>
          </a:xfrm>
        </p:spPr>
        <p:txBody>
          <a:bodyPr>
            <a:normAutofit/>
          </a:bodyPr>
          <a:lstStyle/>
          <a:p>
            <a:r>
              <a:rPr lang="en-US" sz="3600" dirty="0"/>
              <a:t>Coding approach</a:t>
            </a:r>
          </a:p>
        </p:txBody>
      </p:sp>
      <p:pic>
        <p:nvPicPr>
          <p:cNvPr id="16" name="Picture 15" descr="Text&#10;&#10;Description automatically generated">
            <a:extLst>
              <a:ext uri="{FF2B5EF4-FFF2-40B4-BE49-F238E27FC236}">
                <a16:creationId xmlns:a16="http://schemas.microsoft.com/office/drawing/2014/main" id="{B3BF8595-50FA-3048-A0BC-6CF7AD081897}"/>
              </a:ext>
            </a:extLst>
          </p:cNvPr>
          <p:cNvPicPr>
            <a:picLocks noChangeAspect="1"/>
          </p:cNvPicPr>
          <p:nvPr/>
        </p:nvPicPr>
        <p:blipFill rotWithShape="1">
          <a:blip r:embed="rId4"/>
          <a:srcRect l="18579" t="2727" r="38025" b="7273"/>
          <a:stretch/>
        </p:blipFill>
        <p:spPr>
          <a:xfrm>
            <a:off x="4725297" y="0"/>
            <a:ext cx="7466704" cy="6857999"/>
          </a:xfrm>
          <a:prstGeom prst="rect">
            <a:avLst/>
          </a:prstGeom>
        </p:spPr>
      </p:pic>
    </p:spTree>
    <p:extLst>
      <p:ext uri="{BB962C8B-B14F-4D97-AF65-F5344CB8AC3E}">
        <p14:creationId xmlns:p14="http://schemas.microsoft.com/office/powerpoint/2010/main" val="329225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A7AC65E-04C2-B24A-B7BE-F4FFCC666E5B}"/>
              </a:ext>
            </a:extLst>
          </p:cNvPr>
          <p:cNvSpPr>
            <a:spLocks noGrp="1"/>
          </p:cNvSpPr>
          <p:nvPr>
            <p:ph type="title"/>
          </p:nvPr>
        </p:nvSpPr>
        <p:spPr>
          <a:xfrm>
            <a:off x="665922" y="987287"/>
            <a:ext cx="3548269" cy="4697896"/>
          </a:xfrm>
        </p:spPr>
        <p:txBody>
          <a:bodyPr>
            <a:normAutofit/>
          </a:bodyPr>
          <a:lstStyle/>
          <a:p>
            <a:r>
              <a:rPr lang="en-US" sz="3600" dirty="0"/>
              <a:t>Coding approach</a:t>
            </a:r>
          </a:p>
        </p:txBody>
      </p:sp>
      <p:pic>
        <p:nvPicPr>
          <p:cNvPr id="5" name="Content Placeholder 4" descr="Text&#10;&#10;Description automatically generated">
            <a:extLst>
              <a:ext uri="{FF2B5EF4-FFF2-40B4-BE49-F238E27FC236}">
                <a16:creationId xmlns:a16="http://schemas.microsoft.com/office/drawing/2014/main" id="{360B1256-3219-3346-9035-4FBA5A85EAA1}"/>
              </a:ext>
            </a:extLst>
          </p:cNvPr>
          <p:cNvPicPr>
            <a:picLocks noGrp="1" noChangeAspect="1"/>
          </p:cNvPicPr>
          <p:nvPr>
            <p:ph idx="1"/>
          </p:nvPr>
        </p:nvPicPr>
        <p:blipFill rotWithShape="1">
          <a:blip r:embed="rId3"/>
          <a:srcRect l="19030" t="2803" r="37318" b="7983"/>
          <a:stretch/>
        </p:blipFill>
        <p:spPr>
          <a:xfrm>
            <a:off x="5507182" y="15016"/>
            <a:ext cx="5939394" cy="6827967"/>
          </a:xfrm>
        </p:spPr>
      </p:pic>
    </p:spTree>
    <p:extLst>
      <p:ext uri="{BB962C8B-B14F-4D97-AF65-F5344CB8AC3E}">
        <p14:creationId xmlns:p14="http://schemas.microsoft.com/office/powerpoint/2010/main" val="97212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5474-320E-F24D-8EE5-EBC950195444}"/>
              </a:ext>
            </a:extLst>
          </p:cNvPr>
          <p:cNvSpPr>
            <a:spLocks noGrp="1"/>
          </p:cNvSpPr>
          <p:nvPr>
            <p:ph type="title"/>
          </p:nvPr>
        </p:nvSpPr>
        <p:spPr/>
        <p:txBody>
          <a:bodyPr/>
          <a:lstStyle/>
          <a:p>
            <a:r>
              <a:rPr lang="en-US" dirty="0"/>
              <a:t>Final visualization</a:t>
            </a:r>
          </a:p>
        </p:txBody>
      </p:sp>
      <p:pic>
        <p:nvPicPr>
          <p:cNvPr id="5" name="Content Placeholder 4" descr="A screenshot of a video game&#10;&#10;Description automatically generated">
            <a:extLst>
              <a:ext uri="{FF2B5EF4-FFF2-40B4-BE49-F238E27FC236}">
                <a16:creationId xmlns:a16="http://schemas.microsoft.com/office/drawing/2014/main" id="{8A5028EC-9F97-3241-8389-329969F7F84D}"/>
              </a:ext>
            </a:extLst>
          </p:cNvPr>
          <p:cNvPicPr>
            <a:picLocks noGrp="1" noChangeAspect="1"/>
          </p:cNvPicPr>
          <p:nvPr>
            <p:ph idx="1"/>
          </p:nvPr>
        </p:nvPicPr>
        <p:blipFill>
          <a:blip r:embed="rId3"/>
          <a:stretch>
            <a:fillRect/>
          </a:stretch>
        </p:blipFill>
        <p:spPr>
          <a:xfrm>
            <a:off x="1743915" y="2193925"/>
            <a:ext cx="8704170" cy="4024313"/>
          </a:xfrm>
        </p:spPr>
      </p:pic>
    </p:spTree>
    <p:extLst>
      <p:ext uri="{BB962C8B-B14F-4D97-AF65-F5344CB8AC3E}">
        <p14:creationId xmlns:p14="http://schemas.microsoft.com/office/powerpoint/2010/main" val="22164995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478</TotalTime>
  <Words>851</Words>
  <Application>Microsoft Macintosh PowerPoint</Application>
  <PresentationFormat>Widescreen</PresentationFormat>
  <Paragraphs>73</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Vapor Trail</vt:lpstr>
      <vt:lpstr>DATAVIZ Project 2</vt:lpstr>
      <vt:lpstr>Team 2</vt:lpstr>
      <vt:lpstr>Theme</vt:lpstr>
      <vt:lpstr>Data munging techniques</vt:lpstr>
      <vt:lpstr>Entity relationship diagram</vt:lpstr>
      <vt:lpstr>Coding approach</vt:lpstr>
      <vt:lpstr>Coding approach</vt:lpstr>
      <vt:lpstr>Coding approach</vt:lpstr>
      <vt:lpstr>Final visualization</vt:lpstr>
      <vt:lpstr>Tectonic plate view </vt:lpstr>
      <vt:lpstr>Marker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Shawntell Manning</dc:creator>
  <cp:lastModifiedBy>Shawntell Manning</cp:lastModifiedBy>
  <cp:revision>22</cp:revision>
  <dcterms:created xsi:type="dcterms:W3CDTF">2021-04-21T22:37:55Z</dcterms:created>
  <dcterms:modified xsi:type="dcterms:W3CDTF">2021-04-24T03:57:55Z</dcterms:modified>
</cp:coreProperties>
</file>