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76" r:id="rId5"/>
    <p:sldId id="260" r:id="rId6"/>
    <p:sldId id="261" r:id="rId7"/>
    <p:sldId id="278" r:id="rId8"/>
    <p:sldId id="259" r:id="rId9"/>
    <p:sldId id="262" r:id="rId10"/>
    <p:sldId id="274" r:id="rId11"/>
    <p:sldId id="275" r:id="rId12"/>
    <p:sldId id="263" r:id="rId13"/>
    <p:sldId id="267" r:id="rId14"/>
    <p:sldId id="268" r:id="rId15"/>
    <p:sldId id="273" r:id="rId16"/>
    <p:sldId id="281" r:id="rId17"/>
    <p:sldId id="282" r:id="rId18"/>
    <p:sldId id="283" r:id="rId19"/>
    <p:sldId id="264" r:id="rId20"/>
    <p:sldId id="279" r:id="rId21"/>
    <p:sldId id="266" r:id="rId22"/>
    <p:sldId id="269" r:id="rId23"/>
    <p:sldId id="272" r:id="rId24"/>
    <p:sldId id="270" r:id="rId25"/>
    <p:sldId id="280" r:id="rId26"/>
    <p:sldId id="284" r:id="rId27"/>
    <p:sldId id="27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43"/>
  </p:normalViewPr>
  <p:slideViewPr>
    <p:cSldViewPr snapToGrid="0" snapToObjects="1">
      <p:cViewPr>
        <p:scale>
          <a:sx n="122" d="100"/>
          <a:sy n="122" d="100"/>
        </p:scale>
        <p:origin x="-114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  <p:transition spd="slow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ransition spd="slow"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ransition spd="slow">
    <p:push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7B8A2E6-7DA6-5940-914D-3838576964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034" y="2039007"/>
            <a:ext cx="8222969" cy="2011829"/>
          </a:xfrm>
        </p:spPr>
        <p:txBody>
          <a:bodyPr/>
          <a:lstStyle/>
          <a:p>
            <a:r>
              <a:rPr kumimoji="1" lang="en-US" altLang="zh-CN" sz="6000" b="1" dirty="0">
                <a:solidFill>
                  <a:schemeClr val="accent2">
                    <a:lumMod val="75000"/>
                  </a:schemeClr>
                </a:solidFill>
                <a:latin typeface="Avenir Roman" panose="02000503020000020003" pitchFamily="2" charset="0"/>
              </a:rPr>
              <a:t>DD &amp; None DD Choices Workshop</a:t>
            </a:r>
            <a:endParaRPr kumimoji="1" lang="zh-CN" altLang="en-US" sz="6000" b="1" dirty="0">
              <a:solidFill>
                <a:schemeClr val="accent2">
                  <a:lumMod val="75000"/>
                </a:schemeClr>
              </a:solidFill>
              <a:latin typeface="Avenir Roman" panose="02000503020000020003" pitchFamily="2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2CD990E4-2E80-5C42-9FD0-1974249314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176957"/>
            <a:ext cx="7766936" cy="1096899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CN" sz="2000" dirty="0">
                <a:solidFill>
                  <a:schemeClr val="accent6">
                    <a:lumMod val="50000"/>
                  </a:schemeClr>
                </a:solidFill>
                <a:latin typeface="Avenir Roman" panose="02000503020000020003" pitchFamily="2" charset="0"/>
              </a:rPr>
              <a:t>Advising Center, JI</a:t>
            </a:r>
          </a:p>
          <a:p>
            <a:r>
              <a:rPr kumimoji="1" lang="en-US" altLang="zh-CN" sz="2000" dirty="0">
                <a:solidFill>
                  <a:schemeClr val="accent6">
                    <a:lumMod val="50000"/>
                  </a:schemeClr>
                </a:solidFill>
                <a:latin typeface="Avenir Roman" panose="02000503020000020003" pitchFamily="2" charset="0"/>
              </a:rPr>
              <a:t>Host</a:t>
            </a:r>
            <a:r>
              <a:rPr kumimoji="1" lang="zh-CN" altLang="en-US" sz="2000" dirty="0">
                <a:solidFill>
                  <a:schemeClr val="accent6">
                    <a:lumMod val="50000"/>
                  </a:schemeClr>
                </a:solidFill>
                <a:latin typeface="Avenir Roman" panose="02000503020000020003" pitchFamily="2" charset="0"/>
              </a:rPr>
              <a:t> </a:t>
            </a:r>
            <a:r>
              <a:rPr kumimoji="1" lang="en-US" altLang="zh-CN" sz="2000" dirty="0">
                <a:solidFill>
                  <a:schemeClr val="accent6">
                    <a:lumMod val="50000"/>
                  </a:schemeClr>
                </a:solidFill>
                <a:latin typeface="Avenir Roman" panose="02000503020000020003" pitchFamily="2" charset="0"/>
              </a:rPr>
              <a:t>By </a:t>
            </a:r>
            <a:r>
              <a:rPr kumimoji="1" lang="en-US" altLang="zh-CN" sz="2000" dirty="0" err="1">
                <a:solidFill>
                  <a:schemeClr val="accent6">
                    <a:lumMod val="50000"/>
                  </a:schemeClr>
                </a:solidFill>
                <a:latin typeface="Avenir Roman" panose="02000503020000020003" pitchFamily="2" charset="0"/>
              </a:rPr>
              <a:t>Wenda</a:t>
            </a:r>
            <a:r>
              <a:rPr kumimoji="1" lang="en-US" altLang="zh-CN" sz="2000" dirty="0">
                <a:solidFill>
                  <a:schemeClr val="accent6">
                    <a:lumMod val="50000"/>
                  </a:schemeClr>
                </a:solidFill>
                <a:latin typeface="Avenir Roman" panose="02000503020000020003" pitchFamily="2" charset="0"/>
              </a:rPr>
              <a:t> Tang &amp; Tianxin Shen</a:t>
            </a:r>
          </a:p>
          <a:p>
            <a:r>
              <a:rPr kumimoji="1" lang="en-US" altLang="zh-CN" sz="2000" dirty="0">
                <a:solidFill>
                  <a:schemeClr val="accent6">
                    <a:lumMod val="50000"/>
                  </a:schemeClr>
                </a:solidFill>
                <a:latin typeface="Avenir Roman" panose="02000503020000020003" pitchFamily="2" charset="0"/>
              </a:rPr>
              <a:t>2018/10/24 </a:t>
            </a:r>
            <a:endParaRPr kumimoji="1" lang="zh-CN" altLang="en-US" sz="2000" dirty="0">
              <a:solidFill>
                <a:schemeClr val="accent6">
                  <a:lumMod val="50000"/>
                </a:schemeClr>
              </a:solidFill>
              <a:latin typeface="Avenir Roman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53592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442A419-3781-894A-8C3D-390F67750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844" y="426383"/>
            <a:ext cx="8596668" cy="1465479"/>
          </a:xfrm>
        </p:spPr>
        <p:txBody>
          <a:bodyPr>
            <a:normAutofit/>
          </a:bodyPr>
          <a:lstStyle/>
          <a:p>
            <a:r>
              <a:rPr kumimoji="1" lang="en-US" altLang="zh-CN" sz="2800" dirty="0">
                <a:solidFill>
                  <a:schemeClr val="accent2"/>
                </a:solidFill>
                <a:latin typeface="Avenir Roman" panose="02000503020000020003" pitchFamily="2" charset="0"/>
              </a:rPr>
              <a:t>2017 Fall</a:t>
            </a:r>
            <a:r>
              <a:rPr kumimoji="1" lang="en-US" altLang="zh-CN" sz="2800" dirty="0">
                <a:solidFill>
                  <a:schemeClr val="accent6">
                    <a:lumMod val="50000"/>
                  </a:schemeClr>
                </a:solidFill>
                <a:latin typeface="Avenir Roman" panose="02000503020000020003" pitchFamily="2" charset="0"/>
              </a:rPr>
              <a:t>: Began my first research in SJTU ACA Lab, mainly GPU acceleration and Machine learning</a:t>
            </a:r>
            <a:endParaRPr kumimoji="1" lang="zh-CN" altLang="en-US" sz="2800" dirty="0">
              <a:solidFill>
                <a:schemeClr val="accent6">
                  <a:lumMod val="50000"/>
                </a:schemeClr>
              </a:solidFill>
              <a:latin typeface="Avenir Roman" panose="02000503020000020003" pitchFamily="2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xmlns="" id="{EC22338D-CD2E-BA46-A47F-FA1DC53C0E9C}"/>
              </a:ext>
            </a:extLst>
          </p:cNvPr>
          <p:cNvSpPr txBox="1">
            <a:spLocks/>
          </p:cNvSpPr>
          <p:nvPr/>
        </p:nvSpPr>
        <p:spPr>
          <a:xfrm>
            <a:off x="687843" y="1933902"/>
            <a:ext cx="8596669" cy="2228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800" dirty="0">
                <a:solidFill>
                  <a:schemeClr val="accent2"/>
                </a:solidFill>
                <a:latin typeface="Avenir Roman" panose="02000503020000020003" pitchFamily="2" charset="0"/>
              </a:rPr>
              <a:t>2018 Spring</a:t>
            </a:r>
            <a:r>
              <a:rPr kumimoji="1" lang="en-US" altLang="zh-CN" sz="2800" dirty="0">
                <a:solidFill>
                  <a:schemeClr val="accent6">
                    <a:lumMod val="50000"/>
                  </a:schemeClr>
                </a:solidFill>
                <a:latin typeface="Avenir Roman" panose="02000503020000020003" pitchFamily="2" charset="0"/>
              </a:rPr>
              <a:t>: Based on skills acquired from my lab, get the opportunity of a R&amp;D intern in a startup company. Decided to seize the postgraduate recommendation chance.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xmlns="" id="{8603A4B2-D639-634C-9A91-F088841CA918}"/>
              </a:ext>
            </a:extLst>
          </p:cNvPr>
          <p:cNvSpPr txBox="1">
            <a:spLocks/>
          </p:cNvSpPr>
          <p:nvPr/>
        </p:nvSpPr>
        <p:spPr>
          <a:xfrm>
            <a:off x="687844" y="3904152"/>
            <a:ext cx="8596668" cy="1166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800" dirty="0">
                <a:solidFill>
                  <a:schemeClr val="accent2"/>
                </a:solidFill>
                <a:latin typeface="Avenir Roman" panose="02000503020000020003" pitchFamily="2" charset="0"/>
              </a:rPr>
              <a:t>2018 Summer</a:t>
            </a:r>
            <a:r>
              <a:rPr kumimoji="1" lang="en-US" altLang="zh-CN" sz="2800" dirty="0">
                <a:solidFill>
                  <a:schemeClr val="accent6">
                    <a:lumMod val="50000"/>
                  </a:schemeClr>
                </a:solidFill>
                <a:latin typeface="Avenir Roman" panose="02000503020000020003" pitchFamily="2" charset="0"/>
              </a:rPr>
              <a:t>: Focused on study, finished preparation for postgraduate recommendation 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xmlns="" id="{4BD781F2-FBB1-1246-A7C4-5110CE19A309}"/>
              </a:ext>
            </a:extLst>
          </p:cNvPr>
          <p:cNvSpPr txBox="1">
            <a:spLocks/>
          </p:cNvSpPr>
          <p:nvPr/>
        </p:nvSpPr>
        <p:spPr>
          <a:xfrm>
            <a:off x="687844" y="5097516"/>
            <a:ext cx="8596668" cy="1166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800" dirty="0">
                <a:solidFill>
                  <a:schemeClr val="accent2"/>
                </a:solidFill>
                <a:latin typeface="Avenir Roman" panose="02000503020000020003" pitchFamily="2" charset="0"/>
              </a:rPr>
              <a:t>2018 Fall</a:t>
            </a:r>
            <a:r>
              <a:rPr kumimoji="1" lang="en-US" altLang="zh-CN" sz="2800" dirty="0">
                <a:solidFill>
                  <a:schemeClr val="accent6">
                    <a:lumMod val="50000"/>
                  </a:schemeClr>
                </a:solidFill>
                <a:latin typeface="Avenir Roman" panose="02000503020000020003" pitchFamily="2" charset="0"/>
              </a:rPr>
              <a:t>: Tried to apply for the Honorary PHD Program of SJTU, but failed  :D </a:t>
            </a:r>
          </a:p>
        </p:txBody>
      </p:sp>
    </p:spTree>
    <p:extLst>
      <p:ext uri="{BB962C8B-B14F-4D97-AF65-F5344CB8AC3E}">
        <p14:creationId xmlns:p14="http://schemas.microsoft.com/office/powerpoint/2010/main" val="277029026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75BB061-7525-EA4F-AFFD-595AB67C4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4400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accent2">
                    <a:lumMod val="50000"/>
                  </a:schemeClr>
                </a:solidFill>
                <a:latin typeface="Avenir Roman" panose="02000503020000020003" pitchFamily="2" charset="0"/>
              </a:rPr>
              <a:t>If I went back, I would…</a:t>
            </a:r>
            <a:endParaRPr kumimoji="1" lang="zh-CN" altLang="en-US" dirty="0">
              <a:solidFill>
                <a:schemeClr val="accent2">
                  <a:lumMod val="50000"/>
                </a:schemeClr>
              </a:solidFill>
              <a:latin typeface="Avenir Roman" panose="02000503020000020003" pitchFamily="2" charset="0"/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xmlns="" id="{333F3991-9120-654E-BD76-C8F873649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90" y="1887319"/>
            <a:ext cx="8596668" cy="388077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2800" dirty="0">
                <a:latin typeface="Avenir Roman" panose="02000503020000020003" pitchFamily="2" charset="0"/>
              </a:rPr>
              <a:t>Work harder in the Lab and try to publish a paper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>
                <a:latin typeface="Avenir Roman" panose="02000503020000020003" pitchFamily="2" charset="0"/>
              </a:rPr>
              <a:t>Participate more meaningful activities and explore more possibilities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>
                <a:latin typeface="Avenir Roman" panose="02000503020000020003" pitchFamily="2" charset="0"/>
              </a:rPr>
              <a:t>Hope to take more internships :D  it’s really exciting for me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>
                <a:latin typeface="Avenir Roman" panose="02000503020000020003" pitchFamily="2" charset="0"/>
              </a:rPr>
              <a:t>Maybe take the chance to exchange for a while is a good idea</a:t>
            </a:r>
          </a:p>
        </p:txBody>
      </p:sp>
    </p:spTree>
    <p:extLst>
      <p:ext uri="{BB962C8B-B14F-4D97-AF65-F5344CB8AC3E}">
        <p14:creationId xmlns:p14="http://schemas.microsoft.com/office/powerpoint/2010/main" val="120947201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75BB061-7525-EA4F-AFFD-595AB67C4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4400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accent2">
                    <a:lumMod val="50000"/>
                  </a:schemeClr>
                </a:solidFill>
                <a:latin typeface="Avenir Roman" panose="02000503020000020003" pitchFamily="2" charset="0"/>
              </a:rPr>
              <a:t>II. Personal Experience of </a:t>
            </a:r>
            <a:r>
              <a:rPr kumimoji="1" lang="en-US" altLang="zh-CN" dirty="0" err="1">
                <a:solidFill>
                  <a:schemeClr val="accent2">
                    <a:lumMod val="50000"/>
                  </a:schemeClr>
                </a:solidFill>
                <a:latin typeface="Avenir Roman" panose="02000503020000020003" pitchFamily="2" charset="0"/>
              </a:rPr>
              <a:t>Tianxin</a:t>
            </a:r>
            <a:r>
              <a:rPr kumimoji="1" lang="en-US" altLang="zh-CN" dirty="0">
                <a:solidFill>
                  <a:schemeClr val="accent2">
                    <a:lumMod val="50000"/>
                  </a:schemeClr>
                </a:solidFill>
                <a:latin typeface="Avenir Roman" panose="02000503020000020003" pitchFamily="2" charset="0"/>
              </a:rPr>
              <a:t> Shen</a:t>
            </a:r>
            <a:endParaRPr kumimoji="1" lang="zh-CN" altLang="en-US" dirty="0">
              <a:solidFill>
                <a:schemeClr val="accent2">
                  <a:lumMod val="50000"/>
                </a:schemeClr>
              </a:solidFill>
              <a:latin typeface="Avenir Roman" panose="02000503020000020003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442A419-3781-894A-8C3D-390F67750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6093"/>
            <a:ext cx="8596668" cy="2190694"/>
          </a:xfrm>
        </p:spPr>
        <p:txBody>
          <a:bodyPr>
            <a:normAutofit/>
          </a:bodyPr>
          <a:lstStyle/>
          <a:p>
            <a:r>
              <a:rPr kumimoji="1" lang="en-US" altLang="zh-CN" sz="2800" dirty="0">
                <a:solidFill>
                  <a:schemeClr val="accent2"/>
                </a:solidFill>
                <a:latin typeface="Avenir Roman" panose="02000503020000020003" pitchFamily="2" charset="0"/>
              </a:rPr>
              <a:t>2016 Fall</a:t>
            </a:r>
            <a:r>
              <a:rPr kumimoji="1" lang="en-US" altLang="zh-CN" sz="2800" dirty="0">
                <a:solidFill>
                  <a:schemeClr val="accent6">
                    <a:lumMod val="50000"/>
                  </a:schemeClr>
                </a:solidFill>
                <a:latin typeface="Avenir Roman" panose="02000503020000020003" pitchFamily="2" charset="0"/>
              </a:rPr>
              <a:t>: Decided not to apply for DD program</a:t>
            </a:r>
          </a:p>
          <a:p>
            <a:pPr marL="0" indent="0">
              <a:buNone/>
            </a:pPr>
            <a:r>
              <a:rPr kumimoji="1" lang="en-US" altLang="zh-CN" sz="2800" dirty="0">
                <a:solidFill>
                  <a:schemeClr val="accent6">
                    <a:lumMod val="50000"/>
                  </a:schemeClr>
                </a:solidFill>
                <a:latin typeface="Avenir Roman" panose="02000503020000020003" pitchFamily="2" charset="0"/>
              </a:rPr>
              <a:t>      Reason: 1. No interested major</a:t>
            </a:r>
          </a:p>
          <a:p>
            <a:pPr marL="0" indent="0">
              <a:buNone/>
            </a:pPr>
            <a:r>
              <a:rPr kumimoji="1" lang="en-US" altLang="zh-CN" sz="2800" dirty="0">
                <a:solidFill>
                  <a:schemeClr val="accent6">
                    <a:lumMod val="50000"/>
                  </a:schemeClr>
                </a:solidFill>
                <a:latin typeface="Avenir Roman" panose="02000503020000020003" pitchFamily="2" charset="0"/>
              </a:rPr>
              <a:t>                    2. Reject typical JI students way</a:t>
            </a:r>
          </a:p>
          <a:p>
            <a:pPr marL="0" indent="0">
              <a:buNone/>
            </a:pPr>
            <a:r>
              <a:rPr kumimoji="1" lang="en-US" altLang="zh-CN" sz="2800" dirty="0">
                <a:solidFill>
                  <a:schemeClr val="accent6">
                    <a:lumMod val="50000"/>
                  </a:schemeClr>
                </a:solidFill>
                <a:latin typeface="Avenir Roman" panose="02000503020000020003" pitchFamily="2" charset="0"/>
              </a:rPr>
              <a:t>                    3. Leave time to think</a:t>
            </a:r>
          </a:p>
          <a:p>
            <a:pPr marL="0" indent="0">
              <a:buNone/>
            </a:pPr>
            <a:endParaRPr kumimoji="1" lang="zh-CN" altLang="en-US" sz="2800" dirty="0">
              <a:solidFill>
                <a:schemeClr val="accent6">
                  <a:lumMod val="50000"/>
                </a:schemeClr>
              </a:solidFill>
              <a:latin typeface="Avenir Roman" panose="02000503020000020003" pitchFamily="2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xmlns="" id="{EC22338D-CD2E-BA46-A47F-FA1DC53C0E9C}"/>
              </a:ext>
            </a:extLst>
          </p:cNvPr>
          <p:cNvSpPr txBox="1">
            <a:spLocks/>
          </p:cNvSpPr>
          <p:nvPr/>
        </p:nvSpPr>
        <p:spPr>
          <a:xfrm>
            <a:off x="677334" y="3957860"/>
            <a:ext cx="8596668" cy="1166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800" dirty="0">
                <a:solidFill>
                  <a:schemeClr val="accent2"/>
                </a:solidFill>
                <a:latin typeface="Avenir Roman" panose="02000503020000020003" pitchFamily="2" charset="0"/>
              </a:rPr>
              <a:t>2017 Spring</a:t>
            </a:r>
            <a:r>
              <a:rPr kumimoji="1" lang="en-US" altLang="zh-CN" sz="2800" dirty="0">
                <a:solidFill>
                  <a:schemeClr val="accent6">
                    <a:lumMod val="50000"/>
                  </a:schemeClr>
                </a:solidFill>
                <a:latin typeface="Avenir Roman" panose="02000503020000020003" pitchFamily="2" charset="0"/>
              </a:rPr>
              <a:t>: Enjoyed Spring Term, Travelled, Found what I have interest in 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xmlns="" id="{8603A4B2-D639-634C-9A91-F088841CA918}"/>
              </a:ext>
            </a:extLst>
          </p:cNvPr>
          <p:cNvSpPr txBox="1">
            <a:spLocks/>
          </p:cNvSpPr>
          <p:nvPr/>
        </p:nvSpPr>
        <p:spPr>
          <a:xfrm>
            <a:off x="677334" y="5013434"/>
            <a:ext cx="8596668" cy="1166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800" dirty="0">
                <a:solidFill>
                  <a:schemeClr val="accent2"/>
                </a:solidFill>
                <a:latin typeface="Avenir Roman" panose="02000503020000020003" pitchFamily="2" charset="0"/>
              </a:rPr>
              <a:t>2017 Summer</a:t>
            </a:r>
            <a:r>
              <a:rPr kumimoji="1" lang="en-US" altLang="zh-CN" sz="2800" dirty="0">
                <a:solidFill>
                  <a:schemeClr val="accent6">
                    <a:lumMod val="50000"/>
                  </a:schemeClr>
                </a:solidFill>
                <a:latin typeface="Avenir Roman" panose="02000503020000020003" pitchFamily="2" charset="0"/>
              </a:rPr>
              <a:t>: Worked as Teaching Assistant, Joined Advising Center, Focused on Study</a:t>
            </a:r>
          </a:p>
        </p:txBody>
      </p:sp>
    </p:spTree>
    <p:extLst>
      <p:ext uri="{BB962C8B-B14F-4D97-AF65-F5344CB8AC3E}">
        <p14:creationId xmlns:p14="http://schemas.microsoft.com/office/powerpoint/2010/main" val="51803435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442A419-3781-894A-8C3D-390F67750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844" y="426383"/>
            <a:ext cx="8596668" cy="1465479"/>
          </a:xfrm>
        </p:spPr>
        <p:txBody>
          <a:bodyPr>
            <a:normAutofit/>
          </a:bodyPr>
          <a:lstStyle/>
          <a:p>
            <a:r>
              <a:rPr kumimoji="1" lang="en-US" altLang="zh-CN" sz="2800" dirty="0">
                <a:solidFill>
                  <a:schemeClr val="accent2"/>
                </a:solidFill>
                <a:latin typeface="Avenir Roman" panose="02000503020000020003" pitchFamily="2" charset="0"/>
              </a:rPr>
              <a:t>2017 Fall</a:t>
            </a:r>
            <a:r>
              <a:rPr kumimoji="1" lang="en-US" altLang="zh-CN" sz="2800" dirty="0">
                <a:solidFill>
                  <a:schemeClr val="accent6">
                    <a:lumMod val="50000"/>
                  </a:schemeClr>
                </a:solidFill>
                <a:latin typeface="Avenir Roman" panose="02000503020000020003" pitchFamily="2" charset="0"/>
              </a:rPr>
              <a:t>: Began doing research about the field I am interested in and want future development, Focused on study, Did several volunteer work </a:t>
            </a:r>
            <a:endParaRPr kumimoji="1" lang="zh-CN" altLang="en-US" sz="2800" dirty="0">
              <a:solidFill>
                <a:schemeClr val="accent6">
                  <a:lumMod val="50000"/>
                </a:schemeClr>
              </a:solidFill>
              <a:latin typeface="Avenir Roman" panose="02000503020000020003" pitchFamily="2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xmlns="" id="{EC22338D-CD2E-BA46-A47F-FA1DC53C0E9C}"/>
              </a:ext>
            </a:extLst>
          </p:cNvPr>
          <p:cNvSpPr txBox="1">
            <a:spLocks/>
          </p:cNvSpPr>
          <p:nvPr/>
        </p:nvSpPr>
        <p:spPr>
          <a:xfrm>
            <a:off x="687844" y="2165132"/>
            <a:ext cx="8596668" cy="1061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800" dirty="0">
                <a:solidFill>
                  <a:schemeClr val="accent2"/>
                </a:solidFill>
                <a:latin typeface="Avenir Roman" panose="02000503020000020003" pitchFamily="2" charset="0"/>
              </a:rPr>
              <a:t>2018 Spring</a:t>
            </a:r>
            <a:r>
              <a:rPr kumimoji="1" lang="en-US" altLang="zh-CN" sz="2800" dirty="0">
                <a:solidFill>
                  <a:schemeClr val="accent6">
                    <a:lumMod val="50000"/>
                  </a:schemeClr>
                </a:solidFill>
                <a:latin typeface="Avenir Roman" panose="02000503020000020003" pitchFamily="2" charset="0"/>
              </a:rPr>
              <a:t>: Exchange to KTH for spring term, Took TOFEL Test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xmlns="" id="{8603A4B2-D639-634C-9A91-F088841CA918}"/>
              </a:ext>
            </a:extLst>
          </p:cNvPr>
          <p:cNvSpPr txBox="1">
            <a:spLocks/>
          </p:cNvSpPr>
          <p:nvPr/>
        </p:nvSpPr>
        <p:spPr>
          <a:xfrm>
            <a:off x="687844" y="3436885"/>
            <a:ext cx="8596668" cy="1166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800" dirty="0">
                <a:solidFill>
                  <a:schemeClr val="accent2"/>
                </a:solidFill>
                <a:latin typeface="Avenir Roman" panose="02000503020000020003" pitchFamily="2" charset="0"/>
              </a:rPr>
              <a:t>2018 Summer</a:t>
            </a:r>
            <a:r>
              <a:rPr kumimoji="1" lang="en-US" altLang="zh-CN" sz="2800" dirty="0">
                <a:solidFill>
                  <a:schemeClr val="accent6">
                    <a:lumMod val="50000"/>
                  </a:schemeClr>
                </a:solidFill>
                <a:latin typeface="Avenir Roman" panose="02000503020000020003" pitchFamily="2" charset="0"/>
              </a:rPr>
              <a:t>: Focused on study, Applied for internship, Strengthened technical skills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xmlns="" id="{4BD781F2-FBB1-1246-A7C4-5110CE19A309}"/>
              </a:ext>
            </a:extLst>
          </p:cNvPr>
          <p:cNvSpPr txBox="1">
            <a:spLocks/>
          </p:cNvSpPr>
          <p:nvPr/>
        </p:nvSpPr>
        <p:spPr>
          <a:xfrm>
            <a:off x="687844" y="4666592"/>
            <a:ext cx="8596668" cy="1166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800" dirty="0">
                <a:solidFill>
                  <a:schemeClr val="accent2"/>
                </a:solidFill>
                <a:latin typeface="Avenir Roman" panose="02000503020000020003" pitchFamily="2" charset="0"/>
              </a:rPr>
              <a:t>2018 Fall</a:t>
            </a:r>
            <a:r>
              <a:rPr kumimoji="1" lang="en-US" altLang="zh-CN" sz="2800" dirty="0">
                <a:solidFill>
                  <a:schemeClr val="accent6">
                    <a:lumMod val="50000"/>
                  </a:schemeClr>
                </a:solidFill>
                <a:latin typeface="Avenir Roman" panose="02000503020000020003" pitchFamily="2" charset="0"/>
              </a:rPr>
              <a:t>: Took GRE Test, Began intern in company, Prepare for master application</a:t>
            </a:r>
          </a:p>
        </p:txBody>
      </p:sp>
    </p:spTree>
    <p:extLst>
      <p:ext uri="{BB962C8B-B14F-4D97-AF65-F5344CB8AC3E}">
        <p14:creationId xmlns:p14="http://schemas.microsoft.com/office/powerpoint/2010/main" val="159714985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75BB061-7525-EA4F-AFFD-595AB67C4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4400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accent2">
                    <a:lumMod val="50000"/>
                  </a:schemeClr>
                </a:solidFill>
                <a:latin typeface="Avenir Roman" panose="02000503020000020003" pitchFamily="2" charset="0"/>
              </a:rPr>
              <a:t>If I went back, I would…</a:t>
            </a:r>
            <a:endParaRPr kumimoji="1" lang="zh-CN" altLang="en-US" dirty="0">
              <a:solidFill>
                <a:schemeClr val="accent2">
                  <a:lumMod val="50000"/>
                </a:schemeClr>
              </a:solidFill>
              <a:latin typeface="Avenir Roman" panose="02000503020000020003" pitchFamily="2" charset="0"/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xmlns="" id="{333F3991-9120-654E-BD76-C8F873649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90" y="1670751"/>
            <a:ext cx="8596668" cy="388077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2800" dirty="0">
                <a:latin typeface="Avenir Roman" panose="02000503020000020003" pitchFamily="2" charset="0"/>
              </a:rPr>
              <a:t>Begin doing research as early as possible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>
                <a:latin typeface="Avenir Roman" panose="02000503020000020003" pitchFamily="2" charset="0"/>
              </a:rPr>
              <a:t>Talk with professors, instructors, elder students more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>
                <a:latin typeface="Avenir Roman" panose="02000503020000020003" pitchFamily="2" charset="0"/>
              </a:rPr>
              <a:t>Make more friends and share more views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>
                <a:latin typeface="Avenir Roman" panose="02000503020000020003" pitchFamily="2" charset="0"/>
              </a:rPr>
              <a:t>Join Advising Center earlier and attend workshops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>
                <a:latin typeface="Avenir Roman" panose="02000503020000020003" pitchFamily="2" charset="0"/>
              </a:rPr>
              <a:t>Try more fields, </a:t>
            </a:r>
            <a:r>
              <a:rPr lang="en-US" altLang="zh-CN" sz="2800" dirty="0" err="1">
                <a:latin typeface="Avenir Roman" panose="02000503020000020003" pitchFamily="2" charset="0"/>
              </a:rPr>
              <a:t>e.g</a:t>
            </a:r>
            <a:r>
              <a:rPr lang="en-US" altLang="zh-CN" sz="2800" dirty="0">
                <a:latin typeface="Avenir Roman" panose="02000503020000020003" pitchFamily="2" charset="0"/>
              </a:rPr>
              <a:t> Consulting, </a:t>
            </a:r>
            <a:r>
              <a:rPr lang="en-US" altLang="zh-CN" sz="2800" dirty="0" err="1">
                <a:latin typeface="Avenir Roman" panose="02000503020000020003" pitchFamily="2" charset="0"/>
              </a:rPr>
              <a:t>etc</a:t>
            </a:r>
            <a:endParaRPr lang="zh-CN" altLang="en-US" sz="2800" dirty="0">
              <a:latin typeface="Avenir Roman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6916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75BB061-7525-EA4F-AFFD-595AB67C4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4400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accent2">
                    <a:lumMod val="50000"/>
                  </a:schemeClr>
                </a:solidFill>
                <a:latin typeface="Avenir Roman" panose="02000503020000020003" pitchFamily="2" charset="0"/>
              </a:rPr>
              <a:t>III. DD Students Interview</a:t>
            </a:r>
            <a:endParaRPr kumimoji="1" lang="zh-CN" altLang="en-US" dirty="0">
              <a:solidFill>
                <a:schemeClr val="accent2">
                  <a:lumMod val="50000"/>
                </a:schemeClr>
              </a:solidFill>
              <a:latin typeface="Avenir Roman" panose="02000503020000020003" pitchFamily="2" charset="0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xmlns="" id="{4002FA2B-7799-F74F-9ABE-D1563E8CB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9614"/>
            <a:ext cx="8519219" cy="4498427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Helvetica Neue" panose="02000503000000020004" pitchFamily="2" charset="0"/>
              </a:rPr>
              <a:t>1. </a:t>
            </a: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Helvetica Neue" panose="02000503000000020004" pitchFamily="2" charset="0"/>
              </a:rPr>
              <a:t>你</a:t>
            </a:r>
            <a:r>
              <a:rPr lang="en-US" altLang="zh-CN" sz="2400" dirty="0" err="1">
                <a:solidFill>
                  <a:schemeClr val="accent2">
                    <a:lumMod val="50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Helvetica Neue" panose="02000503000000020004" pitchFamily="2" charset="0"/>
              </a:rPr>
              <a:t>dd</a:t>
            </a: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Helvetica Neue" panose="02000503000000020004" pitchFamily="2" charset="0"/>
              </a:rPr>
              <a:t>之后具体做了哪些事情。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2000" dirty="0">
                <a:latin typeface="DengXian" panose="02010600030101010101" pitchFamily="2" charset="-122"/>
                <a:ea typeface="DengXian" panose="02010600030101010101" pitchFamily="2" charset="-122"/>
                <a:cs typeface="Helvetica Neue" panose="02000503000000020004" pitchFamily="2" charset="0"/>
              </a:rPr>
              <a:t>学习</a:t>
            </a:r>
            <a:r>
              <a:rPr lang="en-US" altLang="zh-CN" sz="2000" dirty="0">
                <a:latin typeface="DengXian" panose="02010600030101010101" pitchFamily="2" charset="-122"/>
                <a:ea typeface="DengXian" panose="02010600030101010101" pitchFamily="2" charset="-122"/>
                <a:cs typeface="Helvetica Neue" panose="02000503000000020004" pitchFamily="2" charset="0"/>
              </a:rPr>
              <a:t>, </a:t>
            </a:r>
            <a:r>
              <a:rPr lang="zh-CN" altLang="en-US" sz="2000" dirty="0">
                <a:latin typeface="DengXian" panose="02010600030101010101" pitchFamily="2" charset="-122"/>
                <a:ea typeface="DengXian" panose="02010600030101010101" pitchFamily="2" charset="-122"/>
                <a:cs typeface="Helvetica Neue" panose="02000503000000020004" pitchFamily="2" charset="0"/>
              </a:rPr>
              <a:t>刷</a:t>
            </a:r>
            <a:r>
              <a:rPr lang="en-US" altLang="zh-CN" sz="2000" dirty="0">
                <a:latin typeface="DengXian" panose="02010600030101010101" pitchFamily="2" charset="-122"/>
                <a:ea typeface="DengXian" panose="02010600030101010101" pitchFamily="2" charset="-122"/>
                <a:cs typeface="Helvetica Neue" panose="02000503000000020004" pitchFamily="2" charset="0"/>
              </a:rPr>
              <a:t>GPA, </a:t>
            </a:r>
            <a:r>
              <a:rPr lang="zh-CN" altLang="en-US" sz="2000" dirty="0">
                <a:latin typeface="DengXian" panose="02010600030101010101" pitchFamily="2" charset="-122"/>
                <a:ea typeface="DengXian" panose="02010600030101010101" pitchFamily="2" charset="-122"/>
                <a:cs typeface="Helvetica Neue" panose="02000503000000020004" pitchFamily="2" charset="0"/>
              </a:rPr>
              <a:t>做</a:t>
            </a:r>
            <a:r>
              <a:rPr lang="en-US" altLang="zh-CN" sz="2000" dirty="0">
                <a:latin typeface="DengXian" panose="02010600030101010101" pitchFamily="2" charset="-122"/>
                <a:ea typeface="DengXian" panose="02010600030101010101" pitchFamily="2" charset="-122"/>
                <a:cs typeface="Helvetica Neue" panose="02000503000000020004" pitchFamily="2" charset="0"/>
              </a:rPr>
              <a:t>research</a:t>
            </a:r>
            <a:r>
              <a:rPr lang="zh-CN" altLang="en-US" sz="2000" dirty="0">
                <a:latin typeface="DengXian" panose="02010600030101010101" pitchFamily="2" charset="-122"/>
                <a:ea typeface="DengXian" panose="02010600030101010101" pitchFamily="2" charset="-122"/>
                <a:cs typeface="Helvetica Neue" panose="02000503000000020004" pitchFamily="2" charset="0"/>
              </a:rPr>
              <a:t>：做了一个材料的</a:t>
            </a:r>
            <a:r>
              <a:rPr lang="en-US" altLang="zh-CN" sz="2000" dirty="0">
                <a:latin typeface="DengXian" panose="02010600030101010101" pitchFamily="2" charset="-122"/>
                <a:ea typeface="DengXian" panose="02010600030101010101" pitchFamily="2" charset="-122"/>
                <a:cs typeface="Helvetica Neue" panose="02000503000000020004" pitchFamily="2" charset="0"/>
              </a:rPr>
              <a:t>research</a:t>
            </a:r>
            <a:r>
              <a:rPr lang="zh-CN" altLang="en-US" sz="2000" dirty="0">
                <a:latin typeface="DengXian" panose="02010600030101010101" pitchFamily="2" charset="-122"/>
                <a:ea typeface="DengXian" panose="02010600030101010101" pitchFamily="2" charset="-122"/>
                <a:cs typeface="Helvetica Neue" panose="02000503000000020004" pitchFamily="2" charset="0"/>
              </a:rPr>
              <a:t>，一个流体力学的</a:t>
            </a:r>
            <a:r>
              <a:rPr lang="en-US" altLang="zh-CN" sz="2000" dirty="0">
                <a:latin typeface="DengXian" panose="02010600030101010101" pitchFamily="2" charset="-122"/>
                <a:ea typeface="DengXian" panose="02010600030101010101" pitchFamily="2" charset="-122"/>
                <a:cs typeface="Helvetica Neue" panose="02000503000000020004" pitchFamily="2" charset="0"/>
              </a:rPr>
              <a:t>project</a:t>
            </a:r>
            <a:r>
              <a:rPr lang="zh-CN" altLang="en-US" sz="2000" dirty="0">
                <a:latin typeface="DengXian" panose="02010600030101010101" pitchFamily="2" charset="-122"/>
                <a:ea typeface="DengXian" panose="02010600030101010101" pitchFamily="2" charset="-122"/>
                <a:cs typeface="Helvetica Neue" panose="02000503000000020004" pitchFamily="2" charset="0"/>
              </a:rPr>
              <a:t>，还有一些课上的</a:t>
            </a:r>
            <a:r>
              <a:rPr lang="en-US" altLang="zh-CN" sz="2000" dirty="0">
                <a:latin typeface="DengXian" panose="02010600030101010101" pitchFamily="2" charset="-122"/>
                <a:ea typeface="DengXian" panose="02010600030101010101" pitchFamily="2" charset="-122"/>
                <a:cs typeface="Helvetica Neue" panose="02000503000000020004" pitchFamily="2" charset="0"/>
              </a:rPr>
              <a:t>project</a:t>
            </a:r>
            <a:r>
              <a:rPr lang="zh-CN" altLang="en-US" sz="2000" dirty="0">
                <a:latin typeface="DengXian" panose="02010600030101010101" pitchFamily="2" charset="-122"/>
                <a:ea typeface="DengXian" panose="02010600030101010101" pitchFamily="2" charset="-122"/>
                <a:cs typeface="Helvetica Neue" panose="02000503000000020004" pitchFamily="2" charset="0"/>
              </a:rPr>
              <a:t>。</a:t>
            </a:r>
            <a:endParaRPr lang="en-US" altLang="zh-CN" sz="2000" dirty="0">
              <a:latin typeface="DengXian" panose="02010600030101010101" pitchFamily="2" charset="-122"/>
              <a:ea typeface="DengXian" panose="02010600030101010101" pitchFamily="2" charset="-122"/>
              <a:cs typeface="Helvetica Neue" panose="02000503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2000" dirty="0">
                <a:latin typeface="DengXian" panose="02010600030101010101" pitchFamily="2" charset="-122"/>
                <a:ea typeface="DengXian" panose="02010600030101010101" pitchFamily="2" charset="-122"/>
                <a:cs typeface="Helvetica Neue" panose="02000503000000020004" pitchFamily="2" charset="0"/>
              </a:rPr>
              <a:t>生活上会有以前没有的事情要操心，比如说租房子，买车，打工，因为都要自己处理，有的时候就会觉得很烦。。。不过也算是一种锻炼吧。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2000" dirty="0">
                <a:latin typeface="DengXian" panose="02010600030101010101" pitchFamily="2" charset="-122"/>
                <a:ea typeface="DengXian" panose="02010600030101010101" pitchFamily="2" charset="-122"/>
                <a:cs typeface="Helvetica Neue" panose="02000503000000020004" pitchFamily="2" charset="0"/>
              </a:rPr>
              <a:t>我喜欢做菜，然后就周末在家做着玩吧。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sz="2000" dirty="0">
                <a:latin typeface="DengXian" panose="02010600030101010101" pitchFamily="2" charset="-122"/>
                <a:ea typeface="DengXian" panose="02010600030101010101" pitchFamily="2" charset="-122"/>
                <a:cs typeface="Helvetica Neue" panose="02000503000000020004" pitchFamily="2" charset="0"/>
              </a:rPr>
              <a:t>Social</a:t>
            </a:r>
            <a:r>
              <a:rPr lang="zh-CN" altLang="en-US" sz="2000" dirty="0">
                <a:latin typeface="DengXian" panose="02010600030101010101" pitchFamily="2" charset="-122"/>
                <a:ea typeface="DengXian" panose="02010600030101010101" pitchFamily="2" charset="-122"/>
                <a:cs typeface="Helvetica Neue" panose="02000503000000020004" pitchFamily="2" charset="0"/>
              </a:rPr>
              <a:t>方面会跟外国人</a:t>
            </a:r>
            <a:r>
              <a:rPr lang="en-US" altLang="zh-CN" sz="2000" dirty="0">
                <a:latin typeface="DengXian" panose="02010600030101010101" pitchFamily="2" charset="-122"/>
                <a:ea typeface="DengXian" panose="02010600030101010101" pitchFamily="2" charset="-122"/>
                <a:cs typeface="Helvetica Neue" panose="02000503000000020004" pitchFamily="2" charset="0"/>
              </a:rPr>
              <a:t>party</a:t>
            </a:r>
            <a:r>
              <a:rPr lang="zh-CN" altLang="en-US" sz="2000" dirty="0">
                <a:latin typeface="DengXian" panose="02010600030101010101" pitchFamily="2" charset="-122"/>
                <a:ea typeface="DengXian" panose="02010600030101010101" pitchFamily="2" charset="-122"/>
                <a:cs typeface="Helvetica Neue" panose="02000503000000020004" pitchFamily="2" charset="0"/>
              </a:rPr>
              <a:t>，</a:t>
            </a:r>
            <a:r>
              <a:rPr lang="en-US" altLang="zh-CN" sz="2000" dirty="0">
                <a:latin typeface="DengXian" panose="02010600030101010101" pitchFamily="2" charset="-122"/>
                <a:ea typeface="DengXian" panose="02010600030101010101" pitchFamily="2" charset="-122"/>
                <a:cs typeface="Helvetica Neue" panose="02000503000000020004" pitchFamily="2" charset="0"/>
              </a:rPr>
              <a:t>lab</a:t>
            </a:r>
            <a:r>
              <a:rPr lang="zh-CN" altLang="en-US" sz="2000" dirty="0">
                <a:latin typeface="DengXian" panose="02010600030101010101" pitchFamily="2" charset="-122"/>
                <a:ea typeface="DengXian" panose="02010600030101010101" pitchFamily="2" charset="-122"/>
                <a:cs typeface="Helvetica Neue" panose="02000503000000020004" pitchFamily="2" charset="0"/>
              </a:rPr>
              <a:t>里也会一起出去玩，多说英语总归好。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  <a:cs typeface="Helvetica Neue" panose="02000503000000020004" pitchFamily="2" charset="0"/>
              </a:rPr>
              <a:t/>
            </a:r>
            <a:b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  <a:cs typeface="Helvetica Neue" panose="02000503000000020004" pitchFamily="2" charset="0"/>
              </a:rPr>
            </a:b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  <a:cs typeface="Helvetica Neue" panose="02000503000000020004" pitchFamily="2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C816CD8A-6FD0-E94F-8DD8-70B3EE9C1E27}"/>
              </a:ext>
            </a:extLst>
          </p:cNvPr>
          <p:cNvSpPr txBox="1"/>
          <p:nvPr/>
        </p:nvSpPr>
        <p:spPr>
          <a:xfrm>
            <a:off x="5780690" y="5953375"/>
            <a:ext cx="3135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Provided</a:t>
            </a:r>
            <a:r>
              <a:rPr kumimoji="1" lang="zh-CN" altLang="en-US" dirty="0">
                <a:solidFill>
                  <a:schemeClr val="accen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dirty="0">
                <a:solidFill>
                  <a:schemeClr val="accen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by</a:t>
            </a:r>
            <a:r>
              <a:rPr kumimoji="1" lang="zh-CN" altLang="en-US" dirty="0">
                <a:solidFill>
                  <a:schemeClr val="accen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樊元桢</a:t>
            </a:r>
          </a:p>
        </p:txBody>
      </p:sp>
    </p:spTree>
    <p:extLst>
      <p:ext uri="{BB962C8B-B14F-4D97-AF65-F5344CB8AC3E}">
        <p14:creationId xmlns:p14="http://schemas.microsoft.com/office/powerpoint/2010/main" val="194279889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xmlns="" id="{4002FA2B-7799-F74F-9ABE-D1563E8CB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41131"/>
            <a:ext cx="9864542" cy="5990897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2. </a:t>
            </a: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你觉得</a:t>
            </a:r>
            <a:r>
              <a:rPr lang="en-US" altLang="zh-CN" sz="2400" dirty="0" err="1">
                <a:solidFill>
                  <a:schemeClr val="accent2">
                    <a:lumMod val="50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dd</a:t>
            </a: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的优势在哪些方面。</a:t>
            </a:r>
          </a:p>
          <a:p>
            <a:pPr marL="0" indent="0">
              <a:buNone/>
            </a:pPr>
            <a:r>
              <a:rPr lang="zh-CN" alt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（</a:t>
            </a:r>
            <a:r>
              <a:rPr lang="en-US" altLang="zh-CN" sz="2000" dirty="0">
                <a:latin typeface="DengXian" panose="02010600030101010101" pitchFamily="2" charset="-122"/>
                <a:ea typeface="DengXian" panose="02010600030101010101" pitchFamily="2" charset="-122"/>
              </a:rPr>
              <a:t>1</a:t>
            </a:r>
            <a:r>
              <a:rPr lang="zh-CN" alt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） 老师好</a:t>
            </a:r>
          </a:p>
          <a:p>
            <a:pPr marL="0" indent="0">
              <a:buNone/>
            </a:pPr>
            <a:r>
              <a:rPr lang="zh-CN" alt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几乎不会碰到</a:t>
            </a:r>
            <a:r>
              <a:rPr lang="en-US" altLang="zh-CN" sz="2000" dirty="0">
                <a:latin typeface="DengXian" panose="02010600030101010101" pitchFamily="2" charset="-122"/>
                <a:ea typeface="DengXian" panose="02010600030101010101" pitchFamily="2" charset="-122"/>
              </a:rPr>
              <a:t>JI</a:t>
            </a:r>
            <a:r>
              <a:rPr lang="zh-CN" alt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有些上课不怎么样的老师，老师在</a:t>
            </a:r>
            <a:r>
              <a:rPr lang="en-US" altLang="zh-CN" sz="2000" dirty="0">
                <a:latin typeface="DengXian" panose="02010600030101010101" pitchFamily="2" charset="-122"/>
                <a:ea typeface="DengXian" panose="02010600030101010101" pitchFamily="2" charset="-122"/>
              </a:rPr>
              <a:t>office hour</a:t>
            </a:r>
            <a:r>
              <a:rPr lang="zh-CN" alt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都很愿意帮助学生，平时人少找老师多聊聊会有收获</a:t>
            </a:r>
          </a:p>
          <a:p>
            <a:pPr marL="0" indent="0">
              <a:buNone/>
            </a:pPr>
            <a:r>
              <a:rPr lang="zh-CN" alt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（</a:t>
            </a:r>
            <a:r>
              <a:rPr lang="en-US" altLang="zh-CN" sz="2000" dirty="0">
                <a:latin typeface="DengXian" panose="02010600030101010101" pitchFamily="2" charset="-122"/>
                <a:ea typeface="DengXian" panose="02010600030101010101" pitchFamily="2" charset="-122"/>
              </a:rPr>
              <a:t>2</a:t>
            </a:r>
            <a:r>
              <a:rPr lang="zh-CN" alt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）</a:t>
            </a:r>
            <a:r>
              <a:rPr lang="en-US" altLang="zh-CN" sz="2000" dirty="0">
                <a:latin typeface="DengXian" panose="02010600030101010101" pitchFamily="2" charset="-122"/>
                <a:ea typeface="DengXian" panose="02010600030101010101" pitchFamily="2" charset="-122"/>
              </a:rPr>
              <a:t>Research</a:t>
            </a:r>
            <a:r>
              <a:rPr lang="zh-CN" alt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机会多</a:t>
            </a:r>
          </a:p>
          <a:p>
            <a:pPr marL="0" indent="0">
              <a:buNone/>
            </a:pPr>
            <a:r>
              <a:rPr lang="zh-CN" alt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每个老师都有自己的</a:t>
            </a:r>
            <a:r>
              <a:rPr lang="en-US" altLang="zh-CN" sz="2000" dirty="0">
                <a:latin typeface="DengXian" panose="02010600030101010101" pitchFamily="2" charset="-122"/>
                <a:ea typeface="DengXian" panose="02010600030101010101" pitchFamily="2" charset="-122"/>
              </a:rPr>
              <a:t>lab</a:t>
            </a:r>
            <a:r>
              <a:rPr lang="zh-CN" alt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，反正本科生多一个不多少一个不少，所以他们都还愿意让本科生参与做</a:t>
            </a:r>
            <a:r>
              <a:rPr lang="en-US" altLang="zh-CN" sz="2000" dirty="0">
                <a:latin typeface="DengXian" panose="02010600030101010101" pitchFamily="2" charset="-122"/>
                <a:ea typeface="DengXian" panose="02010600030101010101" pitchFamily="2" charset="-122"/>
              </a:rPr>
              <a:t>research</a:t>
            </a:r>
            <a:r>
              <a:rPr lang="zh-CN" alt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。项目也比较多，会有和</a:t>
            </a:r>
            <a:r>
              <a:rPr lang="en-US" altLang="zh-CN" sz="2000" dirty="0">
                <a:latin typeface="DengXian" panose="02010600030101010101" pitchFamily="2" charset="-122"/>
                <a:ea typeface="DengXian" panose="02010600030101010101" pitchFamily="2" charset="-122"/>
              </a:rPr>
              <a:t>JI</a:t>
            </a:r>
            <a:r>
              <a:rPr lang="zh-CN" alt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一样的</a:t>
            </a:r>
            <a:r>
              <a:rPr lang="en-US" altLang="zh-CN" sz="2000" dirty="0">
                <a:latin typeface="DengXian" panose="02010600030101010101" pitchFamily="2" charset="-122"/>
                <a:ea typeface="DengXian" panose="02010600030101010101" pitchFamily="2" charset="-122"/>
              </a:rPr>
              <a:t>VM490/VE490</a:t>
            </a:r>
            <a:r>
              <a:rPr lang="zh-CN" alt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鼓励学生做</a:t>
            </a:r>
            <a:r>
              <a:rPr lang="en-US" altLang="zh-CN" sz="2000" dirty="0">
                <a:latin typeface="DengXian" panose="02010600030101010101" pitchFamily="2" charset="-122"/>
                <a:ea typeface="DengXian" panose="02010600030101010101" pitchFamily="2" charset="-122"/>
              </a:rPr>
              <a:t>research</a:t>
            </a:r>
            <a:r>
              <a:rPr lang="zh-CN" alt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拿学分。</a:t>
            </a:r>
          </a:p>
          <a:p>
            <a:pPr marL="0" indent="0">
              <a:buNone/>
            </a:pPr>
            <a:r>
              <a:rPr lang="zh-CN" alt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（</a:t>
            </a:r>
            <a:r>
              <a:rPr lang="en-US" altLang="zh-CN" sz="2000" dirty="0">
                <a:latin typeface="DengXian" panose="02010600030101010101" pitchFamily="2" charset="-122"/>
                <a:ea typeface="DengXian" panose="02010600030101010101" pitchFamily="2" charset="-122"/>
              </a:rPr>
              <a:t>3</a:t>
            </a:r>
            <a:r>
              <a:rPr lang="zh-CN" alt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）学校设施好</a:t>
            </a:r>
          </a:p>
          <a:p>
            <a:pPr marL="0" indent="0">
              <a:buNone/>
            </a:pPr>
            <a:r>
              <a:rPr lang="zh-CN" alt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学校的硬件还是完爆</a:t>
            </a:r>
            <a:r>
              <a:rPr lang="en-US" altLang="zh-CN" sz="2000" dirty="0">
                <a:latin typeface="DengXian" panose="02010600030101010101" pitchFamily="2" charset="-122"/>
                <a:ea typeface="DengXian" panose="02010600030101010101" pitchFamily="2" charset="-122"/>
              </a:rPr>
              <a:t>JI</a:t>
            </a:r>
            <a:r>
              <a:rPr lang="zh-CN" alt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的，图书馆是</a:t>
            </a:r>
            <a:r>
              <a:rPr lang="en-US" altLang="zh-CN" sz="2000" dirty="0">
                <a:latin typeface="DengXian" panose="02010600030101010101" pitchFamily="2" charset="-122"/>
                <a:ea typeface="DengXian" panose="02010600030101010101" pitchFamily="2" charset="-122"/>
              </a:rPr>
              <a:t>24</a:t>
            </a:r>
            <a:r>
              <a:rPr lang="zh-CN" alt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小时开的，学习的环境还是比</a:t>
            </a:r>
            <a:r>
              <a:rPr lang="en-US" altLang="zh-CN" sz="2000" dirty="0">
                <a:latin typeface="DengXian" panose="02010600030101010101" pitchFamily="2" charset="-122"/>
                <a:ea typeface="DengXian" panose="02010600030101010101" pitchFamily="2" charset="-122"/>
              </a:rPr>
              <a:t>JI</a:t>
            </a:r>
            <a:r>
              <a:rPr lang="zh-CN" alt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舒服很多的。</a:t>
            </a:r>
          </a:p>
          <a:p>
            <a:pPr marL="0" indent="0">
              <a:buNone/>
            </a:pPr>
            <a:r>
              <a:rPr lang="zh-CN" alt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（</a:t>
            </a:r>
            <a:r>
              <a:rPr lang="en-US" altLang="zh-CN" sz="2000" dirty="0">
                <a:latin typeface="DengXian" panose="02010600030101010101" pitchFamily="2" charset="-122"/>
                <a:ea typeface="DengXian" panose="02010600030101010101" pitchFamily="2" charset="-122"/>
              </a:rPr>
              <a:t>4</a:t>
            </a:r>
            <a:r>
              <a:rPr lang="zh-CN" alt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）</a:t>
            </a:r>
            <a:r>
              <a:rPr lang="en-US" altLang="zh-CN" sz="2000" dirty="0">
                <a:latin typeface="DengXian" panose="02010600030101010101" pitchFamily="2" charset="-122"/>
                <a:ea typeface="DengXian" panose="02010600030101010101" pitchFamily="2" charset="-122"/>
              </a:rPr>
              <a:t>GPA</a:t>
            </a:r>
            <a:r>
              <a:rPr lang="zh-CN" alt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好看</a:t>
            </a:r>
          </a:p>
          <a:p>
            <a:pPr marL="0" indent="0">
              <a:buNone/>
            </a:pPr>
            <a:r>
              <a:rPr lang="en-US" altLang="zh-CN" sz="2000" dirty="0">
                <a:latin typeface="DengXian" panose="02010600030101010101" pitchFamily="2" charset="-122"/>
                <a:ea typeface="DengXian" panose="02010600030101010101" pitchFamily="2" charset="-122"/>
              </a:rPr>
              <a:t>GPA</a:t>
            </a:r>
            <a:r>
              <a:rPr lang="zh-CN" alt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比较好提高，因为外国人不是很强，</a:t>
            </a:r>
            <a:r>
              <a:rPr lang="en-US" altLang="zh-CN" sz="2000" dirty="0">
                <a:latin typeface="DengXian" panose="02010600030101010101" pitchFamily="2" charset="-122"/>
                <a:ea typeface="DengXian" panose="02010600030101010101" pitchFamily="2" charset="-122"/>
              </a:rPr>
              <a:t>CS</a:t>
            </a:r>
            <a:r>
              <a:rPr lang="zh-CN" alt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除外，你还是会跟</a:t>
            </a:r>
            <a:r>
              <a:rPr lang="en-US" altLang="zh-CN" sz="2000" dirty="0">
                <a:latin typeface="DengXian" panose="02010600030101010101" pitchFamily="2" charset="-122"/>
                <a:ea typeface="DengXian" panose="02010600030101010101" pitchFamily="2" charset="-122"/>
              </a:rPr>
              <a:t>JI</a:t>
            </a:r>
            <a:r>
              <a:rPr lang="zh-CN" alt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很多人一起抢那些</a:t>
            </a:r>
            <a:r>
              <a:rPr lang="en-US" altLang="zh-CN" sz="2000" dirty="0">
                <a:latin typeface="DengXian" panose="02010600030101010101" pitchFamily="2" charset="-122"/>
                <a:ea typeface="DengXian" panose="02010600030101010101" pitchFamily="2" charset="-122"/>
              </a:rPr>
              <a:t>A</a:t>
            </a:r>
            <a:r>
              <a:rPr lang="zh-CN" alt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，竞争还是很激烈的。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10059E70-DA1B-1747-9D16-826608148D55}"/>
              </a:ext>
            </a:extLst>
          </p:cNvPr>
          <p:cNvSpPr txBox="1"/>
          <p:nvPr/>
        </p:nvSpPr>
        <p:spPr>
          <a:xfrm>
            <a:off x="5780690" y="5953375"/>
            <a:ext cx="3135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Provided</a:t>
            </a:r>
            <a:r>
              <a:rPr kumimoji="1" lang="zh-CN" altLang="en-US" dirty="0">
                <a:solidFill>
                  <a:schemeClr val="accen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dirty="0">
                <a:solidFill>
                  <a:schemeClr val="accen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by</a:t>
            </a:r>
            <a:r>
              <a:rPr kumimoji="1" lang="zh-CN" altLang="en-US" dirty="0">
                <a:solidFill>
                  <a:schemeClr val="accen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樊元桢</a:t>
            </a:r>
          </a:p>
        </p:txBody>
      </p:sp>
    </p:spTree>
    <p:extLst>
      <p:ext uri="{BB962C8B-B14F-4D97-AF65-F5344CB8AC3E}">
        <p14:creationId xmlns:p14="http://schemas.microsoft.com/office/powerpoint/2010/main" val="157121202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xmlns="" id="{4002FA2B-7799-F74F-9ABE-D1563E8CB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41131"/>
            <a:ext cx="8981673" cy="5990897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zh-CN" alt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（</a:t>
            </a:r>
            <a:r>
              <a:rPr lang="en-US" altLang="zh-CN" sz="2000" dirty="0">
                <a:latin typeface="DengXian" panose="02010600030101010101" pitchFamily="2" charset="-122"/>
                <a:ea typeface="DengXian" panose="02010600030101010101" pitchFamily="2" charset="-122"/>
              </a:rPr>
              <a:t>5</a:t>
            </a:r>
            <a:r>
              <a:rPr lang="zh-CN" alt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）美本的文凭</a:t>
            </a:r>
            <a:r>
              <a:rPr lang="en-US" altLang="zh-CN" sz="2000" dirty="0">
                <a:latin typeface="DengXian" panose="02010600030101010101" pitchFamily="2" charset="-122"/>
                <a:ea typeface="DengXian" panose="02010600030101010101" pitchFamily="2" charset="-122"/>
              </a:rPr>
              <a:t>+</a:t>
            </a:r>
            <a:r>
              <a:rPr lang="zh-CN" alt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美国老师的推荐</a:t>
            </a:r>
          </a:p>
          <a:p>
            <a:pPr marL="0" indent="0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zh-CN" alt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美本的文凭和成绩单还是有用的。你有一个美本的文凭，人家就知道“哦，这个人跟我们美国人比起来大概是什么水平”</a:t>
            </a:r>
          </a:p>
          <a:p>
            <a:pPr marL="0" indent="0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zh-CN" alt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美国老师的推荐信比</a:t>
            </a:r>
            <a:r>
              <a:rPr lang="en-US" altLang="zh-CN" sz="2000" dirty="0">
                <a:latin typeface="DengXian" panose="02010600030101010101" pitchFamily="2" charset="-122"/>
                <a:ea typeface="DengXian" panose="02010600030101010101" pitchFamily="2" charset="-122"/>
              </a:rPr>
              <a:t>JI</a:t>
            </a:r>
            <a:r>
              <a:rPr lang="zh-CN" alt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的老师还是有用很多的。还有他们之间也会有</a:t>
            </a:r>
            <a:r>
              <a:rPr lang="en-US" altLang="zh-CN" sz="2000" dirty="0">
                <a:latin typeface="DengXian" panose="02010600030101010101" pitchFamily="2" charset="-122"/>
                <a:ea typeface="DengXian" panose="02010600030101010101" pitchFamily="2" charset="-122"/>
              </a:rPr>
              <a:t>connection</a:t>
            </a:r>
            <a:r>
              <a:rPr lang="zh-CN" alt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，所以如果你想读</a:t>
            </a:r>
            <a:r>
              <a:rPr lang="en-US" altLang="zh-CN" sz="2000" dirty="0">
                <a:latin typeface="DengXian" panose="02010600030101010101" pitchFamily="2" charset="-122"/>
                <a:ea typeface="DengXian" panose="02010600030101010101" pitchFamily="2" charset="-122"/>
              </a:rPr>
              <a:t>PhD</a:t>
            </a:r>
            <a:r>
              <a:rPr lang="zh-CN" alt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，那</a:t>
            </a:r>
            <a:r>
              <a:rPr lang="en-US" altLang="zh-CN" sz="2000" dirty="0">
                <a:latin typeface="DengXian" panose="02010600030101010101" pitchFamily="2" charset="-122"/>
                <a:ea typeface="DengXian" panose="02010600030101010101" pitchFamily="2" charset="-122"/>
              </a:rPr>
              <a:t>UM</a:t>
            </a:r>
            <a:r>
              <a:rPr lang="zh-CN" alt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的老师如果觉得你可以的话，会收你，或者推你去别的好学校同一个方向的老师那里，就比直接硬申</a:t>
            </a:r>
            <a:r>
              <a:rPr lang="en-US" altLang="zh-CN" sz="2000" dirty="0">
                <a:latin typeface="DengXian" panose="02010600030101010101" pitchFamily="2" charset="-122"/>
                <a:ea typeface="DengXian" panose="02010600030101010101" pitchFamily="2" charset="-122"/>
              </a:rPr>
              <a:t>PhD</a:t>
            </a:r>
            <a:r>
              <a:rPr lang="zh-CN" alt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要好很多。</a:t>
            </a:r>
          </a:p>
          <a:p>
            <a:pPr marL="0" indent="0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zh-CN" alt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（</a:t>
            </a:r>
            <a:r>
              <a:rPr lang="en-US" altLang="zh-CN" sz="2000" dirty="0">
                <a:latin typeface="DengXian" panose="02010600030101010101" pitchFamily="2" charset="-122"/>
                <a:ea typeface="DengXian" panose="02010600030101010101" pitchFamily="2" charset="-122"/>
              </a:rPr>
              <a:t>6</a:t>
            </a:r>
            <a:r>
              <a:rPr lang="zh-CN" alt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）压力</a:t>
            </a:r>
          </a:p>
          <a:p>
            <a:pPr marL="0" indent="0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altLang="zh-CN" sz="2000" dirty="0">
                <a:latin typeface="DengXian" panose="02010600030101010101" pitchFamily="2" charset="-122"/>
                <a:ea typeface="DengXian" panose="02010600030101010101" pitchFamily="2" charset="-122"/>
              </a:rPr>
              <a:t>Peer pressure</a:t>
            </a:r>
            <a:r>
              <a:rPr lang="zh-CN" alt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会变小</a:t>
            </a:r>
            <a:r>
              <a:rPr lang="en-US" altLang="zh-CN" sz="2000" dirty="0">
                <a:latin typeface="DengXian" panose="02010600030101010101" pitchFamily="2" charset="-122"/>
                <a:ea typeface="DengXian" panose="02010600030101010101" pitchFamily="2" charset="-122"/>
              </a:rPr>
              <a:t>, </a:t>
            </a:r>
            <a:r>
              <a:rPr lang="zh-CN" alt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但自己的压力会变大，因为选择很多。在</a:t>
            </a:r>
            <a:r>
              <a:rPr lang="en-US" altLang="zh-CN" sz="2000" dirty="0">
                <a:latin typeface="DengXian" panose="02010600030101010101" pitchFamily="2" charset="-122"/>
                <a:ea typeface="DengXian" panose="02010600030101010101" pitchFamily="2" charset="-122"/>
              </a:rPr>
              <a:t>JI</a:t>
            </a:r>
            <a:r>
              <a:rPr lang="zh-CN" alt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只要刷高</a:t>
            </a:r>
            <a:r>
              <a:rPr lang="en-US" altLang="zh-CN" sz="2000" dirty="0">
                <a:latin typeface="DengXian" panose="02010600030101010101" pitchFamily="2" charset="-122"/>
                <a:ea typeface="DengXian" panose="02010600030101010101" pitchFamily="2" charset="-122"/>
              </a:rPr>
              <a:t>GPA</a:t>
            </a:r>
            <a:r>
              <a:rPr lang="zh-CN" alt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准备</a:t>
            </a:r>
            <a:r>
              <a:rPr lang="en-US" altLang="zh-CN" sz="2000" dirty="0">
                <a:latin typeface="DengXian" panose="02010600030101010101" pitchFamily="2" charset="-122"/>
                <a:ea typeface="DengXian" panose="02010600030101010101" pitchFamily="2" charset="-122"/>
              </a:rPr>
              <a:t>2+2</a:t>
            </a:r>
            <a:r>
              <a:rPr lang="zh-CN" alt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就行了，你不怎么需要考虑别的事情。到了美国，选择就变得很多，申研究生，找工作，包括回国，你就会选择障碍，而且这些选择会影响你未来的人生，压力就比较大了。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9849233E-92A4-614E-BE40-8A5839448E9B}"/>
              </a:ext>
            </a:extLst>
          </p:cNvPr>
          <p:cNvSpPr txBox="1"/>
          <p:nvPr/>
        </p:nvSpPr>
        <p:spPr>
          <a:xfrm>
            <a:off x="5780690" y="5953375"/>
            <a:ext cx="3135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Provided</a:t>
            </a:r>
            <a:r>
              <a:rPr kumimoji="1" lang="zh-CN" altLang="en-US" dirty="0">
                <a:solidFill>
                  <a:schemeClr val="accen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dirty="0">
                <a:solidFill>
                  <a:schemeClr val="accen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by</a:t>
            </a:r>
            <a:r>
              <a:rPr kumimoji="1" lang="zh-CN" altLang="en-US" dirty="0">
                <a:solidFill>
                  <a:schemeClr val="accen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樊元桢</a:t>
            </a:r>
          </a:p>
        </p:txBody>
      </p:sp>
    </p:spTree>
    <p:extLst>
      <p:ext uri="{BB962C8B-B14F-4D97-AF65-F5344CB8AC3E}">
        <p14:creationId xmlns:p14="http://schemas.microsoft.com/office/powerpoint/2010/main" val="8267874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>
            <a:extLst>
              <a:ext uri="{FF2B5EF4-FFF2-40B4-BE49-F238E27FC236}">
                <a16:creationId xmlns:a16="http://schemas.microsoft.com/office/drawing/2014/main" xmlns="" id="{6A611C56-995C-F041-959C-3AA195CB33C2}"/>
              </a:ext>
            </a:extLst>
          </p:cNvPr>
          <p:cNvSpPr txBox="1">
            <a:spLocks/>
          </p:cNvSpPr>
          <p:nvPr/>
        </p:nvSpPr>
        <p:spPr>
          <a:xfrm>
            <a:off x="677334" y="1051034"/>
            <a:ext cx="9864542" cy="529721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3. </a:t>
            </a: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现在美国</a:t>
            </a:r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ME</a:t>
            </a: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中国学生的发展前景如何</a:t>
            </a:r>
            <a:r>
              <a:rPr lang="zh-CN" altLang="en-US" dirty="0"/>
              <a:t>。</a:t>
            </a:r>
            <a:endParaRPr lang="zh-CN" altLang="en-US" sz="2400" dirty="0">
              <a:solidFill>
                <a:schemeClr val="accent2">
                  <a:lumMod val="50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学历：</a:t>
            </a:r>
          </a:p>
          <a:p>
            <a:pPr marL="0" indent="0">
              <a:buNone/>
            </a:pPr>
            <a:r>
              <a:rPr lang="zh-CN" alt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本科没有前景，招的</a:t>
            </a:r>
            <a:r>
              <a:rPr lang="en-US" altLang="zh-CN" sz="2000" dirty="0">
                <a:latin typeface="DengXian" panose="02010600030101010101" pitchFamily="2" charset="-122"/>
                <a:ea typeface="DengXian" panose="02010600030101010101" pitchFamily="2" charset="-122"/>
              </a:rPr>
              <a:t>ME</a:t>
            </a:r>
            <a:r>
              <a:rPr lang="zh-CN" alt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的人本来就少，中国人机会更少</a:t>
            </a:r>
            <a:endParaRPr lang="en-US" altLang="zh-CN" sz="20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研究生拼命找还是能找的到工作的。</a:t>
            </a:r>
          </a:p>
          <a:p>
            <a:pPr marL="0" indent="0">
              <a:buNone/>
            </a:pPr>
            <a:r>
              <a:rPr lang="en-US" altLang="zh-CN" sz="2000" dirty="0">
                <a:latin typeface="DengXian" panose="02010600030101010101" pitchFamily="2" charset="-122"/>
                <a:ea typeface="DengXian" panose="02010600030101010101" pitchFamily="2" charset="-122"/>
              </a:rPr>
              <a:t>PhD</a:t>
            </a:r>
            <a:r>
              <a:rPr lang="zh-CN" alt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么，找个工作是还可以的，毕竟</a:t>
            </a:r>
            <a:r>
              <a:rPr lang="en-US" altLang="zh-CN" sz="2000" dirty="0">
                <a:latin typeface="DengXian" panose="02010600030101010101" pitchFamily="2" charset="-122"/>
                <a:ea typeface="DengXian" panose="02010600030101010101" pitchFamily="2" charset="-122"/>
              </a:rPr>
              <a:t>PhD</a:t>
            </a:r>
            <a:r>
              <a:rPr lang="zh-CN" alt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还是处于顶端的。</a:t>
            </a:r>
          </a:p>
          <a:p>
            <a:pPr marL="0" indent="0">
              <a:buNone/>
            </a:pPr>
            <a:endParaRPr lang="zh-CN" altLang="en-US" sz="20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当教授：</a:t>
            </a:r>
          </a:p>
          <a:p>
            <a:pPr marL="0" indent="0">
              <a:buNone/>
            </a:pPr>
            <a:r>
              <a:rPr lang="zh-CN" alt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不失为一种留在美国的好办法，不过当教授太难了，太累了，不是普通人能受得了的。</a:t>
            </a:r>
            <a:endParaRPr lang="en-US" altLang="zh-CN" sz="20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endParaRPr lang="zh-CN" altLang="en-US" sz="20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Font typeface="Wingdings 3" charset="2"/>
              <a:buNone/>
            </a:pPr>
            <a:endParaRPr lang="zh-CN" altLang="en-US" sz="20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01ABB27E-4895-434E-AE6B-DDFD2BD74160}"/>
              </a:ext>
            </a:extLst>
          </p:cNvPr>
          <p:cNvSpPr txBox="1"/>
          <p:nvPr/>
        </p:nvSpPr>
        <p:spPr>
          <a:xfrm>
            <a:off x="5780690" y="5953375"/>
            <a:ext cx="3135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Provided</a:t>
            </a:r>
            <a:r>
              <a:rPr kumimoji="1" lang="zh-CN" altLang="en-US" dirty="0">
                <a:solidFill>
                  <a:schemeClr val="accen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dirty="0">
                <a:solidFill>
                  <a:schemeClr val="accen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by</a:t>
            </a:r>
            <a:r>
              <a:rPr kumimoji="1" lang="zh-CN" altLang="en-US" dirty="0">
                <a:solidFill>
                  <a:schemeClr val="accen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樊元桢</a:t>
            </a:r>
          </a:p>
        </p:txBody>
      </p:sp>
    </p:spTree>
    <p:extLst>
      <p:ext uri="{BB962C8B-B14F-4D97-AF65-F5344CB8AC3E}">
        <p14:creationId xmlns:p14="http://schemas.microsoft.com/office/powerpoint/2010/main" val="26764553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0ACBCE8-E53E-CD48-9243-5A9222434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702" y="1324303"/>
            <a:ext cx="8040415" cy="3857297"/>
          </a:xfrm>
        </p:spPr>
        <p:txBody>
          <a:bodyPr>
            <a:normAutofit/>
          </a:bodyPr>
          <a:lstStyle/>
          <a:p>
            <a:r>
              <a:rPr kumimoji="1" lang="en-US" altLang="zh-CN" sz="5400" dirty="0">
                <a:solidFill>
                  <a:schemeClr val="accent6">
                    <a:lumMod val="50000"/>
                  </a:schemeClr>
                </a:solidFill>
                <a:latin typeface="Avenir Roman" panose="02000503020000020003" pitchFamily="2" charset="0"/>
              </a:rPr>
              <a:t>Post-Graduation Development &amp; IPO Programs</a:t>
            </a:r>
            <a:br>
              <a:rPr kumimoji="1" lang="en-US" altLang="zh-CN" sz="5400" dirty="0">
                <a:solidFill>
                  <a:schemeClr val="accent6">
                    <a:lumMod val="50000"/>
                  </a:schemeClr>
                </a:solidFill>
                <a:latin typeface="Avenir Roman" panose="02000503020000020003" pitchFamily="2" charset="0"/>
              </a:rPr>
            </a:br>
            <a:endParaRPr kumimoji="1" lang="zh-CN" altLang="en-US" sz="5400" dirty="0">
              <a:latin typeface="Avenir Roman" panose="02000503020000020003" pitchFamily="2" charset="0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xmlns="" id="{03916271-72C5-6242-A3B4-64087F3E60FC}"/>
              </a:ext>
            </a:extLst>
          </p:cNvPr>
          <p:cNvSpPr txBox="1">
            <a:spLocks/>
          </p:cNvSpPr>
          <p:nvPr/>
        </p:nvSpPr>
        <p:spPr>
          <a:xfrm>
            <a:off x="1013664" y="1681655"/>
            <a:ext cx="1225038" cy="26240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kumimoji="1" lang="en-US" altLang="zh-CN" sz="15000" b="1" dirty="0">
                <a:solidFill>
                  <a:schemeClr val="accent2">
                    <a:lumMod val="75000"/>
                  </a:schemeClr>
                </a:solidFill>
                <a:latin typeface="Avenir Roman" panose="02000503020000020003" pitchFamily="2" charset="0"/>
              </a:rPr>
              <a:t>4</a:t>
            </a:r>
            <a:endParaRPr kumimoji="1" lang="zh-CN" altLang="en-US" sz="15000" b="1" dirty="0">
              <a:solidFill>
                <a:schemeClr val="accent2">
                  <a:lumMod val="75000"/>
                </a:schemeClr>
              </a:solidFill>
              <a:latin typeface="Avenir Roman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6225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9B77F69-7A22-114C-9A5D-2B06A4702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zh-CN" sz="5400" dirty="0">
                <a:solidFill>
                  <a:schemeClr val="accent2">
                    <a:lumMod val="75000"/>
                  </a:schemeClr>
                </a:solidFill>
                <a:latin typeface="Avenir Roman" panose="02000503020000020003" pitchFamily="2" charset="0"/>
              </a:rPr>
              <a:t>Content</a:t>
            </a:r>
            <a:endParaRPr kumimoji="1" lang="zh-CN" altLang="en-US" sz="5400" dirty="0">
              <a:solidFill>
                <a:schemeClr val="accent2">
                  <a:lumMod val="75000"/>
                </a:schemeClr>
              </a:solidFill>
              <a:latin typeface="Avenir Roman" panose="02000503020000020003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72AB83A-9F07-554C-A0A1-79B9ACACE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9181369" cy="3880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800" dirty="0">
                <a:solidFill>
                  <a:schemeClr val="accent6">
                    <a:lumMod val="50000"/>
                  </a:schemeClr>
                </a:solidFill>
                <a:latin typeface="Avenir Roman" panose="02000503020000020003" pitchFamily="2" charset="0"/>
              </a:rPr>
              <a:t>Data Overview &amp; Comparison of DD/None DD</a:t>
            </a:r>
          </a:p>
          <a:p>
            <a:pPr>
              <a:lnSpc>
                <a:spcPct val="150000"/>
              </a:lnSpc>
            </a:pPr>
            <a:r>
              <a:rPr kumimoji="1" lang="en-US" altLang="zh-CN" sz="2800" dirty="0">
                <a:solidFill>
                  <a:schemeClr val="accent6">
                    <a:lumMod val="50000"/>
                  </a:schemeClr>
                </a:solidFill>
                <a:latin typeface="Avenir Roman" panose="02000503020000020003" pitchFamily="2" charset="0"/>
              </a:rPr>
              <a:t>Personal Experience Sharing</a:t>
            </a:r>
          </a:p>
          <a:p>
            <a:pPr>
              <a:lnSpc>
                <a:spcPct val="150000"/>
              </a:lnSpc>
            </a:pPr>
            <a:r>
              <a:rPr kumimoji="1" lang="en-US" altLang="zh-CN" sz="2800" dirty="0">
                <a:solidFill>
                  <a:schemeClr val="accent6">
                    <a:lumMod val="50000"/>
                  </a:schemeClr>
                </a:solidFill>
                <a:latin typeface="Avenir Roman" panose="02000503020000020003" pitchFamily="2" charset="0"/>
              </a:rPr>
              <a:t>Post-Graduation Development &amp; IPO Programs</a:t>
            </a:r>
          </a:p>
          <a:p>
            <a:pPr>
              <a:lnSpc>
                <a:spcPct val="150000"/>
              </a:lnSpc>
            </a:pPr>
            <a:r>
              <a:rPr kumimoji="1" lang="en-US" altLang="zh-CN" sz="2800" dirty="0">
                <a:solidFill>
                  <a:schemeClr val="accent6">
                    <a:lumMod val="50000"/>
                  </a:schemeClr>
                </a:solidFill>
                <a:latin typeface="Avenir Roman" panose="02000503020000020003" pitchFamily="2" charset="0"/>
              </a:rPr>
              <a:t>Future Plan For None DD Students</a:t>
            </a:r>
          </a:p>
          <a:p>
            <a:pPr>
              <a:lnSpc>
                <a:spcPct val="150000"/>
              </a:lnSpc>
            </a:pPr>
            <a:r>
              <a:rPr kumimoji="1" lang="en-US" altLang="zh-CN" sz="2800" dirty="0">
                <a:solidFill>
                  <a:schemeClr val="accent6">
                    <a:lumMod val="50000"/>
                  </a:schemeClr>
                </a:solidFill>
                <a:latin typeface="Avenir Roman" panose="02000503020000020003" pitchFamily="2" charset="0"/>
              </a:rPr>
              <a:t>Summary</a:t>
            </a:r>
            <a:r>
              <a:rPr kumimoji="1" lang="zh-CN" altLang="en-US" sz="2800" dirty="0">
                <a:solidFill>
                  <a:schemeClr val="accent6">
                    <a:lumMod val="50000"/>
                  </a:schemeClr>
                </a:solidFill>
                <a:latin typeface="Avenir Roman" panose="02000503020000020003" pitchFamily="2" charset="0"/>
              </a:rPr>
              <a:t> </a:t>
            </a:r>
            <a:r>
              <a:rPr kumimoji="1" lang="en-US" altLang="zh-CN" sz="2800" dirty="0">
                <a:solidFill>
                  <a:schemeClr val="accent6">
                    <a:lumMod val="50000"/>
                  </a:schemeClr>
                </a:solidFill>
                <a:latin typeface="Avenir Roman" panose="02000503020000020003" pitchFamily="2" charset="0"/>
              </a:rPr>
              <a:t>&amp;</a:t>
            </a:r>
            <a:r>
              <a:rPr kumimoji="1" lang="zh-CN" altLang="en-US" sz="2800" dirty="0">
                <a:solidFill>
                  <a:schemeClr val="accent6">
                    <a:lumMod val="50000"/>
                  </a:schemeClr>
                </a:solidFill>
                <a:latin typeface="Avenir Roman" panose="02000503020000020003" pitchFamily="2" charset="0"/>
              </a:rPr>
              <a:t> </a:t>
            </a:r>
            <a:r>
              <a:rPr kumimoji="1" lang="en-US" altLang="zh-CN" sz="2800" dirty="0">
                <a:solidFill>
                  <a:schemeClr val="accent6">
                    <a:lumMod val="50000"/>
                  </a:schemeClr>
                </a:solidFill>
                <a:latin typeface="Avenir Roman" panose="02000503020000020003" pitchFamily="2" charset="0"/>
              </a:rPr>
              <a:t>Tips</a:t>
            </a:r>
          </a:p>
          <a:p>
            <a:endParaRPr kumimoji="1" lang="zh-CN" altLang="en-US" sz="2800" dirty="0">
              <a:solidFill>
                <a:schemeClr val="accent6">
                  <a:lumMod val="50000"/>
                </a:schemeClr>
              </a:solidFill>
              <a:latin typeface="Avenir Roman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58823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442A419-3781-894A-8C3D-390F67750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28497"/>
            <a:ext cx="8596668" cy="2146462"/>
          </a:xfrm>
        </p:spPr>
        <p:txBody>
          <a:bodyPr>
            <a:normAutofit/>
          </a:bodyPr>
          <a:lstStyle/>
          <a:p>
            <a:r>
              <a:rPr kumimoji="1" lang="en-US" altLang="zh-CN" sz="2400" dirty="0">
                <a:solidFill>
                  <a:schemeClr val="accent2"/>
                </a:solidFill>
                <a:latin typeface="Avenir Roman" panose="02000503020000020003" pitchFamily="2" charset="0"/>
              </a:rPr>
              <a:t>Miss Zhao</a:t>
            </a:r>
            <a:r>
              <a:rPr kumimoji="1" lang="en-US" altLang="zh-CN" sz="2400" dirty="0">
                <a:solidFill>
                  <a:schemeClr val="accent6">
                    <a:lumMod val="50000"/>
                  </a:schemeClr>
                </a:solidFill>
                <a:latin typeface="Avenir Roman" panose="02000503020000020003" pitchFamily="2" charset="0"/>
              </a:rPr>
              <a:t>: ECE, DD major: Industrial Engineering. Active in club activities like debate and hosting, participated in two internships.</a:t>
            </a:r>
          </a:p>
          <a:p>
            <a:pPr marL="0" indent="0">
              <a:buNone/>
            </a:pPr>
            <a:r>
              <a:rPr kumimoji="1" lang="en-US" altLang="zh-CN" sz="2400" dirty="0">
                <a:solidFill>
                  <a:schemeClr val="accent6">
                    <a:lumMod val="50000"/>
                  </a:schemeClr>
                </a:solidFill>
                <a:latin typeface="Avenir Roman" panose="02000503020000020003" pitchFamily="2" charset="0"/>
              </a:rPr>
              <a:t>     Now going to Carnegie Mellon University, master’s degree in</a:t>
            </a:r>
            <a:r>
              <a:rPr kumimoji="1" lang="zh-CN" altLang="en-US" sz="2400" dirty="0">
                <a:solidFill>
                  <a:schemeClr val="accent6">
                    <a:lumMod val="50000"/>
                  </a:schemeClr>
                </a:solidFill>
                <a:latin typeface="Avenir Roman" panose="02000503020000020003" pitchFamily="2" charset="0"/>
              </a:rPr>
              <a:t> </a:t>
            </a:r>
            <a:r>
              <a:rPr kumimoji="1" lang="en-US" altLang="zh-CN" sz="2400" dirty="0">
                <a:solidFill>
                  <a:schemeClr val="accent6">
                    <a:lumMod val="50000"/>
                  </a:schemeClr>
                </a:solidFill>
                <a:latin typeface="Avenir Roman" panose="02000503020000020003" pitchFamily="2" charset="0"/>
              </a:rPr>
              <a:t>Computational Finance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xmlns="" id="{EC22338D-CD2E-BA46-A47F-FA1DC53C0E9C}"/>
              </a:ext>
            </a:extLst>
          </p:cNvPr>
          <p:cNvSpPr txBox="1">
            <a:spLocks/>
          </p:cNvSpPr>
          <p:nvPr/>
        </p:nvSpPr>
        <p:spPr>
          <a:xfrm>
            <a:off x="677334" y="4413983"/>
            <a:ext cx="8596668" cy="19657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400" dirty="0">
                <a:solidFill>
                  <a:schemeClr val="accent2"/>
                </a:solidFill>
                <a:latin typeface="Avenir Roman" panose="02000503020000020003" pitchFamily="2" charset="0"/>
              </a:rPr>
              <a:t>Miss Zhou</a:t>
            </a:r>
            <a:r>
              <a:rPr kumimoji="1" lang="en-US" altLang="zh-CN" sz="2400" dirty="0">
                <a:solidFill>
                  <a:schemeClr val="accent6">
                    <a:lumMod val="50000"/>
                  </a:schemeClr>
                </a:solidFill>
                <a:latin typeface="Avenir Roman" panose="02000503020000020003" pitchFamily="2" charset="0"/>
              </a:rPr>
              <a:t>: ME, none DD. Half year internship in Siemens; Once held an art exhibition in Shanghai.</a:t>
            </a:r>
          </a:p>
          <a:p>
            <a:pPr marL="0" indent="0">
              <a:buNone/>
            </a:pPr>
            <a:r>
              <a:rPr kumimoji="1" lang="en-US" altLang="zh-CN" sz="2400" dirty="0">
                <a:solidFill>
                  <a:schemeClr val="accent6">
                    <a:lumMod val="50000"/>
                  </a:schemeClr>
                </a:solidFill>
                <a:latin typeface="Avenir Roman" panose="02000503020000020003" pitchFamily="2" charset="0"/>
              </a:rPr>
              <a:t>      Now going to Dartmouth College, master’s degree in Engineering 	Management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xmlns="" id="{075BB061-7525-EA4F-AFFD-595AB67C4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84241"/>
            <a:ext cx="8596668" cy="914400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solidFill>
                  <a:schemeClr val="accent2">
                    <a:lumMod val="50000"/>
                  </a:schemeClr>
                </a:solidFill>
                <a:latin typeface="Avenir Roman" panose="02000503020000020003" pitchFamily="2" charset="0"/>
              </a:rPr>
              <a:t>Data supported by JI career</a:t>
            </a:r>
            <a:endParaRPr kumimoji="1" lang="zh-CN" altLang="en-US" dirty="0">
              <a:solidFill>
                <a:schemeClr val="accent2">
                  <a:lumMod val="50000"/>
                </a:schemeClr>
              </a:solidFill>
              <a:latin typeface="Avenir Roman" panose="02000503020000020003" pitchFamily="2" charset="0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xmlns="" id="{EC22338D-CD2E-BA46-A47F-FA1DC53C0E9C}"/>
              </a:ext>
            </a:extLst>
          </p:cNvPr>
          <p:cNvSpPr txBox="1">
            <a:spLocks/>
          </p:cNvSpPr>
          <p:nvPr/>
        </p:nvSpPr>
        <p:spPr>
          <a:xfrm>
            <a:off x="677334" y="1198641"/>
            <a:ext cx="8596668" cy="1061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800" dirty="0">
                <a:solidFill>
                  <a:schemeClr val="accent2"/>
                </a:solidFill>
                <a:latin typeface="Avenir Roman" panose="02000503020000020003" pitchFamily="2" charset="0"/>
              </a:rPr>
              <a:t>Spend several minutes and read this article</a:t>
            </a:r>
            <a:endParaRPr kumimoji="1" lang="en-US" altLang="zh-CN" sz="2800" dirty="0">
              <a:solidFill>
                <a:schemeClr val="accent6">
                  <a:lumMod val="50000"/>
                </a:schemeClr>
              </a:solidFill>
              <a:latin typeface="Avenir Roman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24047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75BB061-7525-EA4F-AFFD-595AB67C4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4400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accent2">
                    <a:lumMod val="50000"/>
                  </a:schemeClr>
                </a:solidFill>
                <a:latin typeface="Avenir Roman" panose="02000503020000020003" pitchFamily="2" charset="0"/>
              </a:rPr>
              <a:t>IPO Programs</a:t>
            </a:r>
            <a:endParaRPr kumimoji="1" lang="zh-CN" altLang="en-US" dirty="0">
              <a:solidFill>
                <a:schemeClr val="accent2">
                  <a:lumMod val="50000"/>
                </a:schemeClr>
              </a:solidFill>
              <a:latin typeface="Avenir Roman" panose="02000503020000020003" pitchFamily="2" charset="0"/>
            </a:endParaRPr>
          </a:p>
        </p:txBody>
      </p:sp>
      <p:sp>
        <p:nvSpPr>
          <p:cNvPr id="5" name="内容占位符 6">
            <a:extLst>
              <a:ext uri="{FF2B5EF4-FFF2-40B4-BE49-F238E27FC236}">
                <a16:creationId xmlns:a16="http://schemas.microsoft.com/office/drawing/2014/main" xmlns="" id="{333F3991-9120-654E-BD76-C8F873649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90" y="1670751"/>
            <a:ext cx="8596668" cy="388077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2800" dirty="0">
                <a:latin typeface="Avenir Roman" panose="02000503020000020003" pitchFamily="2" charset="0"/>
              </a:rPr>
              <a:t>4 + 1 to UM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>
                <a:latin typeface="Avenir Roman" panose="02000503020000020003" pitchFamily="2" charset="0"/>
              </a:rPr>
              <a:t>Ross business school in UM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>
                <a:latin typeface="Avenir Roman" panose="02000503020000020003" pitchFamily="2" charset="0"/>
              </a:rPr>
              <a:t>3 + 2 to KTH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>
                <a:latin typeface="Avenir Roman" panose="02000503020000020003" pitchFamily="2" charset="0"/>
              </a:rPr>
              <a:t>3 + 2 to UM (Big data)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>
                <a:latin typeface="Avenir Roman" panose="02000503020000020003" pitchFamily="2" charset="0"/>
              </a:rPr>
              <a:t>Corporation with University of Southern California</a:t>
            </a:r>
            <a:endParaRPr lang="zh-CN" altLang="en-US" sz="2800" dirty="0">
              <a:latin typeface="Avenir Roman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86050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0ACBCE8-E53E-CD48-9243-5A9222434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702" y="1324303"/>
            <a:ext cx="8040415" cy="3857297"/>
          </a:xfrm>
        </p:spPr>
        <p:txBody>
          <a:bodyPr>
            <a:normAutofit/>
          </a:bodyPr>
          <a:lstStyle/>
          <a:p>
            <a:r>
              <a:rPr kumimoji="1" lang="en-US" altLang="zh-CN" sz="5400" dirty="0">
                <a:solidFill>
                  <a:schemeClr val="accent6">
                    <a:lumMod val="50000"/>
                  </a:schemeClr>
                </a:solidFill>
                <a:latin typeface="Avenir Roman" panose="02000503020000020003" pitchFamily="2" charset="0"/>
              </a:rPr>
              <a:t>Future Plan For None </a:t>
            </a:r>
            <a:br>
              <a:rPr kumimoji="1" lang="en-US" altLang="zh-CN" sz="5400" dirty="0">
                <a:solidFill>
                  <a:schemeClr val="accent6">
                    <a:lumMod val="50000"/>
                  </a:schemeClr>
                </a:solidFill>
                <a:latin typeface="Avenir Roman" panose="02000503020000020003" pitchFamily="2" charset="0"/>
              </a:rPr>
            </a:br>
            <a:r>
              <a:rPr kumimoji="1" lang="en-US" altLang="zh-CN" sz="5400" dirty="0">
                <a:solidFill>
                  <a:schemeClr val="accent6">
                    <a:lumMod val="50000"/>
                  </a:schemeClr>
                </a:solidFill>
                <a:latin typeface="Avenir Roman" panose="02000503020000020003" pitchFamily="2" charset="0"/>
              </a:rPr>
              <a:t>DD Students</a:t>
            </a:r>
            <a:br>
              <a:rPr kumimoji="1" lang="en-US" altLang="zh-CN" sz="5400" dirty="0">
                <a:solidFill>
                  <a:schemeClr val="accent6">
                    <a:lumMod val="50000"/>
                  </a:schemeClr>
                </a:solidFill>
                <a:latin typeface="Avenir Roman" panose="02000503020000020003" pitchFamily="2" charset="0"/>
              </a:rPr>
            </a:br>
            <a:endParaRPr kumimoji="1" lang="zh-CN" altLang="en-US" sz="5400" dirty="0">
              <a:latin typeface="Avenir Roman" panose="02000503020000020003" pitchFamily="2" charset="0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xmlns="" id="{03916271-72C5-6242-A3B4-64087F3E60FC}"/>
              </a:ext>
            </a:extLst>
          </p:cNvPr>
          <p:cNvSpPr txBox="1">
            <a:spLocks/>
          </p:cNvSpPr>
          <p:nvPr/>
        </p:nvSpPr>
        <p:spPr>
          <a:xfrm>
            <a:off x="1013664" y="1681655"/>
            <a:ext cx="1225038" cy="26240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kumimoji="1" lang="en-US" altLang="zh-CN" sz="15000" b="1" dirty="0">
                <a:solidFill>
                  <a:schemeClr val="accent2">
                    <a:lumMod val="75000"/>
                  </a:schemeClr>
                </a:solidFill>
                <a:latin typeface="Avenir Roman" panose="02000503020000020003" pitchFamily="2" charset="0"/>
              </a:rPr>
              <a:t>5</a:t>
            </a:r>
            <a:endParaRPr kumimoji="1" lang="zh-CN" altLang="en-US" sz="15000" b="1" dirty="0">
              <a:solidFill>
                <a:schemeClr val="accent2">
                  <a:lumMod val="75000"/>
                </a:schemeClr>
              </a:solidFill>
              <a:latin typeface="Avenir Roman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99163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75BB061-7525-EA4F-AFFD-595AB67C4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4400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accent2">
                    <a:lumMod val="50000"/>
                  </a:schemeClr>
                </a:solidFill>
                <a:latin typeface="Avenir Roman" panose="02000503020000020003" pitchFamily="2" charset="0"/>
              </a:rPr>
              <a:t>Never ignore the possibilities!</a:t>
            </a:r>
            <a:endParaRPr kumimoji="1" lang="zh-CN" altLang="en-US" dirty="0">
              <a:solidFill>
                <a:schemeClr val="accent2">
                  <a:lumMod val="50000"/>
                </a:schemeClr>
              </a:solidFill>
              <a:latin typeface="Avenir Roman" panose="02000503020000020003" pitchFamily="2" charset="0"/>
            </a:endParaRPr>
          </a:p>
        </p:txBody>
      </p:sp>
      <p:sp>
        <p:nvSpPr>
          <p:cNvPr id="5" name="内容占位符 6">
            <a:extLst>
              <a:ext uri="{FF2B5EF4-FFF2-40B4-BE49-F238E27FC236}">
                <a16:creationId xmlns:a16="http://schemas.microsoft.com/office/drawing/2014/main" xmlns="" id="{333F3991-9120-654E-BD76-C8F873649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90" y="1670751"/>
            <a:ext cx="8596668" cy="388077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2800" dirty="0">
                <a:latin typeface="Avenir Roman" panose="02000503020000020003" pitchFamily="2" charset="0"/>
              </a:rPr>
              <a:t>Applying for master program abroad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>
                <a:latin typeface="Avenir Roman" panose="02000503020000020003" pitchFamily="2" charset="0"/>
              </a:rPr>
              <a:t>Directly find a job after graduation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>
                <a:latin typeface="Avenir Roman" panose="02000503020000020003" pitchFamily="2" charset="0"/>
              </a:rPr>
              <a:t>Switch to a none engineering major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>
                <a:latin typeface="Avenir Roman" panose="02000503020000020003" pitchFamily="2" charset="0"/>
              </a:rPr>
              <a:t>Seeking PHD diploma abroad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>
                <a:latin typeface="Avenir Roman" panose="02000503020000020003" pitchFamily="2" charset="0"/>
              </a:rPr>
              <a:t>Continue domestic study</a:t>
            </a:r>
            <a:endParaRPr lang="zh-CN" altLang="en-US" sz="2800" dirty="0">
              <a:latin typeface="Avenir Roman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53420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75BB061-7525-EA4F-AFFD-595AB67C4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251" y="2017986"/>
            <a:ext cx="8750446" cy="1933904"/>
          </a:xfrm>
        </p:spPr>
        <p:txBody>
          <a:bodyPr>
            <a:noAutofit/>
          </a:bodyPr>
          <a:lstStyle/>
          <a:p>
            <a:pPr marL="571500" indent="-571500">
              <a:buFont typeface="Wingdings" pitchFamily="2" charset="2"/>
              <a:buChar char="l"/>
            </a:pPr>
            <a:r>
              <a:rPr kumimoji="1" lang="en-US" altLang="zh-CN" dirty="0">
                <a:solidFill>
                  <a:schemeClr val="accent2">
                    <a:lumMod val="50000"/>
                  </a:schemeClr>
                </a:solidFill>
                <a:latin typeface="Avenir Roman" panose="02000503020000020003" pitchFamily="2" charset="0"/>
              </a:rPr>
              <a:t>Think about what you want to do, learn job content of different fields (Internship)</a:t>
            </a:r>
            <a:br>
              <a:rPr kumimoji="1" lang="en-US" altLang="zh-CN" dirty="0">
                <a:solidFill>
                  <a:schemeClr val="accent2">
                    <a:lumMod val="50000"/>
                  </a:schemeClr>
                </a:solidFill>
                <a:latin typeface="Avenir Roman" panose="02000503020000020003" pitchFamily="2" charset="0"/>
              </a:rPr>
            </a:br>
            <a:r>
              <a:rPr kumimoji="1" lang="en-US" altLang="zh-CN" dirty="0">
                <a:solidFill>
                  <a:schemeClr val="accent2">
                    <a:lumMod val="50000"/>
                  </a:schemeClr>
                </a:solidFill>
                <a:latin typeface="Avenir Roman" panose="02000503020000020003" pitchFamily="2" charset="0"/>
              </a:rPr>
              <a:t/>
            </a:r>
            <a:br>
              <a:rPr kumimoji="1" lang="en-US" altLang="zh-CN" dirty="0">
                <a:solidFill>
                  <a:schemeClr val="accent2">
                    <a:lumMod val="50000"/>
                  </a:schemeClr>
                </a:solidFill>
                <a:latin typeface="Avenir Roman" panose="02000503020000020003" pitchFamily="2" charset="0"/>
              </a:rPr>
            </a:br>
            <a:r>
              <a:rPr kumimoji="1" lang="en-US" altLang="zh-CN" dirty="0">
                <a:solidFill>
                  <a:schemeClr val="accent2">
                    <a:lumMod val="50000"/>
                  </a:schemeClr>
                </a:solidFill>
                <a:latin typeface="Avenir Roman" panose="02000503020000020003" pitchFamily="2" charset="0"/>
              </a:rPr>
              <a:t/>
            </a:r>
            <a:br>
              <a:rPr kumimoji="1" lang="en-US" altLang="zh-CN" dirty="0">
                <a:solidFill>
                  <a:schemeClr val="accent2">
                    <a:lumMod val="50000"/>
                  </a:schemeClr>
                </a:solidFill>
                <a:latin typeface="Avenir Roman" panose="02000503020000020003" pitchFamily="2" charset="0"/>
              </a:rPr>
            </a:br>
            <a:endParaRPr kumimoji="1" lang="zh-CN" altLang="en-US" dirty="0">
              <a:solidFill>
                <a:schemeClr val="accent2">
                  <a:lumMod val="50000"/>
                </a:schemeClr>
              </a:solidFill>
              <a:latin typeface="Avenir Roman" panose="02000503020000020003" pitchFamily="2" charset="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xmlns="" id="{10595426-5EE5-C34D-AD30-BC7CEE082C6B}"/>
              </a:ext>
            </a:extLst>
          </p:cNvPr>
          <p:cNvSpPr txBox="1">
            <a:spLocks/>
          </p:cNvSpPr>
          <p:nvPr/>
        </p:nvSpPr>
        <p:spPr>
          <a:xfrm>
            <a:off x="593251" y="4204138"/>
            <a:ext cx="8750446" cy="14767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itchFamily="2" charset="2"/>
              <a:buChar char="l"/>
            </a:pPr>
            <a:r>
              <a:rPr kumimoji="1" lang="en-US" altLang="zh-CN" dirty="0">
                <a:solidFill>
                  <a:schemeClr val="accent2">
                    <a:lumMod val="50000"/>
                  </a:schemeClr>
                </a:solidFill>
                <a:latin typeface="Avenir Roman" panose="02000503020000020003" pitchFamily="2" charset="0"/>
              </a:rPr>
              <a:t>Try more things before too late, planning ahead is crucial</a:t>
            </a:r>
            <a:br>
              <a:rPr kumimoji="1" lang="en-US" altLang="zh-CN" dirty="0">
                <a:solidFill>
                  <a:schemeClr val="accent2">
                    <a:lumMod val="50000"/>
                  </a:schemeClr>
                </a:solidFill>
                <a:latin typeface="Avenir Roman" panose="02000503020000020003" pitchFamily="2" charset="0"/>
              </a:rPr>
            </a:br>
            <a:endParaRPr kumimoji="1" lang="zh-CN" altLang="en-US" dirty="0">
              <a:solidFill>
                <a:schemeClr val="accent2">
                  <a:lumMod val="50000"/>
                </a:schemeClr>
              </a:solidFill>
              <a:latin typeface="Avenir Roman" panose="02000503020000020003" pitchFamily="2" charset="0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xmlns="" id="{52592734-F56D-CE43-8F2A-5867D233471A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kumimoji="1" lang="en-US" altLang="zh-CN" sz="5400" dirty="0">
                <a:solidFill>
                  <a:schemeClr val="accent2"/>
                </a:solidFill>
                <a:latin typeface="Avenir Roman" panose="02000503020000020003" pitchFamily="2" charset="0"/>
              </a:rPr>
              <a:t>Tips</a:t>
            </a:r>
            <a:endParaRPr kumimoji="1" lang="zh-CN" altLang="en-US" sz="5400" dirty="0">
              <a:solidFill>
                <a:schemeClr val="accent2"/>
              </a:solidFill>
              <a:latin typeface="Avenir Roman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56434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8E457F7B-50E9-D24E-BC13-4C6FAB5D5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324" y="441434"/>
            <a:ext cx="5843752" cy="584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84488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xmlns="" id="{8797F12C-D312-A246-9325-5D1F364E5C87}"/>
              </a:ext>
            </a:extLst>
          </p:cNvPr>
          <p:cNvSpPr txBox="1">
            <a:spLocks/>
          </p:cNvSpPr>
          <p:nvPr/>
        </p:nvSpPr>
        <p:spPr>
          <a:xfrm>
            <a:off x="2732688" y="2291255"/>
            <a:ext cx="5307725" cy="2011829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kumimoji="1" lang="en-US" altLang="zh-CN" sz="9600" b="1" dirty="0">
                <a:solidFill>
                  <a:schemeClr val="accent2">
                    <a:lumMod val="75000"/>
                  </a:schemeClr>
                </a:solidFill>
                <a:latin typeface="Avenir Roman" panose="02000503020000020003" pitchFamily="2" charset="0"/>
              </a:rPr>
              <a:t>Q &amp; A</a:t>
            </a:r>
            <a:endParaRPr kumimoji="1" lang="zh-CN" altLang="en-US" sz="9600" b="1" dirty="0">
              <a:solidFill>
                <a:schemeClr val="accent2">
                  <a:lumMod val="75000"/>
                </a:schemeClr>
              </a:solidFill>
              <a:latin typeface="Avenir Roman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6871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121120" y="1010236"/>
            <a:ext cx="8596668" cy="5327502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latin typeface="Avenir Roman" panose="02000503020000020003" pitchFamily="2" charset="0"/>
              </a:rPr>
              <a:t>THANK YOU FOR LISTENING!</a:t>
            </a:r>
            <a:br>
              <a:rPr lang="en-US" altLang="zh-CN" sz="4000" b="1" dirty="0">
                <a:latin typeface="Avenir Roman" panose="02000503020000020003" pitchFamily="2" charset="0"/>
              </a:rPr>
            </a:br>
            <a:r>
              <a:rPr lang="en-US" altLang="zh-CN" sz="4000" b="1" dirty="0">
                <a:latin typeface="Avenir Roman" panose="02000503020000020003" pitchFamily="2" charset="0"/>
              </a:rPr>
              <a:t/>
            </a:r>
            <a:br>
              <a:rPr lang="en-US" altLang="zh-CN" sz="4000" b="1" dirty="0">
                <a:latin typeface="Avenir Roman" panose="02000503020000020003" pitchFamily="2" charset="0"/>
              </a:rPr>
            </a:br>
            <a:r>
              <a:rPr lang="en-US" altLang="zh-CN" sz="4000" b="1" dirty="0">
                <a:solidFill>
                  <a:schemeClr val="accent2">
                    <a:lumMod val="50000"/>
                  </a:schemeClr>
                </a:solidFill>
                <a:latin typeface="Avenir Roman" panose="02000503020000020003" pitchFamily="2" charset="0"/>
              </a:rPr>
              <a:t>Please</a:t>
            </a:r>
            <a:r>
              <a:rPr lang="zh-CN" altLang="en-US" sz="4000" b="1" dirty="0">
                <a:solidFill>
                  <a:schemeClr val="accent2">
                    <a:lumMod val="50000"/>
                  </a:schemeClr>
                </a:solidFill>
                <a:latin typeface="Avenir Roman" panose="02000503020000020003" pitchFamily="2" charset="0"/>
              </a:rPr>
              <a:t> </a:t>
            </a:r>
            <a:r>
              <a:rPr lang="en-US" altLang="zh-CN" sz="4000" b="1" dirty="0">
                <a:solidFill>
                  <a:schemeClr val="accent2">
                    <a:lumMod val="50000"/>
                  </a:schemeClr>
                </a:solidFill>
                <a:latin typeface="Avenir Roman" panose="02000503020000020003" pitchFamily="2" charset="0"/>
              </a:rPr>
              <a:t>Leave Your Comments/Problems/Suggestions</a:t>
            </a:r>
            <a:br>
              <a:rPr lang="en-US" altLang="zh-CN" sz="4000" b="1" dirty="0">
                <a:solidFill>
                  <a:schemeClr val="accent2">
                    <a:lumMod val="50000"/>
                  </a:schemeClr>
                </a:solidFill>
                <a:latin typeface="Avenir Roman" panose="02000503020000020003" pitchFamily="2" charset="0"/>
              </a:rPr>
            </a:br>
            <a:r>
              <a:rPr lang="en-US" altLang="zh-CN" sz="4000" b="1" dirty="0">
                <a:solidFill>
                  <a:schemeClr val="accent2">
                    <a:lumMod val="50000"/>
                  </a:schemeClr>
                </a:solidFill>
                <a:latin typeface="Avenir Roman" panose="02000503020000020003" pitchFamily="2" charset="0"/>
              </a:rPr>
              <a:t>to the paper</a:t>
            </a:r>
            <a:r>
              <a:rPr lang="zh-CN" altLang="en-US" sz="4000" b="1" dirty="0">
                <a:solidFill>
                  <a:schemeClr val="accent2">
                    <a:lumMod val="50000"/>
                  </a:schemeClr>
                </a:solidFill>
                <a:latin typeface="Avenir Roman" panose="02000503020000020003" pitchFamily="2" charset="0"/>
              </a:rPr>
              <a:t>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59154E8E-75E5-D740-B2AB-AB54F5D1758E}"/>
              </a:ext>
            </a:extLst>
          </p:cNvPr>
          <p:cNvSpPr txBox="1"/>
          <p:nvPr/>
        </p:nvSpPr>
        <p:spPr>
          <a:xfrm>
            <a:off x="5867123" y="5475890"/>
            <a:ext cx="38506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solidFill>
                  <a:schemeClr val="accent6">
                    <a:lumMod val="50000"/>
                  </a:schemeClr>
                </a:solidFill>
                <a:latin typeface="Avenir Roman" panose="02000503020000020003" pitchFamily="2" charset="0"/>
                <a:ea typeface="DengXian" panose="02010600030101010101" pitchFamily="2" charset="-122"/>
              </a:rPr>
              <a:t>Advising</a:t>
            </a:r>
            <a:r>
              <a:rPr kumimoji="1" lang="zh-CN" altLang="en-US" sz="2000" dirty="0">
                <a:solidFill>
                  <a:schemeClr val="accent6">
                    <a:lumMod val="50000"/>
                  </a:schemeClr>
                </a:solidFill>
                <a:latin typeface="Avenir Roman" panose="02000503020000020003" pitchFamily="2" charset="0"/>
                <a:ea typeface="DengXian" panose="02010600030101010101" pitchFamily="2" charset="-122"/>
              </a:rPr>
              <a:t> </a:t>
            </a:r>
            <a:r>
              <a:rPr kumimoji="1" lang="en-US" altLang="zh-CN" sz="2000" dirty="0">
                <a:solidFill>
                  <a:schemeClr val="accent6">
                    <a:lumMod val="50000"/>
                  </a:schemeClr>
                </a:solidFill>
                <a:latin typeface="Avenir Roman" panose="02000503020000020003" pitchFamily="2" charset="0"/>
                <a:ea typeface="DengXian" panose="02010600030101010101" pitchFamily="2" charset="-122"/>
              </a:rPr>
              <a:t>Center</a:t>
            </a:r>
            <a:r>
              <a:rPr kumimoji="1" lang="zh-CN" altLang="en-US" sz="2000" dirty="0">
                <a:solidFill>
                  <a:schemeClr val="accent6">
                    <a:lumMod val="50000"/>
                  </a:schemeClr>
                </a:solidFill>
                <a:latin typeface="Avenir Roman" panose="02000503020000020003" pitchFamily="2" charset="0"/>
                <a:ea typeface="DengXian" panose="02010600030101010101" pitchFamily="2" charset="-122"/>
              </a:rPr>
              <a:t> </a:t>
            </a:r>
            <a:endParaRPr kumimoji="1" lang="en-US" altLang="zh-CN" sz="2000" dirty="0">
              <a:solidFill>
                <a:schemeClr val="accent6">
                  <a:lumMod val="50000"/>
                </a:schemeClr>
              </a:solidFill>
              <a:latin typeface="Avenir Roman" panose="02000503020000020003" pitchFamily="2" charset="0"/>
              <a:ea typeface="DengXian" panose="02010600030101010101" pitchFamily="2" charset="-122"/>
            </a:endParaRPr>
          </a:p>
          <a:p>
            <a:r>
              <a:rPr kumimoji="1" lang="en-US" altLang="zh-CN" sz="2000" dirty="0">
                <a:solidFill>
                  <a:schemeClr val="accent6">
                    <a:lumMod val="50000"/>
                  </a:schemeClr>
                </a:solidFill>
                <a:latin typeface="Avenir Roman" panose="02000503020000020003" pitchFamily="2" charset="0"/>
                <a:ea typeface="DengXian" panose="02010600030101010101" pitchFamily="2" charset="-122"/>
              </a:rPr>
              <a:t>UM-SJTU</a:t>
            </a:r>
            <a:r>
              <a:rPr kumimoji="1" lang="zh-CN" altLang="en-US" sz="2000" dirty="0">
                <a:solidFill>
                  <a:schemeClr val="accent6">
                    <a:lumMod val="50000"/>
                  </a:schemeClr>
                </a:solidFill>
                <a:latin typeface="Avenir Roman" panose="02000503020000020003" pitchFamily="2" charset="0"/>
                <a:ea typeface="DengXian" panose="02010600030101010101" pitchFamily="2" charset="-122"/>
              </a:rPr>
              <a:t> </a:t>
            </a:r>
            <a:r>
              <a:rPr kumimoji="1" lang="en-US" altLang="zh-CN" sz="2000" dirty="0">
                <a:solidFill>
                  <a:schemeClr val="accent6">
                    <a:lumMod val="50000"/>
                  </a:schemeClr>
                </a:solidFill>
                <a:latin typeface="Avenir Roman" panose="02000503020000020003" pitchFamily="2" charset="0"/>
                <a:ea typeface="DengXian" panose="02010600030101010101" pitchFamily="2" charset="-122"/>
              </a:rPr>
              <a:t>Joint</a:t>
            </a:r>
            <a:r>
              <a:rPr kumimoji="1" lang="zh-CN" altLang="en-US" sz="2000" dirty="0">
                <a:solidFill>
                  <a:schemeClr val="accent6">
                    <a:lumMod val="50000"/>
                  </a:schemeClr>
                </a:solidFill>
                <a:latin typeface="Avenir Roman" panose="02000503020000020003" pitchFamily="2" charset="0"/>
                <a:ea typeface="DengXian" panose="02010600030101010101" pitchFamily="2" charset="-122"/>
              </a:rPr>
              <a:t> </a:t>
            </a:r>
            <a:r>
              <a:rPr kumimoji="1" lang="en-US" altLang="zh-CN" sz="2000" dirty="0">
                <a:solidFill>
                  <a:schemeClr val="accent6">
                    <a:lumMod val="50000"/>
                  </a:schemeClr>
                </a:solidFill>
                <a:latin typeface="Avenir Roman" panose="02000503020000020003" pitchFamily="2" charset="0"/>
                <a:ea typeface="DengXian" panose="02010600030101010101" pitchFamily="2" charset="-122"/>
              </a:rPr>
              <a:t>Institute</a:t>
            </a:r>
            <a:endParaRPr kumimoji="1" lang="zh-CN" altLang="en-US" sz="2000" dirty="0">
              <a:solidFill>
                <a:schemeClr val="accent6">
                  <a:lumMod val="50000"/>
                </a:schemeClr>
              </a:solidFill>
              <a:latin typeface="Avenir Roman" panose="02000503020000020003" pitchFamily="2" charset="0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730805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0ACBCE8-E53E-CD48-9243-5A9222434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702" y="1324303"/>
            <a:ext cx="8040415" cy="3857297"/>
          </a:xfrm>
        </p:spPr>
        <p:txBody>
          <a:bodyPr>
            <a:normAutofit/>
          </a:bodyPr>
          <a:lstStyle/>
          <a:p>
            <a:r>
              <a:rPr kumimoji="1" lang="en-US" altLang="zh-CN" sz="4800" dirty="0">
                <a:solidFill>
                  <a:schemeClr val="accent6">
                    <a:lumMod val="75000"/>
                  </a:schemeClr>
                </a:solidFill>
                <a:latin typeface="Avenir Roman" panose="02000503020000020003" pitchFamily="2" charset="0"/>
              </a:rPr>
              <a:t>Data Overview &amp; Comparison of DD/None DD</a:t>
            </a:r>
            <a:r>
              <a:rPr kumimoji="1" lang="en-US" altLang="zh-CN" sz="5400" dirty="0">
                <a:solidFill>
                  <a:schemeClr val="accent6">
                    <a:lumMod val="50000"/>
                  </a:schemeClr>
                </a:solidFill>
                <a:latin typeface="Avenir Roman" panose="02000503020000020003" pitchFamily="2" charset="0"/>
              </a:rPr>
              <a:t/>
            </a:r>
            <a:br>
              <a:rPr kumimoji="1" lang="en-US" altLang="zh-CN" sz="5400" dirty="0">
                <a:solidFill>
                  <a:schemeClr val="accent6">
                    <a:lumMod val="50000"/>
                  </a:schemeClr>
                </a:solidFill>
                <a:latin typeface="Avenir Roman" panose="02000503020000020003" pitchFamily="2" charset="0"/>
              </a:rPr>
            </a:br>
            <a:endParaRPr kumimoji="1" lang="zh-CN" altLang="en-US" sz="5400" dirty="0">
              <a:latin typeface="Avenir Roman" panose="02000503020000020003" pitchFamily="2" charset="0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xmlns="" id="{03916271-72C5-6242-A3B4-64087F3E60FC}"/>
              </a:ext>
            </a:extLst>
          </p:cNvPr>
          <p:cNvSpPr txBox="1">
            <a:spLocks/>
          </p:cNvSpPr>
          <p:nvPr/>
        </p:nvSpPr>
        <p:spPr>
          <a:xfrm>
            <a:off x="1013664" y="1681655"/>
            <a:ext cx="1225038" cy="26240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kumimoji="1" lang="en-US" altLang="zh-CN" sz="15000" b="1" dirty="0">
                <a:solidFill>
                  <a:schemeClr val="accent2">
                    <a:lumMod val="75000"/>
                  </a:schemeClr>
                </a:solidFill>
                <a:latin typeface="Avenir Roman" panose="02000503020000020003" pitchFamily="2" charset="0"/>
              </a:rPr>
              <a:t>1</a:t>
            </a:r>
            <a:endParaRPr kumimoji="1" lang="zh-CN" altLang="en-US" sz="15000" b="1" dirty="0">
              <a:solidFill>
                <a:schemeClr val="accent2">
                  <a:lumMod val="75000"/>
                </a:schemeClr>
              </a:solidFill>
              <a:latin typeface="Avenir Roman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4671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0ACBCE8-E53E-CD48-9243-5A9222434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702" y="1324304"/>
            <a:ext cx="8040415" cy="2981434"/>
          </a:xfrm>
        </p:spPr>
        <p:txBody>
          <a:bodyPr>
            <a:normAutofit/>
          </a:bodyPr>
          <a:lstStyle/>
          <a:p>
            <a:r>
              <a:rPr kumimoji="1" lang="en-US" altLang="zh-CN" sz="4800" dirty="0">
                <a:solidFill>
                  <a:schemeClr val="accent6">
                    <a:lumMod val="50000"/>
                  </a:schemeClr>
                </a:solidFill>
                <a:latin typeface="Avenir Roman" panose="02000503020000020003" pitchFamily="2" charset="0"/>
              </a:rPr>
              <a:t>General Comparison of DD and none DD</a:t>
            </a:r>
            <a:r>
              <a:rPr kumimoji="1" lang="en-US" altLang="zh-CN" sz="5400" dirty="0">
                <a:solidFill>
                  <a:schemeClr val="accent6">
                    <a:lumMod val="50000"/>
                  </a:schemeClr>
                </a:solidFill>
                <a:latin typeface="Avenir Roman" panose="02000503020000020003" pitchFamily="2" charset="0"/>
              </a:rPr>
              <a:t/>
            </a:r>
            <a:br>
              <a:rPr kumimoji="1" lang="en-US" altLang="zh-CN" sz="5400" dirty="0">
                <a:solidFill>
                  <a:schemeClr val="accent6">
                    <a:lumMod val="50000"/>
                  </a:schemeClr>
                </a:solidFill>
                <a:latin typeface="Avenir Roman" panose="02000503020000020003" pitchFamily="2" charset="0"/>
              </a:rPr>
            </a:br>
            <a:endParaRPr kumimoji="1" lang="zh-CN" altLang="en-US" sz="5400" dirty="0">
              <a:latin typeface="Avenir Roman" panose="02000503020000020003" pitchFamily="2" charset="0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xmlns="" id="{03916271-72C5-6242-A3B4-64087F3E60FC}"/>
              </a:ext>
            </a:extLst>
          </p:cNvPr>
          <p:cNvSpPr txBox="1">
            <a:spLocks/>
          </p:cNvSpPr>
          <p:nvPr/>
        </p:nvSpPr>
        <p:spPr>
          <a:xfrm>
            <a:off x="1013664" y="1681655"/>
            <a:ext cx="1225038" cy="26240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kumimoji="1" lang="en-US" altLang="zh-CN" sz="15000" b="1" dirty="0">
                <a:solidFill>
                  <a:schemeClr val="accent2">
                    <a:lumMod val="75000"/>
                  </a:schemeClr>
                </a:solidFill>
                <a:latin typeface="Avenir Roman" panose="02000503020000020003" pitchFamily="2" charset="0"/>
              </a:rPr>
              <a:t>2</a:t>
            </a:r>
            <a:endParaRPr kumimoji="1" lang="zh-CN" altLang="en-US" sz="15000" b="1" dirty="0">
              <a:solidFill>
                <a:schemeClr val="accent2">
                  <a:lumMod val="75000"/>
                </a:schemeClr>
              </a:solidFill>
              <a:latin typeface="Avenir Roman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52764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75BB061-7525-EA4F-AFFD-595AB67C4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accent2">
                    <a:lumMod val="50000"/>
                  </a:schemeClr>
                </a:solidFill>
                <a:latin typeface="Avenir Roman" panose="02000503020000020003" pitchFamily="2" charset="0"/>
              </a:rPr>
              <a:t>Opinions from Staff</a:t>
            </a:r>
            <a:endParaRPr kumimoji="1" lang="zh-CN" altLang="en-US" dirty="0">
              <a:solidFill>
                <a:schemeClr val="accent2">
                  <a:lumMod val="50000"/>
                </a:schemeClr>
              </a:solidFill>
              <a:latin typeface="Avenir Roman" panose="02000503020000020003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442A419-3781-894A-8C3D-390F67750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4561"/>
            <a:ext cx="9927604" cy="489185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DengXian" panose="02010600030101010101" pitchFamily="2" charset="-122"/>
                <a:ea typeface="DengXian" panose="02010600030101010101" pitchFamily="2" charset="-122"/>
              </a:rPr>
              <a:t>DD</a:t>
            </a:r>
            <a:r>
              <a:rPr lang="zh-CN" alt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优势：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DengXian" panose="02010600030101010101" pitchFamily="2" charset="-122"/>
                <a:ea typeface="DengXian" panose="02010600030101010101" pitchFamily="2" charset="-122"/>
              </a:rPr>
              <a:t>1.</a:t>
            </a:r>
            <a:r>
              <a:rPr lang="zh-CN" alt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全球的平台。交往的是世界顶尖的教授、同学，要多参与</a:t>
            </a:r>
            <a:r>
              <a:rPr lang="en-US" altLang="zh-CN" sz="2000" dirty="0">
                <a:latin typeface="DengXian" panose="02010600030101010101" pitchFamily="2" charset="-122"/>
                <a:ea typeface="DengXian" panose="02010600030101010101" pitchFamily="2" charset="-122"/>
              </a:rPr>
              <a:t>UM</a:t>
            </a:r>
            <a:r>
              <a:rPr lang="zh-CN" alt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的活动，多与教授有交集。如果不融入</a:t>
            </a:r>
            <a:r>
              <a:rPr lang="en-US" altLang="zh-CN" sz="2000" dirty="0">
                <a:latin typeface="DengXian" panose="02010600030101010101" pitchFamily="2" charset="-122"/>
                <a:ea typeface="DengXian" panose="02010600030101010101" pitchFamily="2" charset="-122"/>
              </a:rPr>
              <a:t>UM</a:t>
            </a:r>
            <a:r>
              <a:rPr lang="zh-CN" alt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的环境，只是去刷刷</a:t>
            </a:r>
            <a:r>
              <a:rPr lang="en-US" altLang="zh-CN" sz="2000" dirty="0">
                <a:latin typeface="DengXian" panose="02010600030101010101" pitchFamily="2" charset="-122"/>
                <a:ea typeface="DengXian" panose="02010600030101010101" pitchFamily="2" charset="-122"/>
              </a:rPr>
              <a:t>GPA</a:t>
            </a:r>
            <a:r>
              <a:rPr lang="zh-CN" alt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，还是为</a:t>
            </a:r>
            <a:r>
              <a:rPr lang="en-US" altLang="zh-CN" sz="2000" dirty="0">
                <a:latin typeface="DengXian" panose="02010600030101010101" pitchFamily="2" charset="-122"/>
                <a:ea typeface="DengXian" panose="02010600030101010101" pitchFamily="2" charset="-122"/>
              </a:rPr>
              <a:t>0.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DengXian" panose="02010600030101010101" pitchFamily="2" charset="-122"/>
                <a:ea typeface="DengXian" panose="02010600030101010101" pitchFamily="2" charset="-122"/>
              </a:rPr>
              <a:t>2.</a:t>
            </a:r>
            <a:r>
              <a:rPr lang="zh-CN" alt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两个不同的专业领域。交叉学科是未来的大趋势，选择真正有兴趣的两个专业学习，今后发展路径更宽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DengXian" panose="02010600030101010101" pitchFamily="2" charset="-122"/>
                <a:ea typeface="DengXian" panose="02010600030101010101" pitchFamily="2" charset="-122"/>
              </a:rPr>
              <a:t>3.</a:t>
            </a:r>
            <a:r>
              <a:rPr lang="zh-CN" alt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更多样化的专业选择。</a:t>
            </a:r>
            <a:r>
              <a:rPr lang="en-US" altLang="zh-CN" sz="2000" dirty="0">
                <a:latin typeface="DengXian" panose="02010600030101010101" pitchFamily="2" charset="-122"/>
                <a:ea typeface="DengXian" panose="02010600030101010101" pitchFamily="2" charset="-122"/>
              </a:rPr>
              <a:t>UM</a:t>
            </a:r>
            <a:r>
              <a:rPr lang="zh-CN" alt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工学院的学科细分，并且人文、艺术等也很强，可以多选择不同的门类、选修课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DengXian" panose="02010600030101010101" pitchFamily="2" charset="-122"/>
                <a:ea typeface="DengXian" panose="02010600030101010101" pitchFamily="2" charset="-122"/>
              </a:rPr>
              <a:t>4.</a:t>
            </a:r>
            <a:r>
              <a:rPr lang="zh-CN" alt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更纯正的英语环境。从生活到学习，对语言和文化的一次全面提升</a:t>
            </a:r>
          </a:p>
        </p:txBody>
      </p:sp>
    </p:spTree>
    <p:extLst>
      <p:ext uri="{BB962C8B-B14F-4D97-AF65-F5344CB8AC3E}">
        <p14:creationId xmlns:p14="http://schemas.microsoft.com/office/powerpoint/2010/main" val="172880823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75BB061-7525-EA4F-AFFD-595AB67C4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accent2">
                    <a:lumMod val="50000"/>
                  </a:schemeClr>
                </a:solidFill>
                <a:latin typeface="Avenir Roman" panose="02000503020000020003" pitchFamily="2" charset="0"/>
              </a:rPr>
              <a:t>Opinions from Staff</a:t>
            </a:r>
            <a:endParaRPr kumimoji="1" lang="zh-CN" altLang="en-US" dirty="0">
              <a:solidFill>
                <a:schemeClr val="accent2">
                  <a:lumMod val="50000"/>
                </a:schemeClr>
              </a:solidFill>
              <a:latin typeface="Avenir Roman" panose="02000503020000020003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442A419-3781-894A-8C3D-390F67750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2470"/>
            <a:ext cx="10106280" cy="48978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非</a:t>
            </a:r>
            <a:r>
              <a:rPr lang="en-US" altLang="zh-CN" sz="2000" dirty="0">
                <a:latin typeface="DengXian" panose="02010600030101010101" pitchFamily="2" charset="-122"/>
                <a:ea typeface="DengXian" panose="02010600030101010101" pitchFamily="2" charset="-122"/>
              </a:rPr>
              <a:t>DD</a:t>
            </a:r>
            <a:r>
              <a:rPr lang="zh-CN" alt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优势：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DengXian" panose="02010600030101010101" pitchFamily="2" charset="-122"/>
                <a:ea typeface="DengXian" panose="02010600030101010101" pitchFamily="2" charset="-122"/>
              </a:rPr>
              <a:t>1.</a:t>
            </a:r>
            <a:r>
              <a:rPr lang="zh-CN" alt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更从容的</a:t>
            </a:r>
            <a:r>
              <a:rPr lang="en-US" altLang="zh-CN" sz="2000" dirty="0">
                <a:latin typeface="DengXian" panose="02010600030101010101" pitchFamily="2" charset="-122"/>
                <a:ea typeface="DengXian" panose="02010600030101010101" pitchFamily="2" charset="-122"/>
              </a:rPr>
              <a:t>4</a:t>
            </a:r>
            <a:r>
              <a:rPr lang="zh-CN" alt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年。比起四年两个学位，度过了大一大二的适应期后，大三大四是可以真正出成果的时候。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DengXian" panose="02010600030101010101" pitchFamily="2" charset="-122"/>
                <a:ea typeface="DengXian" panose="02010600030101010101" pitchFamily="2" charset="-122"/>
              </a:rPr>
              <a:t>2.</a:t>
            </a:r>
            <a:r>
              <a:rPr lang="zh-CN" alt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尝试更多的可能性。科研、实习、交换、竞赛</a:t>
            </a:r>
            <a:r>
              <a:rPr lang="en-US" altLang="zh-CN" sz="2000" dirty="0">
                <a:latin typeface="DengXian" panose="02010600030101010101" pitchFamily="2" charset="-122"/>
                <a:ea typeface="DengXian" panose="02010600030101010101" pitchFamily="2" charset="-122"/>
              </a:rPr>
              <a:t>……</a:t>
            </a:r>
            <a:r>
              <a:rPr lang="zh-CN" alt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一切机会都在敞开大门。比较合理的安排时间，完全可以去两个不同国家交换、一份科研、一份实习、加上一些让自己</a:t>
            </a:r>
            <a:r>
              <a:rPr lang="en-US" altLang="zh-CN" sz="2000" dirty="0">
                <a:latin typeface="DengXian" panose="02010600030101010101" pitchFamily="2" charset="-122"/>
                <a:ea typeface="DengXian" panose="02010600030101010101" pitchFamily="2" charset="-122"/>
              </a:rPr>
              <a:t>outstanding</a:t>
            </a:r>
            <a:r>
              <a:rPr lang="zh-CN" alt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的大赛和社会实践。</a:t>
            </a:r>
            <a:endParaRPr lang="en-US" altLang="zh-CN" sz="20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DengXian" panose="02010600030101010101" pitchFamily="2" charset="-122"/>
                <a:ea typeface="DengXian" panose="02010600030101010101" pitchFamily="2" charset="-122"/>
              </a:rPr>
              <a:t>3.</a:t>
            </a:r>
            <a:r>
              <a:rPr lang="zh-CN" alt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更高的性价比。</a:t>
            </a:r>
            <a:r>
              <a:rPr lang="en-US" altLang="zh-CN" sz="2000" dirty="0">
                <a:latin typeface="DengXian" panose="02010600030101010101" pitchFamily="2" charset="-122"/>
                <a:ea typeface="DengXian" panose="02010600030101010101" pitchFamily="2" charset="-122"/>
              </a:rPr>
              <a:t>80%</a:t>
            </a:r>
            <a:r>
              <a:rPr lang="zh-CN" alt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同学都要出国，单从大四毕业前往美国</a:t>
            </a:r>
            <a:r>
              <a:rPr lang="en-US" altLang="zh-CN" sz="2000" dirty="0">
                <a:latin typeface="DengXian" panose="02010600030101010101" pitchFamily="2" charset="-122"/>
                <a:ea typeface="DengXian" panose="02010600030101010101" pitchFamily="2" charset="-122"/>
              </a:rPr>
              <a:t>top20</a:t>
            </a:r>
            <a:r>
              <a:rPr lang="zh-CN" alt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的学校比例来看</a:t>
            </a:r>
            <a:r>
              <a:rPr lang="zh-CN" altLang="en-US" sz="2000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，</a:t>
            </a:r>
            <a:r>
              <a:rPr lang="en-US" altLang="zh-CN" sz="2000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DD</a:t>
            </a:r>
            <a:r>
              <a:rPr lang="zh-CN" altLang="en-US" sz="2000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与非</a:t>
            </a:r>
            <a:r>
              <a:rPr lang="en-US" altLang="zh-CN" sz="2000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DD</a:t>
            </a:r>
            <a:r>
              <a:rPr lang="zh-CN" altLang="en-US" sz="2000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比例都很高，</a:t>
            </a:r>
            <a:r>
              <a:rPr lang="zh-CN" alt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但是两边的花费差到近百万。而且密院的非</a:t>
            </a:r>
            <a:r>
              <a:rPr lang="en-US" altLang="zh-CN" sz="2000" dirty="0">
                <a:latin typeface="DengXian" panose="02010600030101010101" pitchFamily="2" charset="-122"/>
                <a:ea typeface="DengXian" panose="02010600030101010101" pitchFamily="2" charset="-122"/>
              </a:rPr>
              <a:t>DDtop20</a:t>
            </a:r>
            <a:r>
              <a:rPr lang="zh-CN" alt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比例每年都在稳步上升中。</a:t>
            </a:r>
          </a:p>
        </p:txBody>
      </p:sp>
    </p:spTree>
    <p:extLst>
      <p:ext uri="{BB962C8B-B14F-4D97-AF65-F5344CB8AC3E}">
        <p14:creationId xmlns:p14="http://schemas.microsoft.com/office/powerpoint/2010/main" val="35953253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75BB061-7525-EA4F-AFFD-595AB67C4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4400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solidFill>
                  <a:schemeClr val="accent2">
                    <a:lumMod val="50000"/>
                  </a:schemeClr>
                </a:solidFill>
                <a:latin typeface="Avenir Roman" panose="02000503020000020003" pitchFamily="2" charset="0"/>
              </a:rPr>
              <a:t>None DD advantages?</a:t>
            </a:r>
            <a:endParaRPr kumimoji="1" lang="zh-CN" altLang="en-US" dirty="0">
              <a:solidFill>
                <a:schemeClr val="accent2">
                  <a:lumMod val="50000"/>
                </a:schemeClr>
              </a:solidFill>
              <a:latin typeface="Avenir Roman" panose="02000503020000020003" pitchFamily="2" charset="0"/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xmlns="" id="{333F3991-9120-654E-BD76-C8F873649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90" y="1887319"/>
            <a:ext cx="8596668" cy="429276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2800" dirty="0">
                <a:latin typeface="Avenir Roman" panose="02000503020000020003" pitchFamily="2" charset="0"/>
              </a:rPr>
              <a:t>Much easier to find an internship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>
                <a:latin typeface="Avenir Roman" panose="02000503020000020003" pitchFamily="2" charset="0"/>
              </a:rPr>
              <a:t>Less trivial matters for living   :D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>
                <a:latin typeface="Avenir Roman" panose="02000503020000020003" pitchFamily="2" charset="0"/>
              </a:rPr>
              <a:t>Take your time to think about what you are interested in and want to do later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>
                <a:latin typeface="Avenir Roman" panose="02000503020000020003" pitchFamily="2" charset="0"/>
              </a:rPr>
              <a:t>More opportunity to connect with domestic industry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>
                <a:latin typeface="Avenir Roman" panose="02000503020000020003" pitchFamily="2" charset="0"/>
              </a:rPr>
              <a:t>Associate with new friends and extend </a:t>
            </a:r>
            <a:r>
              <a:rPr lang="en-US" altLang="zh-CN" sz="2800" dirty="0">
                <a:latin typeface="Avenir Roman" panose="02000503020000020003" pitchFamily="2" charset="0"/>
                <a:ea typeface="Microsoft YaHei" panose="020B0503020204020204" pitchFamily="34" charset="-122"/>
              </a:rPr>
              <a:t>human resources</a:t>
            </a:r>
          </a:p>
        </p:txBody>
      </p:sp>
    </p:spTree>
    <p:extLst>
      <p:ext uri="{BB962C8B-B14F-4D97-AF65-F5344CB8AC3E}">
        <p14:creationId xmlns:p14="http://schemas.microsoft.com/office/powerpoint/2010/main" val="34975521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0ACBCE8-E53E-CD48-9243-5A9222434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702" y="1324303"/>
            <a:ext cx="8040415" cy="3857297"/>
          </a:xfrm>
        </p:spPr>
        <p:txBody>
          <a:bodyPr>
            <a:normAutofit/>
          </a:bodyPr>
          <a:lstStyle/>
          <a:p>
            <a:r>
              <a:rPr kumimoji="1" lang="en-US" altLang="zh-CN" sz="5400" dirty="0">
                <a:solidFill>
                  <a:schemeClr val="accent6">
                    <a:lumMod val="50000"/>
                  </a:schemeClr>
                </a:solidFill>
                <a:latin typeface="Avenir Roman" panose="02000503020000020003" pitchFamily="2" charset="0"/>
              </a:rPr>
              <a:t>Personal Experience Sharing</a:t>
            </a:r>
            <a:br>
              <a:rPr kumimoji="1" lang="en-US" altLang="zh-CN" sz="5400" dirty="0">
                <a:solidFill>
                  <a:schemeClr val="accent6">
                    <a:lumMod val="50000"/>
                  </a:schemeClr>
                </a:solidFill>
                <a:latin typeface="Avenir Roman" panose="02000503020000020003" pitchFamily="2" charset="0"/>
              </a:rPr>
            </a:br>
            <a:endParaRPr kumimoji="1" lang="zh-CN" altLang="en-US" sz="5400" dirty="0">
              <a:latin typeface="Avenir Roman" panose="02000503020000020003" pitchFamily="2" charset="0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xmlns="" id="{03916271-72C5-6242-A3B4-64087F3E60FC}"/>
              </a:ext>
            </a:extLst>
          </p:cNvPr>
          <p:cNvSpPr txBox="1">
            <a:spLocks/>
          </p:cNvSpPr>
          <p:nvPr/>
        </p:nvSpPr>
        <p:spPr>
          <a:xfrm>
            <a:off x="1013664" y="1681655"/>
            <a:ext cx="1225038" cy="26240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kumimoji="1" lang="en-US" altLang="zh-CN" sz="15000" b="1" dirty="0">
                <a:solidFill>
                  <a:schemeClr val="accent2">
                    <a:lumMod val="75000"/>
                  </a:schemeClr>
                </a:solidFill>
                <a:latin typeface="Avenir Roman" panose="02000503020000020003" pitchFamily="2" charset="0"/>
              </a:rPr>
              <a:t>3</a:t>
            </a:r>
            <a:endParaRPr kumimoji="1" lang="zh-CN" altLang="en-US" sz="15000" b="1" dirty="0">
              <a:solidFill>
                <a:schemeClr val="accent2">
                  <a:lumMod val="75000"/>
                </a:schemeClr>
              </a:solidFill>
              <a:latin typeface="Avenir Roman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98478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75BB061-7525-EA4F-AFFD-595AB67C4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4400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accent2">
                    <a:lumMod val="50000"/>
                  </a:schemeClr>
                </a:solidFill>
                <a:latin typeface="Avenir Roman" panose="02000503020000020003" pitchFamily="2" charset="0"/>
              </a:rPr>
              <a:t>I. Personal Experience of </a:t>
            </a:r>
            <a:r>
              <a:rPr kumimoji="1" lang="en-US" altLang="zh-CN" dirty="0" err="1">
                <a:solidFill>
                  <a:schemeClr val="accent2">
                    <a:lumMod val="50000"/>
                  </a:schemeClr>
                </a:solidFill>
                <a:latin typeface="Avenir Roman" panose="02000503020000020003" pitchFamily="2" charset="0"/>
              </a:rPr>
              <a:t>Wenda</a:t>
            </a:r>
            <a:r>
              <a:rPr kumimoji="1" lang="en-US" altLang="zh-CN" dirty="0">
                <a:solidFill>
                  <a:schemeClr val="accent2">
                    <a:lumMod val="50000"/>
                  </a:schemeClr>
                </a:solidFill>
                <a:latin typeface="Avenir Roman" panose="02000503020000020003" pitchFamily="2" charset="0"/>
              </a:rPr>
              <a:t> Tang</a:t>
            </a:r>
            <a:endParaRPr kumimoji="1" lang="zh-CN" altLang="en-US" dirty="0">
              <a:solidFill>
                <a:schemeClr val="accent2">
                  <a:lumMod val="50000"/>
                </a:schemeClr>
              </a:solidFill>
              <a:latin typeface="Avenir Roman" panose="02000503020000020003" pitchFamily="2" charset="0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xmlns="" id="{4442A419-3781-894A-8C3D-390F67750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6093"/>
            <a:ext cx="8596668" cy="1460086"/>
          </a:xfrm>
        </p:spPr>
        <p:txBody>
          <a:bodyPr>
            <a:normAutofit lnSpcReduction="10000"/>
          </a:bodyPr>
          <a:lstStyle/>
          <a:p>
            <a:r>
              <a:rPr kumimoji="1" lang="en-US" altLang="zh-CN" sz="2800" dirty="0">
                <a:solidFill>
                  <a:schemeClr val="accent2"/>
                </a:solidFill>
                <a:latin typeface="Avenir Roman" panose="02000503020000020003" pitchFamily="2" charset="0"/>
              </a:rPr>
              <a:t>2016 Fall</a:t>
            </a:r>
            <a:r>
              <a:rPr kumimoji="1" lang="en-US" altLang="zh-CN" sz="2800" dirty="0">
                <a:solidFill>
                  <a:schemeClr val="accent6">
                    <a:lumMod val="50000"/>
                  </a:schemeClr>
                </a:solidFill>
                <a:latin typeface="Avenir Roman" panose="02000503020000020003" pitchFamily="2" charset="0"/>
              </a:rPr>
              <a:t>: Decided not to apply for DD program</a:t>
            </a:r>
          </a:p>
          <a:p>
            <a:pPr marL="0" indent="0">
              <a:buNone/>
            </a:pPr>
            <a:r>
              <a:rPr kumimoji="1" lang="en-US" altLang="zh-CN" sz="2800" dirty="0">
                <a:solidFill>
                  <a:schemeClr val="accent6">
                    <a:lumMod val="50000"/>
                  </a:schemeClr>
                </a:solidFill>
                <a:latin typeface="Avenir Roman" panose="02000503020000020003" pitchFamily="2" charset="0"/>
              </a:rPr>
              <a:t>      Reason: 1. Not enthusiastic towards settle down in US</a:t>
            </a:r>
            <a:endParaRPr kumimoji="1" lang="zh-CN" altLang="en-US" sz="2800" dirty="0">
              <a:solidFill>
                <a:schemeClr val="accent6">
                  <a:lumMod val="50000"/>
                </a:schemeClr>
              </a:solidFill>
              <a:latin typeface="Avenir Roman" panose="02000503020000020003" pitchFamily="2" charset="0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xmlns="" id="{EC22338D-CD2E-BA46-A47F-FA1DC53C0E9C}"/>
              </a:ext>
            </a:extLst>
          </p:cNvPr>
          <p:cNvSpPr txBox="1">
            <a:spLocks/>
          </p:cNvSpPr>
          <p:nvPr/>
        </p:nvSpPr>
        <p:spPr>
          <a:xfrm>
            <a:off x="677334" y="3391246"/>
            <a:ext cx="8596668" cy="1166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800" dirty="0">
                <a:solidFill>
                  <a:schemeClr val="accent2"/>
                </a:solidFill>
                <a:latin typeface="Avenir Roman" panose="02000503020000020003" pitchFamily="2" charset="0"/>
              </a:rPr>
              <a:t>2017 Winter: </a:t>
            </a:r>
            <a:r>
              <a:rPr kumimoji="1" lang="en-US" altLang="zh-CN" sz="2800" dirty="0">
                <a:solidFill>
                  <a:schemeClr val="accent6">
                    <a:lumMod val="50000"/>
                  </a:schemeClr>
                </a:solidFill>
                <a:latin typeface="Avenir Roman" panose="02000503020000020003" pitchFamily="2" charset="0"/>
              </a:rPr>
              <a:t>Went to </a:t>
            </a:r>
            <a:r>
              <a:rPr kumimoji="1" lang="en-US" altLang="zh-CN" sz="2800" dirty="0" err="1">
                <a:solidFill>
                  <a:schemeClr val="accent6">
                    <a:lumMod val="50000"/>
                  </a:schemeClr>
                </a:solidFill>
                <a:latin typeface="Avenir Roman" panose="02000503020000020003" pitchFamily="2" charset="0"/>
              </a:rPr>
              <a:t>Eryuan</a:t>
            </a:r>
            <a:r>
              <a:rPr kumimoji="1" lang="en-US" altLang="zh-CN" sz="2800" dirty="0">
                <a:solidFill>
                  <a:schemeClr val="accent6">
                    <a:lumMod val="50000"/>
                  </a:schemeClr>
                </a:solidFill>
                <a:latin typeface="Avenir Roman" panose="02000503020000020003" pitchFamily="2" charset="0"/>
              </a:rPr>
              <a:t>, Yunnan province to conduct a month-long volunteer teaching activity</a:t>
            </a: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xmlns="" id="{8603A4B2-D639-634C-9A91-F088841CA918}"/>
              </a:ext>
            </a:extLst>
          </p:cNvPr>
          <p:cNvSpPr txBox="1">
            <a:spLocks/>
          </p:cNvSpPr>
          <p:nvPr/>
        </p:nvSpPr>
        <p:spPr>
          <a:xfrm>
            <a:off x="677334" y="4832961"/>
            <a:ext cx="8596668" cy="1166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800" dirty="0">
                <a:solidFill>
                  <a:schemeClr val="accent2"/>
                </a:solidFill>
                <a:latin typeface="Avenir Roman" panose="02000503020000020003" pitchFamily="2" charset="0"/>
              </a:rPr>
              <a:t>2017 Spring &amp; Summer</a:t>
            </a:r>
            <a:r>
              <a:rPr kumimoji="1" lang="en-US" altLang="zh-CN" sz="2800" dirty="0">
                <a:solidFill>
                  <a:schemeClr val="accent6">
                    <a:lumMod val="50000"/>
                  </a:schemeClr>
                </a:solidFill>
                <a:latin typeface="Avenir Roman" panose="02000503020000020003" pitchFamily="2" charset="0"/>
              </a:rPr>
              <a:t>: Working as a member of SSJIA, Travelling around, focus on study</a:t>
            </a:r>
          </a:p>
        </p:txBody>
      </p:sp>
    </p:spTree>
    <p:extLst>
      <p:ext uri="{BB962C8B-B14F-4D97-AF65-F5344CB8AC3E}">
        <p14:creationId xmlns:p14="http://schemas.microsoft.com/office/powerpoint/2010/main" val="79837707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平面</Template>
  <TotalTime>813</TotalTime>
  <Words>1569</Words>
  <Application>Microsoft Office PowerPoint</Application>
  <PresentationFormat>自定义</PresentationFormat>
  <Paragraphs>125</Paragraphs>
  <Slides>27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平面</vt:lpstr>
      <vt:lpstr>DD &amp; None DD Choices Workshop</vt:lpstr>
      <vt:lpstr>Content</vt:lpstr>
      <vt:lpstr>Data Overview &amp; Comparison of DD/None DD </vt:lpstr>
      <vt:lpstr>General Comparison of DD and none DD </vt:lpstr>
      <vt:lpstr>Opinions from Staff</vt:lpstr>
      <vt:lpstr>Opinions from Staff</vt:lpstr>
      <vt:lpstr>None DD advantages?</vt:lpstr>
      <vt:lpstr>Personal Experience Sharing </vt:lpstr>
      <vt:lpstr>I. Personal Experience of Wenda Tang</vt:lpstr>
      <vt:lpstr>PowerPoint 演示文稿</vt:lpstr>
      <vt:lpstr>If I went back, I would…</vt:lpstr>
      <vt:lpstr>II. Personal Experience of Tianxin Shen</vt:lpstr>
      <vt:lpstr>PowerPoint 演示文稿</vt:lpstr>
      <vt:lpstr>If I went back, I would…</vt:lpstr>
      <vt:lpstr>III. DD Students Interview</vt:lpstr>
      <vt:lpstr>PowerPoint 演示文稿</vt:lpstr>
      <vt:lpstr>PowerPoint 演示文稿</vt:lpstr>
      <vt:lpstr>PowerPoint 演示文稿</vt:lpstr>
      <vt:lpstr>Post-Graduation Development &amp; IPO Programs </vt:lpstr>
      <vt:lpstr>Data supported by JI career</vt:lpstr>
      <vt:lpstr>IPO Programs</vt:lpstr>
      <vt:lpstr>Future Plan For None  DD Students </vt:lpstr>
      <vt:lpstr>Never ignore the possibilities!</vt:lpstr>
      <vt:lpstr>Think about what you want to do, learn job content of different fields (Internship)   </vt:lpstr>
      <vt:lpstr>PowerPoint 演示文稿</vt:lpstr>
      <vt:lpstr>PowerPoint 演示文稿</vt:lpstr>
      <vt:lpstr>THANK YOU FOR LISTENING!  Please Leave Your Comments/Problems/Suggestions to the paper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 &amp; None DD Choices Workshop</dc:title>
  <dc:creator>Microsoft Office User</dc:creator>
  <cp:lastModifiedBy>dell</cp:lastModifiedBy>
  <cp:revision>29</cp:revision>
  <cp:lastPrinted>2018-10-23T19:03:08Z</cp:lastPrinted>
  <dcterms:created xsi:type="dcterms:W3CDTF">2018-10-22T10:10:49Z</dcterms:created>
  <dcterms:modified xsi:type="dcterms:W3CDTF">2018-10-24T12:29:19Z</dcterms:modified>
</cp:coreProperties>
</file>