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36"/>
  </p:notesMasterIdLst>
  <p:sldIdLst>
    <p:sldId id="256" r:id="rId2"/>
    <p:sldId id="286" r:id="rId3"/>
    <p:sldId id="257" r:id="rId4"/>
    <p:sldId id="262" r:id="rId5"/>
    <p:sldId id="307" r:id="rId6"/>
    <p:sldId id="306" r:id="rId7"/>
    <p:sldId id="309" r:id="rId8"/>
    <p:sldId id="323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24" r:id="rId21"/>
    <p:sldId id="310" r:id="rId22"/>
    <p:sldId id="311" r:id="rId23"/>
    <p:sldId id="325" r:id="rId24"/>
    <p:sldId id="313" r:id="rId25"/>
    <p:sldId id="326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aykumar Bhat" initials="VB" lastIdx="0" clrIdx="0">
    <p:extLst>
      <p:ext uri="{19B8F6BF-5375-455C-9EA6-DF929625EA0E}">
        <p15:presenceInfo xmlns:p15="http://schemas.microsoft.com/office/powerpoint/2012/main" userId="S-1-5-21-484763869-963894560-842925246-2722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Bill" userId="6f4cfa7ede799baa" providerId="LiveId" clId="{952FA58A-CDAD-D740-AE15-4AE1F18F703F}"/>
    <pc:docChg chg="undo custSel modSld">
      <pc:chgData name="Chen Bill" userId="6f4cfa7ede799baa" providerId="LiveId" clId="{952FA58A-CDAD-D740-AE15-4AE1F18F703F}" dt="2019-04-29T02:25:36.683" v="5" actId="1115"/>
      <pc:docMkLst>
        <pc:docMk/>
      </pc:docMkLst>
      <pc:sldChg chg="addSp delSp modSp">
        <pc:chgData name="Chen Bill" userId="6f4cfa7ede799baa" providerId="LiveId" clId="{952FA58A-CDAD-D740-AE15-4AE1F18F703F}" dt="2019-04-29T02:25:36.683" v="5" actId="1115"/>
        <pc:sldMkLst>
          <pc:docMk/>
          <pc:sldMk cId="2986513027" sldId="307"/>
        </pc:sldMkLst>
        <pc:spChg chg="add del mod">
          <ac:chgData name="Chen Bill" userId="6f4cfa7ede799baa" providerId="LiveId" clId="{952FA58A-CDAD-D740-AE15-4AE1F18F703F}" dt="2019-04-29T02:25:36.683" v="5" actId="1115"/>
          <ac:spMkLst>
            <pc:docMk/>
            <pc:sldMk cId="2986513027" sldId="307"/>
            <ac:spMk id="4" creationId="{9CE91D38-9E55-DA4E-A253-3FDD30080FB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3BFA-8D0C-4EAF-8D6E-4A60647997EE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10E52-0F9A-452F-8B77-E046E2820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49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Use * when mentioning address in break</a:t>
            </a:r>
          </a:p>
          <a:p>
            <a:r>
              <a:rPr lang="en-IN" dirty="0"/>
              <a:t>Delete – delete all breakpoints</a:t>
            </a:r>
          </a:p>
          <a:p>
            <a:r>
              <a:rPr lang="en-IN" dirty="0"/>
              <a:t>Delete 1 – delete breakpoint 1</a:t>
            </a:r>
          </a:p>
          <a:p>
            <a:r>
              <a:rPr lang="en-IN" dirty="0" err="1"/>
              <a:t>Disas</a:t>
            </a:r>
            <a:r>
              <a:rPr lang="en-IN" dirty="0"/>
              <a:t> address (no * required).</a:t>
            </a:r>
          </a:p>
          <a:p>
            <a:r>
              <a:rPr lang="en-IN" dirty="0" err="1"/>
              <a:t>Stepi</a:t>
            </a:r>
            <a:r>
              <a:rPr lang="en-IN" baseline="0" dirty="0"/>
              <a:t> 4 – Execute 4 instructions at a time.</a:t>
            </a:r>
          </a:p>
          <a:p>
            <a:r>
              <a:rPr lang="en-IN" baseline="0" dirty="0"/>
              <a:t>Step – Execute 1 C line at a time.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A002B-5FCC-4312-925C-FF9203F691BB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518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Little endian – least</a:t>
            </a:r>
            <a:r>
              <a:rPr lang="en-IN" baseline="0" dirty="0"/>
              <a:t> sig bits in least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A002B-5FCC-4312-925C-FF9203F691BB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54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7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5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9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7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2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7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4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0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4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0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FBAED-4906-4B99-A878-9B8D2741E56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8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csapp.cs.cmu.edu/2e/docs/gdbnotes-x86-64.pdf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lab2-</a:t>
            </a:r>
            <a:r>
              <a:rPr lang="en-US" altLang="zh-CN" dirty="0"/>
              <a:t>Defusing a Binary Bomb</a:t>
            </a:r>
            <a:r>
              <a:rPr lang="en-US" dirty="0"/>
              <a:t> </a:t>
            </a:r>
            <a:br>
              <a:rPr lang="en-US" dirty="0"/>
            </a:br>
            <a:r>
              <a:rPr lang="en-US" sz="4400" dirty="0"/>
              <a:t>S</a:t>
            </a:r>
            <a:r>
              <a:rPr lang="en-US" altLang="zh-CN" sz="4400" dirty="0"/>
              <a:t>pring</a:t>
            </a:r>
            <a:r>
              <a:rPr lang="en-US" sz="4400" dirty="0"/>
              <a:t> 201</a:t>
            </a:r>
            <a:r>
              <a:rPr lang="en-US" altLang="zh-CN" sz="4400" dirty="0"/>
              <a:t>6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0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Assembly Refresher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x64 Assembly: Operands)</a:t>
            </a:r>
            <a:endParaRPr sz="28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graphicFrame>
        <p:nvGraphicFramePr>
          <p:cNvPr id="212" name="Table 2"/>
          <p:cNvGraphicFramePr/>
          <p:nvPr>
            <p:extLst>
              <p:ext uri="{D42A27DB-BD31-4B8C-83A1-F6EECF244321}">
                <p14:modId xmlns:p14="http://schemas.microsoft.com/office/powerpoint/2010/main" val="949350157"/>
              </p:ext>
            </p:extLst>
          </p:nvPr>
        </p:nvGraphicFramePr>
        <p:xfrm>
          <a:off x="644236" y="1448821"/>
          <a:ext cx="9621982" cy="4692779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51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2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4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0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Type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Syntax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Example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Notes</a:t>
                      </a:r>
                      <a:endParaRPr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37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strike="noStrike" dirty="0"/>
                        <a:t>Constants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Start with $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strike="noStrike"/>
                        <a:t>$-42</a:t>
                      </a:r>
                      <a:endParaRPr sz="240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strike="noStrike"/>
                        <a:t>$0x15213b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Don’t mix up decimal and hex</a:t>
                      </a:r>
                      <a:endParaRPr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87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strike="noStrike"/>
                        <a:t>Registers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Start with %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strike="noStrike" dirty="0"/>
                        <a:t>%</a:t>
                      </a:r>
                      <a:r>
                        <a:rPr lang="en-US" sz="2400" strike="noStrike" dirty="0" err="1"/>
                        <a:t>esi</a:t>
                      </a:r>
                      <a:endParaRPr sz="240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strike="noStrike" dirty="0"/>
                        <a:t>%</a:t>
                      </a:r>
                      <a:r>
                        <a:rPr lang="en-US" sz="2400" strike="noStrike" dirty="0" err="1"/>
                        <a:t>rax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Can store values or addresses</a:t>
                      </a:r>
                      <a:endParaRPr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75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strike="noStrike"/>
                        <a:t>Memory Locations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Parentheses around a register or an addressing mode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(%</a:t>
                      </a:r>
                      <a:r>
                        <a:rPr lang="en-US" sz="1900" strike="noStrike" dirty="0" err="1"/>
                        <a:t>rbx</a:t>
                      </a:r>
                      <a:r>
                        <a:rPr lang="en-US" sz="1900" strike="noStrike" dirty="0"/>
                        <a:t>)</a:t>
                      </a:r>
                      <a:endParaRPr sz="240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0x1c(%</a:t>
                      </a:r>
                      <a:r>
                        <a:rPr lang="en-US" sz="1900" strike="noStrike" dirty="0" err="1"/>
                        <a:t>rax</a:t>
                      </a:r>
                      <a:r>
                        <a:rPr lang="en-US" sz="1900" strike="noStrike" dirty="0"/>
                        <a:t>)</a:t>
                      </a:r>
                      <a:endParaRPr sz="240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0x4(%</a:t>
                      </a:r>
                      <a:r>
                        <a:rPr lang="en-US" sz="1900" strike="noStrike" dirty="0" err="1"/>
                        <a:t>rcx</a:t>
                      </a:r>
                      <a:r>
                        <a:rPr lang="en-US" sz="1900" strike="noStrike" dirty="0"/>
                        <a:t>, %</a:t>
                      </a:r>
                      <a:r>
                        <a:rPr lang="en-US" sz="1900" strike="noStrike" dirty="0" err="1"/>
                        <a:t>rdi</a:t>
                      </a:r>
                      <a:r>
                        <a:rPr lang="en-US" sz="1900" strike="noStrike" dirty="0"/>
                        <a:t>, 0x1)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Parentheses dereference. Equivalent to “*” in C. Look up different addressing modes! </a:t>
                      </a:r>
                      <a:endParaRPr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4314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579360" y="12192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ctr"/>
          <a:lstStyle/>
          <a:p>
            <a:pPr>
              <a:lnSpc>
                <a:spcPct val="90000"/>
              </a:lnSpc>
            </a:pPr>
            <a:r>
              <a:rPr lang="en-US" altLang="zh-CN" sz="4000" dirty="0"/>
              <a:t>Assembly Refresher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Representing Addresses)</a:t>
            </a:r>
            <a:endParaRPr sz="28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487680" y="1463039"/>
            <a:ext cx="10232640" cy="52694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orbel"/>
              </a:rPr>
              <a:t>Parenthesis Usage:</a:t>
            </a:r>
            <a:endParaRPr sz="2400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b="1" u="sng" dirty="0">
                <a:solidFill>
                  <a:srgbClr val="FF3333"/>
                </a:solidFill>
                <a:latin typeface="Corbel"/>
              </a:rPr>
              <a:t>Most of the time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 parenthesis means dereference.</a:t>
            </a:r>
            <a:endParaRPr sz="2400"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orbel"/>
              </a:rPr>
              <a:t>Example of usage:</a:t>
            </a:r>
            <a:endParaRPr sz="2400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orbel"/>
              </a:rPr>
              <a:t>(%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eax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) - contents of memory at address stored in 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eax</a:t>
            </a:r>
            <a:endParaRPr sz="2400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orbel"/>
              </a:rPr>
              <a:t>(%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ebx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, 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ecx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) – contents of memory stored at address obtained after addition of 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ebx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 + 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ecx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.</a:t>
            </a:r>
            <a:endParaRPr sz="2400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orbel"/>
              </a:rPr>
              <a:t>(%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ebx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, 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ecx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, 8) – contents of memory at address = %ebx+8*%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ecx</a:t>
            </a:r>
            <a:endParaRPr sz="2400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orbel"/>
              </a:rPr>
              <a:t>4(%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ebx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, 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ecx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, 8) – Contents of memory stored at address = 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ebx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 + 8*%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ecx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 + 4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15305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09600" y="151680"/>
            <a:ext cx="1097184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Assembly Refresher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x64 Assembly: Arithmetic Operations)</a:t>
            </a:r>
            <a:endParaRPr sz="28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609600" y="-1927200"/>
            <a:ext cx="5385600" cy="410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b"/>
          <a:lstStyle/>
          <a:p>
            <a:pPr algn="r"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Arial"/>
                <a:ea typeface="Arial"/>
              </a:rPr>
              <a:t>Instruction</a:t>
            </a:r>
            <a:endParaRPr sz="2400" dirty="0"/>
          </a:p>
        </p:txBody>
      </p:sp>
      <p:sp>
        <p:nvSpPr>
          <p:cNvPr id="217" name="CustomShape 3"/>
          <p:cNvSpPr/>
          <p:nvPr/>
        </p:nvSpPr>
        <p:spPr>
          <a:xfrm>
            <a:off x="-122880" y="2174880"/>
            <a:ext cx="6118560" cy="41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 algn="r"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mov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%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rbx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, %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rdx</a:t>
            </a:r>
            <a:endParaRPr sz="2400" dirty="0"/>
          </a:p>
          <a:p>
            <a:pPr algn="r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add (%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rdx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), %r8</a:t>
            </a:r>
            <a:endParaRPr sz="2400" dirty="0"/>
          </a:p>
          <a:p>
            <a:pPr algn="r"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mul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$3, %r8</a:t>
            </a:r>
            <a:endParaRPr sz="2400" dirty="0"/>
          </a:p>
          <a:p>
            <a:pPr algn="r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sub $1, %r8</a:t>
            </a:r>
            <a:endParaRPr sz="2400" dirty="0"/>
          </a:p>
          <a:p>
            <a:pPr algn="r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lea (%rdx,%rbx,2), %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rdx</a:t>
            </a:r>
            <a:endParaRPr sz="2400" dirty="0"/>
          </a:p>
          <a:p>
            <a:pPr algn="r"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 algn="r">
              <a:lnSpc>
                <a:spcPct val="100000"/>
              </a:lnSpc>
            </a:pPr>
            <a:endParaRPr sz="2400" dirty="0"/>
          </a:p>
        </p:txBody>
      </p:sp>
      <p:sp>
        <p:nvSpPr>
          <p:cNvPr id="218" name="CustomShape 4"/>
          <p:cNvSpPr/>
          <p:nvPr/>
        </p:nvSpPr>
        <p:spPr>
          <a:xfrm>
            <a:off x="6193440" y="-1927200"/>
            <a:ext cx="5388480" cy="410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b"/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Arial"/>
                <a:ea typeface="Arial"/>
              </a:rPr>
              <a:t>Effect</a:t>
            </a:r>
            <a:endParaRPr sz="2400" dirty="0"/>
          </a:p>
        </p:txBody>
      </p:sp>
      <p:sp>
        <p:nvSpPr>
          <p:cNvPr id="219" name="CustomShape 5"/>
          <p:cNvSpPr/>
          <p:nvPr/>
        </p:nvSpPr>
        <p:spPr>
          <a:xfrm>
            <a:off x="6193440" y="2174880"/>
            <a:ext cx="5388480" cy="410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Arial"/>
                <a:ea typeface="Arial"/>
              </a:rPr>
              <a:t>rdx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 = </a:t>
            </a:r>
            <a:r>
              <a:rPr lang="en-US" sz="3200" dirty="0" err="1">
                <a:solidFill>
                  <a:srgbClr val="000000"/>
                </a:solidFill>
                <a:latin typeface="Arial"/>
                <a:ea typeface="Arial"/>
              </a:rPr>
              <a:t>rbx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r8 += value at address </a:t>
            </a:r>
            <a:r>
              <a:rPr lang="en-US" sz="3200" dirty="0" err="1">
                <a:solidFill>
                  <a:srgbClr val="000000"/>
                </a:solidFill>
                <a:latin typeface="Arial"/>
                <a:ea typeface="Arial"/>
              </a:rPr>
              <a:t>rdx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r8 *= 3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r8--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Arial"/>
                <a:ea typeface="Arial"/>
              </a:rPr>
              <a:t>rdx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 = </a:t>
            </a:r>
            <a:r>
              <a:rPr lang="en-US" sz="3200" dirty="0" err="1">
                <a:solidFill>
                  <a:srgbClr val="000000"/>
                </a:solidFill>
                <a:latin typeface="Arial"/>
                <a:ea typeface="Arial"/>
              </a:rPr>
              <a:t>rdx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 + </a:t>
            </a:r>
            <a:r>
              <a:rPr lang="en-US" sz="3200" dirty="0" err="1">
                <a:solidFill>
                  <a:srgbClr val="000000"/>
                </a:solidFill>
                <a:latin typeface="Arial"/>
                <a:ea typeface="Arial"/>
              </a:rPr>
              <a:t>rbx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*2</a:t>
            </a:r>
            <a:endParaRPr sz="2400" dirty="0"/>
          </a:p>
          <a:p>
            <a:pPr>
              <a:lnSpc>
                <a:spcPct val="100000"/>
              </a:lnSpc>
              <a:buSzPct val="75000"/>
              <a:buFont typeface="Calibri"/>
              <a:buChar char="■"/>
            </a:pPr>
            <a:r>
              <a:rPr lang="en-US" sz="3200" i="1" dirty="0">
                <a:solidFill>
                  <a:srgbClr val="000000"/>
                </a:solidFill>
                <a:latin typeface="Arial"/>
                <a:ea typeface="Arial"/>
              </a:rPr>
              <a:t>Doesn’t dereference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242576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609600" y="151680"/>
            <a:ext cx="1097184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Assembly Refresher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x64 Assembly: Calling Convention)</a:t>
            </a:r>
            <a:endParaRPr sz="28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-2142720" y="-1927200"/>
            <a:ext cx="5385600" cy="410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b"/>
          <a:lstStyle/>
          <a:p>
            <a:pPr algn="r"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Arial"/>
                <a:ea typeface="Arial"/>
              </a:rPr>
              <a:t>Instruction</a:t>
            </a:r>
            <a:endParaRPr sz="2400"/>
          </a:p>
        </p:txBody>
      </p:sp>
      <p:sp>
        <p:nvSpPr>
          <p:cNvPr id="222" name="CustomShape 3"/>
          <p:cNvSpPr/>
          <p:nvPr/>
        </p:nvSpPr>
        <p:spPr>
          <a:xfrm>
            <a:off x="-2875200" y="2174880"/>
            <a:ext cx="6118560" cy="410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 algn="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call foo</a:t>
            </a:r>
            <a:endParaRPr sz="2400"/>
          </a:p>
          <a:p>
            <a:pPr algn="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push %eax</a:t>
            </a:r>
            <a:endParaRPr sz="2400"/>
          </a:p>
          <a:p>
            <a:pPr algn="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pop %eax</a:t>
            </a:r>
            <a:endParaRPr sz="2400"/>
          </a:p>
          <a:p>
            <a:pPr algn="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ret</a:t>
            </a:r>
            <a:endParaRPr sz="2400"/>
          </a:p>
          <a:p>
            <a:pPr algn="r">
              <a:lnSpc>
                <a:spcPct val="100000"/>
              </a:lnSpc>
            </a:pPr>
            <a:endParaRPr sz="2400"/>
          </a:p>
          <a:p>
            <a:pPr algn="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nop</a:t>
            </a:r>
            <a:endParaRPr sz="2400"/>
          </a:p>
        </p:txBody>
      </p:sp>
      <p:sp>
        <p:nvSpPr>
          <p:cNvPr id="223" name="CustomShape 4"/>
          <p:cNvSpPr/>
          <p:nvPr/>
        </p:nvSpPr>
        <p:spPr>
          <a:xfrm>
            <a:off x="3444480" y="-1927200"/>
            <a:ext cx="8136960" cy="410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b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Arial"/>
                <a:ea typeface="Arial"/>
              </a:rPr>
              <a:t>Effect</a:t>
            </a:r>
            <a:endParaRPr sz="2400"/>
          </a:p>
        </p:txBody>
      </p:sp>
      <p:sp>
        <p:nvSpPr>
          <p:cNvPr id="224" name="CustomShape 5"/>
          <p:cNvSpPr/>
          <p:nvPr/>
        </p:nvSpPr>
        <p:spPr>
          <a:xfrm>
            <a:off x="3444480" y="2174880"/>
            <a:ext cx="8136960" cy="410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Push return address, jump to label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foo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Push value in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%eax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 onto stack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Pop value off of stack into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%eax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Pop value off of stack into instruction pointer, return value stored in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%eax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Does absolutely </a:t>
            </a:r>
            <a:r>
              <a:rPr lang="en-US" sz="3200" b="1">
                <a:solidFill>
                  <a:srgbClr val="000000"/>
                </a:solidFill>
                <a:latin typeface="Arial"/>
                <a:ea typeface="Arial"/>
              </a:rPr>
              <a:t>nothing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. 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760962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Assembly Refresher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x64 Assembly: Comparisons)</a:t>
            </a:r>
            <a:endParaRPr sz="28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528960" y="1362240"/>
            <a:ext cx="10817760" cy="410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Comparison, 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cmp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, compares two values</a:t>
            </a:r>
            <a:endParaRPr sz="2400" dirty="0"/>
          </a:p>
          <a:p>
            <a:pPr lvl="1">
              <a:lnSpc>
                <a:spcPct val="100000"/>
              </a:lnSpc>
              <a:buSzPct val="50000"/>
              <a:buFont typeface="Calibri"/>
              <a:buChar char="■"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Result determines next conditional jump instruction</a:t>
            </a:r>
            <a:endParaRPr sz="2400" dirty="0"/>
          </a:p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cmp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b,a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 computes 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a-b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sz="2400" dirty="0"/>
          </a:p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test 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b,a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 computes 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a&amp;b</a:t>
            </a:r>
            <a:endParaRPr sz="2400" dirty="0"/>
          </a:p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Pay attention to </a:t>
            </a:r>
            <a:r>
              <a:rPr lang="en-US" sz="3200" b="1" dirty="0">
                <a:solidFill>
                  <a:srgbClr val="000000"/>
                </a:solidFill>
                <a:latin typeface="Arial"/>
                <a:ea typeface="Arial"/>
              </a:rPr>
              <a:t>operand order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27" name="CustomShape 3"/>
          <p:cNvSpPr/>
          <p:nvPr/>
        </p:nvSpPr>
        <p:spPr>
          <a:xfrm>
            <a:off x="1414560" y="4520640"/>
            <a:ext cx="4550400" cy="121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cmpl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%r9, %r10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jg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0x8675309</a:t>
            </a:r>
            <a:endParaRPr sz="2400" dirty="0"/>
          </a:p>
        </p:txBody>
      </p:sp>
      <p:sp>
        <p:nvSpPr>
          <p:cNvPr id="228" name="CustomShape 4"/>
          <p:cNvSpPr/>
          <p:nvPr/>
        </p:nvSpPr>
        <p:spPr>
          <a:xfrm>
            <a:off x="5161920" y="4859040"/>
            <a:ext cx="1552320" cy="5371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80">
            <a:solidFill>
              <a:srgbClr val="CC412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5"/>
          <p:cNvSpPr/>
          <p:nvPr/>
        </p:nvSpPr>
        <p:spPr>
          <a:xfrm>
            <a:off x="7042560" y="4313280"/>
            <a:ext cx="3382080" cy="1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If 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%r10 &gt; %r9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, then jump to 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0x8675309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9682078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Assembly Refresher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x64 Assembly: Jumps)</a:t>
            </a:r>
            <a:endParaRPr sz="28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graphicFrame>
        <p:nvGraphicFramePr>
          <p:cNvPr id="231" name="Table 2"/>
          <p:cNvGraphicFramePr/>
          <p:nvPr>
            <p:extLst/>
          </p:nvPr>
        </p:nvGraphicFramePr>
        <p:xfrm>
          <a:off x="790560" y="1534560"/>
          <a:ext cx="10548000" cy="48048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9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7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4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4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Instruction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Effect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Instruction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Effect</a:t>
                      </a:r>
                      <a:endParaRPr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 err="1"/>
                        <a:t>jmp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Always jump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ja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Jump if above (unsigned &gt;)</a:t>
                      </a:r>
                      <a:endParaRPr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je/jz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Jump if eq / zero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jae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Jump if above / equal</a:t>
                      </a:r>
                      <a:endParaRPr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jne/jnz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Jump if !eq / !zero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jb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Jump if below (unsigned &lt;)</a:t>
                      </a:r>
                      <a:endParaRPr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jg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Jump if greater (signed &gt;)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jbe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Jump if below / equal</a:t>
                      </a:r>
                      <a:endParaRPr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jge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Jump if greater / </a:t>
                      </a:r>
                      <a:r>
                        <a:rPr lang="en-US" sz="1900" strike="noStrike" dirty="0" err="1"/>
                        <a:t>eq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js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Jump if sign bit is 1 (neg)</a:t>
                      </a:r>
                      <a:endParaRPr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jl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Jump if less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jns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Jump if sign bit is 0 (pos)</a:t>
                      </a:r>
                      <a:endParaRPr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jle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Jump if less / eq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7456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r>
              <a:rPr lang="en-US" altLang="zh-CN" sz="4400" dirty="0"/>
              <a:t>Assembly Refresher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x64 Assembly: A Quick Drill)</a:t>
            </a:r>
            <a:endParaRPr sz="28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528960" y="1362240"/>
            <a:ext cx="5220480" cy="41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cmp $0x15213, %r12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jge deadbeef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cmp %rax, %rdi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jae 15213b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test %r8, %r8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jnz (%rsi)</a:t>
            </a:r>
            <a:endParaRPr sz="2400"/>
          </a:p>
        </p:txBody>
      </p:sp>
      <p:sp>
        <p:nvSpPr>
          <p:cNvPr id="234" name="CustomShape 3"/>
          <p:cNvSpPr/>
          <p:nvPr/>
        </p:nvSpPr>
        <p:spPr>
          <a:xfrm>
            <a:off x="5827680" y="1361760"/>
            <a:ext cx="4996800" cy="438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If </a:t>
            </a:r>
            <a:r>
              <a:rPr lang="en-US" sz="3200" u="sng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, jump to addr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0xdeadbeef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If </a:t>
            </a:r>
            <a:r>
              <a:rPr lang="en-US" sz="3200" u="sng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, jump to addr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0x15213b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If </a:t>
            </a:r>
            <a:r>
              <a:rPr lang="en-US" sz="3200" u="sng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, jump to </a:t>
            </a:r>
            <a:r>
              <a:rPr lang="en-US" sz="3200" u="sng">
                <a:solidFill>
                  <a:srgbClr val="000000"/>
                </a:solidFill>
                <a:latin typeface="Arial"/>
                <a:ea typeface="Arial"/>
              </a:rPr>
              <a:t>          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93143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Assembly Refresher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x64 Assembly: A Quick Drill)</a:t>
            </a:r>
            <a:endParaRPr sz="28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528960" y="1362240"/>
            <a:ext cx="5220480" cy="41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rgbClr val="000000"/>
                </a:solidFill>
                <a:latin typeface="Courier New"/>
                <a:ea typeface="Courier New"/>
              </a:rPr>
              <a:t>cmp</a:t>
            </a:r>
            <a:r>
              <a:rPr lang="en-US" sz="3200" b="1" dirty="0">
                <a:solidFill>
                  <a:srgbClr val="000000"/>
                </a:solidFill>
                <a:latin typeface="Courier New"/>
                <a:ea typeface="Courier New"/>
              </a:rPr>
              <a:t> $0x15213, %r12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rgbClr val="000000"/>
                </a:solidFill>
                <a:latin typeface="Courier New"/>
                <a:ea typeface="Courier New"/>
              </a:rPr>
              <a:t>jge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ea typeface="Courier New"/>
              </a:rPr>
              <a:t>deadbeef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cmp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%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rax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, %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rdi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jae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15213b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test %r8, %r8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jnz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(%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rsi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sz="2400" dirty="0"/>
          </a:p>
        </p:txBody>
      </p:sp>
      <p:sp>
        <p:nvSpPr>
          <p:cNvPr id="237" name="CustomShape 3"/>
          <p:cNvSpPr/>
          <p:nvPr/>
        </p:nvSpPr>
        <p:spPr>
          <a:xfrm>
            <a:off x="5827680" y="1361760"/>
            <a:ext cx="4996800" cy="121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If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%r12 &gt;= 0x15213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, jump to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0xdeadbeef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797417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Assembly Refresher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x64 Assembly: A Quick Drill)</a:t>
            </a:r>
            <a:endParaRPr sz="28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528960" y="1362240"/>
            <a:ext cx="5220480" cy="41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cmp $0x15213, %r12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jge deadbeef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ourier New"/>
                <a:ea typeface="Courier New"/>
              </a:rPr>
              <a:t>cmp %rax, %rdi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ourier New"/>
                <a:ea typeface="Courier New"/>
              </a:rPr>
              <a:t>jae 15213b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test %r8, %r8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jnz (%rsi)</a:t>
            </a:r>
            <a:endParaRPr sz="2400"/>
          </a:p>
        </p:txBody>
      </p:sp>
      <p:sp>
        <p:nvSpPr>
          <p:cNvPr id="240" name="CustomShape 3"/>
          <p:cNvSpPr/>
          <p:nvPr/>
        </p:nvSpPr>
        <p:spPr>
          <a:xfrm>
            <a:off x="5827680" y="1361760"/>
            <a:ext cx="4996800" cy="365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If the unsigned value of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%rdi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 is at or above the unsigned value of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%rax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, jump to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0x15213b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770010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Assembly Refresher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x64 Assembly: A Quick Drill)</a:t>
            </a:r>
            <a:endParaRPr sz="28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528960" y="1362240"/>
            <a:ext cx="5220480" cy="41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cmp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$0x15213, %r12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jge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deadbeef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cmp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%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rax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, %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rdi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jae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15213b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Courier New"/>
                <a:ea typeface="Courier New"/>
              </a:rPr>
              <a:t>test %r8, %r8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rgbClr val="000000"/>
                </a:solidFill>
                <a:latin typeface="Courier New"/>
                <a:ea typeface="Courier New"/>
              </a:rPr>
              <a:t>jnz</a:t>
            </a:r>
            <a:r>
              <a:rPr lang="en-US" sz="3200" b="1" dirty="0">
                <a:solidFill>
                  <a:srgbClr val="000000"/>
                </a:solidFill>
                <a:latin typeface="Courier New"/>
                <a:ea typeface="Courier New"/>
              </a:rPr>
              <a:t> (%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ea typeface="Courier New"/>
              </a:rPr>
              <a:t>rsi</a:t>
            </a:r>
            <a:r>
              <a:rPr lang="en-US" sz="3200" b="1" dirty="0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sz="2400" dirty="0"/>
          </a:p>
        </p:txBody>
      </p:sp>
      <p:sp>
        <p:nvSpPr>
          <p:cNvPr id="243" name="CustomShape 3"/>
          <p:cNvSpPr/>
          <p:nvPr/>
        </p:nvSpPr>
        <p:spPr>
          <a:xfrm>
            <a:off x="5827680" y="1361760"/>
            <a:ext cx="4996800" cy="51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If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%r8 &amp; %r8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 is not zero, jump to the address stored in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%rsi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018715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838" y="12649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>
                <a:solidFill>
                  <a:srgbClr val="FFC000"/>
                </a:solidFill>
              </a:rPr>
              <a:t>1  Bomb Lab Overview</a:t>
            </a:r>
          </a:p>
          <a:p>
            <a:pPr marL="0" indent="0">
              <a:buNone/>
            </a:pPr>
            <a:r>
              <a:rPr lang="en-US" altLang="zh-CN" sz="4400" dirty="0"/>
              <a:t>2  Assembly Refresher</a:t>
            </a:r>
          </a:p>
          <a:p>
            <a:pPr marL="0" indent="0">
              <a:buNone/>
            </a:pPr>
            <a:r>
              <a:rPr lang="en-US" altLang="zh-CN" sz="4400" dirty="0"/>
              <a:t>3  Introduction to GDB</a:t>
            </a:r>
          </a:p>
          <a:p>
            <a:pPr marL="0" indent="0">
              <a:buNone/>
            </a:pPr>
            <a:r>
              <a:rPr lang="en-US" altLang="zh-CN" sz="4400" dirty="0"/>
              <a:t>4  Unix Refresher</a:t>
            </a:r>
          </a:p>
          <a:p>
            <a:pPr marL="0" indent="0">
              <a:buNone/>
            </a:pPr>
            <a:r>
              <a:rPr lang="en-US" altLang="zh-CN" sz="4400" dirty="0"/>
              <a:t>5  Bomb Lab Demo</a:t>
            </a:r>
          </a:p>
          <a:p>
            <a:pPr marL="0" indent="0">
              <a:buNone/>
            </a:pPr>
            <a:endParaRPr lang="en-US" altLang="zh-CN" sz="4400" dirty="0"/>
          </a:p>
          <a:p>
            <a:pPr marL="0" indent="0">
              <a:buNone/>
            </a:pP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469409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838" y="12649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/>
              <a:t>1  Bomb Lab Overview</a:t>
            </a:r>
          </a:p>
          <a:p>
            <a:pPr marL="0" indent="0">
              <a:buNone/>
            </a:pPr>
            <a:r>
              <a:rPr lang="en-US" altLang="zh-CN" sz="4400" dirty="0"/>
              <a:t>2  Assembly Refresher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FFC000"/>
                </a:solidFill>
              </a:rPr>
              <a:t>3  Introduction to GDB</a:t>
            </a:r>
          </a:p>
          <a:p>
            <a:pPr marL="0" indent="0">
              <a:buNone/>
            </a:pPr>
            <a:r>
              <a:rPr lang="en-US" altLang="zh-CN" sz="4400" dirty="0"/>
              <a:t>4  Unix Refresher</a:t>
            </a:r>
          </a:p>
          <a:p>
            <a:pPr marL="0" indent="0">
              <a:buNone/>
            </a:pPr>
            <a:r>
              <a:rPr lang="en-US" altLang="zh-CN" sz="4400" dirty="0"/>
              <a:t>5  Bomb Lab Demo</a:t>
            </a:r>
          </a:p>
          <a:p>
            <a:pPr marL="0" indent="0">
              <a:buNone/>
            </a:pPr>
            <a:endParaRPr lang="en-US" altLang="zh-CN" sz="4400" dirty="0"/>
          </a:p>
          <a:p>
            <a:pPr marL="0" indent="0">
              <a:buNone/>
            </a:pP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083796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r>
              <a:rPr lang="en-US" altLang="zh-CN" sz="4400" dirty="0"/>
              <a:t>Introduction to GDB</a:t>
            </a:r>
          </a:p>
        </p:txBody>
      </p:sp>
      <p:sp>
        <p:nvSpPr>
          <p:cNvPr id="247" name="CustomShape 2"/>
          <p:cNvSpPr/>
          <p:nvPr/>
        </p:nvSpPr>
        <p:spPr>
          <a:xfrm>
            <a:off x="476160" y="1000289"/>
            <a:ext cx="11340480" cy="46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  <a:buSzPct val="58000"/>
              <a:buFont typeface="Courier New"/>
              <a:buChar char="■"/>
            </a:pPr>
            <a:r>
              <a:rPr lang="en-US" sz="2800" dirty="0"/>
              <a:t>break &lt;location&gt;</a:t>
            </a:r>
            <a:endParaRPr sz="2800" dirty="0"/>
          </a:p>
          <a:p>
            <a:pPr lvl="1">
              <a:lnSpc>
                <a:spcPct val="100000"/>
              </a:lnSpc>
              <a:buSzPct val="50000"/>
              <a:buFont typeface="Calibri"/>
              <a:buChar char="■"/>
            </a:pPr>
            <a:r>
              <a:rPr lang="en-US" sz="2800" dirty="0"/>
              <a:t>Stop execution at function name or address</a:t>
            </a:r>
            <a:endParaRPr sz="2800" dirty="0"/>
          </a:p>
          <a:p>
            <a:pPr lvl="1">
              <a:lnSpc>
                <a:spcPct val="100000"/>
              </a:lnSpc>
              <a:buSzPct val="50000"/>
              <a:buFont typeface="Calibri"/>
              <a:buChar char="■"/>
            </a:pPr>
            <a:r>
              <a:rPr lang="en-US" sz="2800" dirty="0"/>
              <a:t>Reset breakpoints when restarting </a:t>
            </a:r>
            <a:r>
              <a:rPr lang="en-US" sz="2800" dirty="0" err="1"/>
              <a:t>gdb</a:t>
            </a:r>
            <a:endParaRPr sz="2800" dirty="0"/>
          </a:p>
          <a:p>
            <a:pPr>
              <a:lnSpc>
                <a:spcPct val="100000"/>
              </a:lnSpc>
              <a:buSzPct val="58000"/>
              <a:buFont typeface="Courier New"/>
              <a:buChar char="■"/>
            </a:pPr>
            <a:r>
              <a:rPr lang="en-US" sz="2800" dirty="0"/>
              <a:t>run &lt;</a:t>
            </a:r>
            <a:r>
              <a:rPr lang="en-US" sz="2800" dirty="0" err="1"/>
              <a:t>args</a:t>
            </a:r>
            <a:r>
              <a:rPr lang="en-US" sz="2800" dirty="0"/>
              <a:t>&gt;</a:t>
            </a:r>
            <a:endParaRPr sz="2800" dirty="0"/>
          </a:p>
          <a:p>
            <a:pPr lvl="1">
              <a:lnSpc>
                <a:spcPct val="100000"/>
              </a:lnSpc>
              <a:buSzPct val="50000"/>
              <a:buFont typeface="Courier New"/>
              <a:buChar char="■"/>
            </a:pPr>
            <a:r>
              <a:rPr lang="en-US" sz="2800" dirty="0"/>
              <a:t>Run program with </a:t>
            </a:r>
            <a:r>
              <a:rPr lang="en-US" sz="2800" dirty="0" err="1"/>
              <a:t>args</a:t>
            </a:r>
            <a:r>
              <a:rPr lang="en-US" sz="2800" dirty="0"/>
              <a:t> &lt;</a:t>
            </a:r>
            <a:r>
              <a:rPr lang="en-US" sz="2800" dirty="0" err="1"/>
              <a:t>args</a:t>
            </a:r>
            <a:r>
              <a:rPr lang="en-US" sz="2800" dirty="0"/>
              <a:t>&gt;</a:t>
            </a:r>
            <a:endParaRPr sz="2800" dirty="0"/>
          </a:p>
          <a:p>
            <a:pPr lvl="1">
              <a:lnSpc>
                <a:spcPct val="100000"/>
              </a:lnSpc>
              <a:buSzPct val="50000"/>
              <a:buFont typeface="Calibri"/>
              <a:buChar char="■"/>
            </a:pPr>
            <a:r>
              <a:rPr lang="en-US" sz="2800" dirty="0"/>
              <a:t>Convenient for specifying text file with answers</a:t>
            </a:r>
            <a:endParaRPr sz="2800" dirty="0"/>
          </a:p>
          <a:p>
            <a:pPr>
              <a:lnSpc>
                <a:spcPct val="100000"/>
              </a:lnSpc>
              <a:buSzPct val="58000"/>
              <a:buFont typeface="Courier New"/>
              <a:buChar char="■"/>
            </a:pPr>
            <a:r>
              <a:rPr lang="en-US" sz="2800" dirty="0" err="1"/>
              <a:t>disas</a:t>
            </a:r>
            <a:r>
              <a:rPr lang="en-US" sz="2800" dirty="0"/>
              <a:t> &lt;fun&gt;, but not dis</a:t>
            </a:r>
            <a:endParaRPr sz="2800" dirty="0"/>
          </a:p>
          <a:p>
            <a:pPr>
              <a:lnSpc>
                <a:spcPct val="100000"/>
              </a:lnSpc>
              <a:buSzPct val="58000"/>
              <a:buFont typeface="Courier New"/>
              <a:buChar char="■"/>
            </a:pPr>
            <a:r>
              <a:rPr lang="en-US" sz="2800" dirty="0" err="1"/>
              <a:t>stepi</a:t>
            </a:r>
            <a:r>
              <a:rPr lang="en-US" sz="2800" dirty="0"/>
              <a:t> / </a:t>
            </a:r>
            <a:r>
              <a:rPr lang="en-US" sz="2800" dirty="0" err="1"/>
              <a:t>nexti</a:t>
            </a:r>
            <a:endParaRPr sz="2800" dirty="0"/>
          </a:p>
          <a:p>
            <a:pPr lvl="1">
              <a:lnSpc>
                <a:spcPct val="100000"/>
              </a:lnSpc>
              <a:buSzPct val="50000"/>
              <a:buFont typeface="Arial"/>
              <a:buChar char="■"/>
            </a:pPr>
            <a:r>
              <a:rPr lang="en-US" sz="2800" dirty="0"/>
              <a:t>Step through instructions.</a:t>
            </a:r>
          </a:p>
          <a:p>
            <a:pPr marL="0" lvl="1">
              <a:buSzPct val="50000"/>
            </a:pPr>
            <a:endParaRPr lang="en-US" sz="3200" dirty="0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45589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r>
              <a:rPr lang="en-US" altLang="zh-CN" sz="4400" dirty="0"/>
              <a:t>Introduction to GDB</a:t>
            </a:r>
          </a:p>
        </p:txBody>
      </p:sp>
      <p:sp>
        <p:nvSpPr>
          <p:cNvPr id="249" name="CustomShape 2"/>
          <p:cNvSpPr/>
          <p:nvPr/>
        </p:nvSpPr>
        <p:spPr>
          <a:xfrm>
            <a:off x="476160" y="1007280"/>
            <a:ext cx="11340480" cy="58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  <a:buSzPct val="58000"/>
              <a:buFont typeface="Courier New"/>
              <a:buChar char="■"/>
            </a:pPr>
            <a:r>
              <a:rPr lang="en-US" sz="2800" dirty="0"/>
              <a:t>info registers</a:t>
            </a:r>
            <a:endParaRPr sz="2800" dirty="0"/>
          </a:p>
          <a:p>
            <a:pPr lvl="1">
              <a:lnSpc>
                <a:spcPct val="100000"/>
              </a:lnSpc>
              <a:buSzPct val="50000"/>
              <a:buFont typeface="Calibri"/>
              <a:buChar char="■"/>
            </a:pPr>
            <a:r>
              <a:rPr lang="en-US" sz="2800" dirty="0"/>
              <a:t>Print hex values in every register</a:t>
            </a:r>
            <a:endParaRPr sz="2800" dirty="0"/>
          </a:p>
          <a:p>
            <a:pPr>
              <a:lnSpc>
                <a:spcPct val="100000"/>
              </a:lnSpc>
              <a:buSzPct val="58000"/>
              <a:buFont typeface="Courier New"/>
              <a:buChar char="■"/>
            </a:pPr>
            <a:r>
              <a:rPr lang="en-US" sz="2800" dirty="0"/>
              <a:t>print (/x or /d) $</a:t>
            </a:r>
            <a:r>
              <a:rPr lang="en-US" sz="2800" dirty="0" err="1"/>
              <a:t>eax</a:t>
            </a:r>
            <a:r>
              <a:rPr lang="en-US" sz="2800" dirty="0"/>
              <a:t> - Yes, use $</a:t>
            </a:r>
            <a:endParaRPr sz="2800" dirty="0"/>
          </a:p>
          <a:p>
            <a:pPr lvl="1">
              <a:lnSpc>
                <a:spcPct val="100000"/>
              </a:lnSpc>
              <a:buSzPct val="50000"/>
              <a:buFont typeface="Calibri"/>
              <a:buChar char="■"/>
            </a:pPr>
            <a:r>
              <a:rPr lang="en-US" sz="2800" dirty="0"/>
              <a:t>Print hex or decimal contents of %</a:t>
            </a:r>
            <a:r>
              <a:rPr lang="en-US" sz="2800" dirty="0" err="1"/>
              <a:t>eax</a:t>
            </a:r>
            <a:endParaRPr sz="2800" dirty="0"/>
          </a:p>
          <a:p>
            <a:pPr>
              <a:lnSpc>
                <a:spcPct val="100000"/>
              </a:lnSpc>
              <a:buSzPct val="58000"/>
              <a:buFont typeface="Courier New"/>
              <a:buChar char="■"/>
            </a:pPr>
            <a:r>
              <a:rPr lang="en-US" sz="2800" dirty="0"/>
              <a:t>x $register, x 0xaddress</a:t>
            </a:r>
            <a:endParaRPr sz="2800" dirty="0"/>
          </a:p>
          <a:p>
            <a:pPr lvl="1">
              <a:lnSpc>
                <a:spcPct val="100000"/>
              </a:lnSpc>
              <a:buSzPct val="50000"/>
              <a:buFont typeface="Calibri"/>
              <a:buChar char="■"/>
            </a:pPr>
            <a:r>
              <a:rPr lang="en-US" sz="2800" dirty="0"/>
              <a:t>Prints what’s in the register / at the given address</a:t>
            </a:r>
            <a:endParaRPr sz="2800" dirty="0"/>
          </a:p>
          <a:p>
            <a:pPr lvl="1">
              <a:lnSpc>
                <a:spcPct val="100000"/>
              </a:lnSpc>
              <a:buSzPct val="50000"/>
              <a:buFont typeface="Calibri"/>
              <a:buChar char="■"/>
            </a:pPr>
            <a:r>
              <a:rPr lang="en-US" sz="2800" dirty="0"/>
              <a:t>By default, prints one word (4 bytes)</a:t>
            </a:r>
            <a:endParaRPr sz="2800" dirty="0"/>
          </a:p>
          <a:p>
            <a:pPr lvl="1">
              <a:lnSpc>
                <a:spcPct val="100000"/>
              </a:lnSpc>
              <a:buSzPct val="50000"/>
              <a:buFont typeface="Calibri"/>
              <a:buChar char="■"/>
            </a:pPr>
            <a:r>
              <a:rPr lang="en-US" sz="2800" dirty="0"/>
              <a:t>Specify format: /s, /[</a:t>
            </a:r>
            <a:r>
              <a:rPr lang="en-US" sz="2800" dirty="0" err="1"/>
              <a:t>num</a:t>
            </a:r>
            <a:r>
              <a:rPr lang="en-US" sz="2800" dirty="0"/>
              <a:t>][size][format]</a:t>
            </a:r>
            <a:endParaRPr sz="2800" dirty="0"/>
          </a:p>
          <a:p>
            <a:pPr lvl="2">
              <a:lnSpc>
                <a:spcPct val="100000"/>
              </a:lnSpc>
              <a:buSzPct val="45000"/>
              <a:buFont typeface="Courier New"/>
              <a:buChar char="▪"/>
            </a:pPr>
            <a:r>
              <a:rPr lang="en-US" sz="2800" dirty="0"/>
              <a:t>x/4wd 0xdeadbeef</a:t>
            </a:r>
          </a:p>
          <a:p>
            <a:pPr lvl="2">
              <a:lnSpc>
                <a:spcPct val="100000"/>
              </a:lnSpc>
              <a:buSzPct val="45000"/>
              <a:buFont typeface="Courier New"/>
              <a:buChar char="▪"/>
            </a:pPr>
            <a:r>
              <a:rPr lang="en-US" sz="2800" dirty="0"/>
              <a:t>x/s   0xdeadbeef</a:t>
            </a:r>
          </a:p>
          <a:p>
            <a:pPr marL="0" lvl="2">
              <a:buSzPct val="45000"/>
            </a:pPr>
            <a:r>
              <a:rPr lang="en-US" sz="2800" dirty="0"/>
              <a:t>Download </a:t>
            </a:r>
            <a:r>
              <a:rPr lang="en-US" sz="2800" dirty="0" err="1"/>
              <a:t>gdbnotes</a:t>
            </a:r>
            <a:r>
              <a:rPr lang="en-US" sz="2800" dirty="0"/>
              <a:t> from</a:t>
            </a:r>
          </a:p>
          <a:p>
            <a:pPr marL="0" lvl="2">
              <a:buSzPct val="45000"/>
            </a:pPr>
            <a:r>
              <a:rPr lang="en-US" sz="2800" dirty="0"/>
              <a:t> </a:t>
            </a:r>
            <a:r>
              <a:rPr lang="en-US" sz="2800" dirty="0">
                <a:hlinkClick r:id="rId2"/>
              </a:rPr>
              <a:t>http://csapp.cs.cmu.edu/2e/docs/gdbnotes-x86-64.pdf</a:t>
            </a:r>
            <a:endParaRPr lang="en-US" sz="2800" dirty="0"/>
          </a:p>
          <a:p>
            <a:pPr marL="0" lvl="2">
              <a:buSzPct val="45000"/>
            </a:pPr>
            <a:endParaRPr lang="en-US" sz="2933" dirty="0">
              <a:solidFill>
                <a:srgbClr val="000000"/>
              </a:solidFill>
              <a:latin typeface="Courier New"/>
              <a:ea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11957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838" y="12649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/>
              <a:t>1  Bomb Lab Overview</a:t>
            </a:r>
          </a:p>
          <a:p>
            <a:pPr marL="0" indent="0">
              <a:buNone/>
            </a:pPr>
            <a:r>
              <a:rPr lang="en-US" altLang="zh-CN" sz="4400" dirty="0"/>
              <a:t>2  Assembly Refresher</a:t>
            </a:r>
          </a:p>
          <a:p>
            <a:pPr marL="0" indent="0">
              <a:buNone/>
            </a:pPr>
            <a:r>
              <a:rPr lang="en-US" altLang="zh-CN" sz="4400" dirty="0"/>
              <a:t>3  Introduction to GDB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FFC000"/>
                </a:solidFill>
              </a:rPr>
              <a:t>4  Unix Refresher</a:t>
            </a:r>
          </a:p>
          <a:p>
            <a:pPr marL="0" indent="0">
              <a:buNone/>
            </a:pPr>
            <a:r>
              <a:rPr lang="en-US" altLang="zh-CN" sz="4400" dirty="0"/>
              <a:t>5  Bomb Lab Demo</a:t>
            </a:r>
          </a:p>
          <a:p>
            <a:pPr marL="0" indent="0">
              <a:buNone/>
            </a:pPr>
            <a:endParaRPr lang="en-US" altLang="zh-CN" sz="4400" dirty="0"/>
          </a:p>
          <a:p>
            <a:pPr marL="0" indent="0">
              <a:buNone/>
            </a:pP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886568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  <a:ea typeface="Arial"/>
              </a:rPr>
              <a:t>Unix Refresher</a:t>
            </a:r>
            <a:endParaRPr sz="4400" dirty="0"/>
          </a:p>
        </p:txBody>
      </p:sp>
      <p:sp>
        <p:nvSpPr>
          <p:cNvPr id="255" name="CustomShape 2"/>
          <p:cNvSpPr/>
          <p:nvPr/>
        </p:nvSpPr>
        <p:spPr>
          <a:xfrm>
            <a:off x="528960" y="1362240"/>
            <a:ext cx="10527360" cy="410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You should know 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</a:rPr>
              <a:t>cd, 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Courier New"/>
              </a:rPr>
              <a:t>ls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Courier New"/>
              </a:rPr>
              <a:t>scp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Courier New"/>
              </a:rPr>
              <a:t>ssh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</a:rPr>
              <a:t>, tar, 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and 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Courier New"/>
              </a:rPr>
              <a:t>chmod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 by now. Use 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</a:rPr>
              <a:t>man &lt;command&gt;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 for help.</a:t>
            </a:r>
            <a:endParaRPr sz="280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</a:rPr>
              <a:t>&lt;Control-C&gt;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 exits your current program.</a:t>
            </a:r>
            <a:endParaRPr sz="28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pic>
        <p:nvPicPr>
          <p:cNvPr id="256" name="Shape 237"/>
          <p:cNvPicPr/>
          <p:nvPr/>
        </p:nvPicPr>
        <p:blipFill>
          <a:blip r:embed="rId2"/>
          <a:stretch/>
        </p:blipFill>
        <p:spPr>
          <a:xfrm>
            <a:off x="1568640" y="3497280"/>
            <a:ext cx="9054240" cy="2907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15990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838" y="12649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/>
              <a:t>1  Bomb Lab Overview</a:t>
            </a:r>
          </a:p>
          <a:p>
            <a:pPr marL="0" indent="0">
              <a:buNone/>
            </a:pPr>
            <a:r>
              <a:rPr lang="en-US" altLang="zh-CN" sz="4400" dirty="0"/>
              <a:t>2  Assembly Refresher</a:t>
            </a:r>
          </a:p>
          <a:p>
            <a:pPr marL="0" indent="0">
              <a:buNone/>
            </a:pPr>
            <a:r>
              <a:rPr lang="en-US" altLang="zh-CN" sz="4400" dirty="0"/>
              <a:t>3  Introduction to GDB</a:t>
            </a:r>
          </a:p>
          <a:p>
            <a:pPr marL="0" indent="0">
              <a:buNone/>
            </a:pPr>
            <a:r>
              <a:rPr lang="en-US" altLang="zh-CN" sz="4400" dirty="0"/>
              <a:t>4  Unix Refresher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FFC000"/>
                </a:solidFill>
              </a:rPr>
              <a:t>5  Bomb Lab Demo</a:t>
            </a:r>
          </a:p>
          <a:p>
            <a:pPr marL="0" indent="0">
              <a:buNone/>
            </a:pPr>
            <a:endParaRPr lang="en-US" altLang="zh-CN" sz="4400" dirty="0"/>
          </a:p>
          <a:p>
            <a:pPr marL="0" indent="0">
              <a:buNone/>
            </a:pP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748447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693120" y="2734560"/>
            <a:ext cx="480480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Arial"/>
                <a:ea typeface="Arial"/>
              </a:rPr>
              <a:t>Bomb Lab Demo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32202744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7508" y="1484998"/>
            <a:ext cx="6096000" cy="505882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secret: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.byte 0x34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.byte 0x35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phase_1: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$0x8,%eax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$secret,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cmpw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.L2</a:t>
            </a:r>
            <a:br>
              <a:rPr lang="en-IN" sz="2400" dirty="0">
                <a:solidFill>
                  <a:srgbClr val="63F828"/>
                </a:solidFill>
              </a:rPr>
            </a:br>
            <a:endParaRPr lang="en-IN" sz="2400" dirty="0">
              <a:solidFill>
                <a:srgbClr val="63F828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1913" y="1641761"/>
            <a:ext cx="3171595" cy="12416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.L1: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explode_bomb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.L2: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endParaRPr lang="en-IN" sz="1867" b="1" dirty="0">
              <a:solidFill>
                <a:srgbClr val="63F82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141" y="645459"/>
            <a:ext cx="45624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/>
              <a:t>Phase 1 Solution !!</a:t>
            </a:r>
          </a:p>
        </p:txBody>
      </p:sp>
    </p:spTree>
    <p:extLst>
      <p:ext uri="{BB962C8B-B14F-4D97-AF65-F5344CB8AC3E}">
        <p14:creationId xmlns:p14="http://schemas.microsoft.com/office/powerpoint/2010/main" val="3161683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7508" y="1484998"/>
            <a:ext cx="6096000" cy="505882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secret: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.byte 0x34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.byte 0x35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phase_1: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$0x8,%eax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secret,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cmpw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.L2</a:t>
            </a:r>
            <a:br>
              <a:rPr lang="en-IN" sz="2400" dirty="0">
                <a:solidFill>
                  <a:srgbClr val="63F828"/>
                </a:solidFill>
              </a:rPr>
            </a:br>
            <a:endParaRPr lang="en-IN" sz="2400" dirty="0">
              <a:solidFill>
                <a:srgbClr val="63F828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1913" y="1641761"/>
            <a:ext cx="3171595" cy="12416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.L1: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explode_bomb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.L2: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endParaRPr lang="en-IN" sz="1867" b="1" dirty="0">
              <a:solidFill>
                <a:srgbClr val="63F82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142" y="645459"/>
            <a:ext cx="1923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/>
              <a:t>Step 1 :</a:t>
            </a:r>
          </a:p>
        </p:txBody>
      </p:sp>
      <p:sp>
        <p:nvSpPr>
          <p:cNvPr id="7" name="Rectangle 6"/>
          <p:cNvSpPr/>
          <p:nvPr/>
        </p:nvSpPr>
        <p:spPr>
          <a:xfrm>
            <a:off x="7106677" y="1484997"/>
            <a:ext cx="4520328" cy="748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gdb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&gt;break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explode_bomb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IN" sz="2400" dirty="0">
                <a:solidFill>
                  <a:srgbClr val="63F828"/>
                </a:solidFill>
              </a:rPr>
            </a:br>
            <a:endParaRPr lang="en-IN" sz="2400" dirty="0">
              <a:solidFill>
                <a:srgbClr val="63F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97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7508" y="1484998"/>
            <a:ext cx="6096000" cy="505882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secret: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.byte 0x34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.byte 0x35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phase_1: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$0x8,%eax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secret,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cmpw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.L2</a:t>
            </a:r>
            <a:br>
              <a:rPr lang="en-IN" sz="2400" dirty="0">
                <a:solidFill>
                  <a:srgbClr val="63F828"/>
                </a:solidFill>
              </a:rPr>
            </a:br>
            <a:endParaRPr lang="en-IN" sz="2400" dirty="0">
              <a:solidFill>
                <a:srgbClr val="63F828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1913" y="1641761"/>
            <a:ext cx="3171595" cy="12416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.L1: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explode_bomb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.L2: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endParaRPr lang="en-IN" sz="1867" b="1" dirty="0">
              <a:solidFill>
                <a:srgbClr val="63F82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142" y="645459"/>
            <a:ext cx="1923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/>
              <a:t>Step 2 :</a:t>
            </a:r>
          </a:p>
        </p:txBody>
      </p:sp>
      <p:sp>
        <p:nvSpPr>
          <p:cNvPr id="7" name="Rectangle 6"/>
          <p:cNvSpPr/>
          <p:nvPr/>
        </p:nvSpPr>
        <p:spPr>
          <a:xfrm>
            <a:off x="7106677" y="1484997"/>
            <a:ext cx="4520328" cy="748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gdb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&gt;break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explode_bomb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IN" sz="2400" dirty="0">
                <a:solidFill>
                  <a:srgbClr val="63F828"/>
                </a:solidFill>
              </a:rPr>
            </a:br>
            <a:endParaRPr lang="en-IN" sz="2400" dirty="0">
              <a:solidFill>
                <a:srgbClr val="63F828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310674" y="3429622"/>
            <a:ext cx="4569521" cy="99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00899" y="3193311"/>
            <a:ext cx="438453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133" dirty="0">
                <a:latin typeface="Comic Sans MS" panose="030F0702030302020204" pitchFamily="66" charset="0"/>
              </a:rPr>
              <a:t>Size of string entered must be 8</a:t>
            </a:r>
          </a:p>
        </p:txBody>
      </p:sp>
    </p:spTree>
    <p:extLst>
      <p:ext uri="{BB962C8B-B14F-4D97-AF65-F5344CB8AC3E}">
        <p14:creationId xmlns:p14="http://schemas.microsoft.com/office/powerpoint/2010/main" val="201919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Bomb Lab Overview</a:t>
            </a:r>
            <a:r>
              <a:rPr lang="en-US" altLang="zh-CN" sz="2800" dirty="0"/>
              <a:t>(what)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4480"/>
            <a:ext cx="84697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 binary bomb is a program that consists of a sequence of phases(</a:t>
            </a:r>
            <a:r>
              <a:rPr lang="en-US" altLang="zh-CN" u="sng" dirty="0"/>
              <a:t>six phases</a:t>
            </a:r>
            <a:r>
              <a:rPr lang="en-US" altLang="zh-CN" dirty="0"/>
              <a:t>). Each phase expects you to type a particular string on </a:t>
            </a:r>
            <a:r>
              <a:rPr lang="en-US" altLang="zh-CN" dirty="0" err="1"/>
              <a:t>stdin.If</a:t>
            </a:r>
            <a:r>
              <a:rPr lang="en-US" altLang="zh-CN" dirty="0"/>
              <a:t> you </a:t>
            </a:r>
            <a:r>
              <a:rPr lang="en-US" altLang="zh-CN" u="sng" dirty="0"/>
              <a:t>type the correct string</a:t>
            </a:r>
            <a:r>
              <a:rPr lang="en-US" altLang="zh-CN" dirty="0"/>
              <a:t>, then the phase is </a:t>
            </a:r>
            <a:r>
              <a:rPr lang="en-US" altLang="zh-CN" i="1" dirty="0"/>
              <a:t>defused </a:t>
            </a:r>
            <a:r>
              <a:rPr lang="en-US" altLang="zh-CN" dirty="0"/>
              <a:t>and the bomb proceeds to the next phase. </a:t>
            </a:r>
            <a:r>
              <a:rPr lang="en-US" altLang="zh-CN" dirty="0" err="1"/>
              <a:t>Otherwise,the</a:t>
            </a:r>
            <a:r>
              <a:rPr lang="en-US" altLang="zh-CN" dirty="0"/>
              <a:t> bomb </a:t>
            </a:r>
            <a:r>
              <a:rPr lang="en-US" altLang="zh-CN" i="1" dirty="0"/>
              <a:t>explodes </a:t>
            </a:r>
            <a:r>
              <a:rPr lang="en-US" altLang="zh-CN" dirty="0"/>
              <a:t>by printing "BOOM!!!" and then terminating. The bomb is defused when every phase has been defused.</a:t>
            </a:r>
          </a:p>
          <a:p>
            <a:pPr marL="0" indent="0">
              <a:buNone/>
            </a:pPr>
            <a:r>
              <a:rPr lang="en-US" altLang="zh-CN" u="sng" dirty="0"/>
              <a:t>Your job for this lab is to defuse your bomb.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6462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7508" y="1484998"/>
            <a:ext cx="6096000" cy="505882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secret: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.byte 0x34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.byte 0x35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phase_1: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$0x8,%eax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secret,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cmpw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.L2</a:t>
            </a:r>
            <a:br>
              <a:rPr lang="en-IN" sz="2400" dirty="0">
                <a:solidFill>
                  <a:srgbClr val="63F828"/>
                </a:solidFill>
              </a:rPr>
            </a:br>
            <a:endParaRPr lang="en-IN" sz="2400" dirty="0">
              <a:solidFill>
                <a:srgbClr val="63F828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1913" y="1641761"/>
            <a:ext cx="3171595" cy="12416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.L1: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explode_bomb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.L2: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endParaRPr lang="en-IN" sz="1867" b="1" dirty="0">
              <a:solidFill>
                <a:srgbClr val="63F82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142" y="645459"/>
            <a:ext cx="1923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/>
              <a:t>Step 3 :</a:t>
            </a:r>
          </a:p>
        </p:txBody>
      </p:sp>
      <p:sp>
        <p:nvSpPr>
          <p:cNvPr id="7" name="Rectangle 6"/>
          <p:cNvSpPr/>
          <p:nvPr/>
        </p:nvSpPr>
        <p:spPr>
          <a:xfrm>
            <a:off x="7106677" y="1484997"/>
            <a:ext cx="4520328" cy="748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gdb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&gt;break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explode_bomb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IN" sz="2400" dirty="0">
                <a:solidFill>
                  <a:srgbClr val="63F828"/>
                </a:solidFill>
              </a:rPr>
            </a:br>
            <a:endParaRPr lang="en-IN" sz="2400" dirty="0">
              <a:solidFill>
                <a:srgbClr val="63F828"/>
              </a:solidFill>
            </a:endParaRPr>
          </a:p>
        </p:txBody>
      </p:sp>
      <p:cxnSp>
        <p:nvCxnSpPr>
          <p:cNvPr id="3" name="Straight Arrow Connector 2"/>
          <p:cNvCxnSpPr>
            <a:endCxn id="10" idx="1"/>
          </p:cNvCxnSpPr>
          <p:nvPr/>
        </p:nvCxnSpPr>
        <p:spPr>
          <a:xfrm>
            <a:off x="4391103" y="4150932"/>
            <a:ext cx="2666380" cy="1486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57483" y="3925229"/>
            <a:ext cx="4579435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33" dirty="0">
                <a:latin typeface="Comic Sans MS" panose="030F0702030302020204" pitchFamily="66" charset="0"/>
              </a:rPr>
              <a:t>First 4 letters of the string must be equal to last 4 letters.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3945054" y="3699527"/>
            <a:ext cx="327103" cy="91955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763740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7508" y="1484998"/>
            <a:ext cx="6096000" cy="505882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secret: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.byte 0x34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.byte 0x35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phase_1: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$0x8,%eax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secret,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cmpw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.L2</a:t>
            </a:r>
            <a:br>
              <a:rPr lang="en-IN" sz="2400" dirty="0">
                <a:solidFill>
                  <a:srgbClr val="63F828"/>
                </a:solidFill>
              </a:rPr>
            </a:br>
            <a:endParaRPr lang="en-IN" sz="2400" dirty="0">
              <a:solidFill>
                <a:srgbClr val="63F828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1913" y="1641761"/>
            <a:ext cx="3171595" cy="12416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.L1: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explode_bomb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.L2: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endParaRPr lang="en-IN" sz="1867" b="1" dirty="0">
              <a:solidFill>
                <a:srgbClr val="63F82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142" y="645459"/>
            <a:ext cx="1923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/>
              <a:t>Step 3 :</a:t>
            </a:r>
          </a:p>
        </p:txBody>
      </p:sp>
      <p:sp>
        <p:nvSpPr>
          <p:cNvPr id="7" name="Rectangle 6"/>
          <p:cNvSpPr/>
          <p:nvPr/>
        </p:nvSpPr>
        <p:spPr>
          <a:xfrm>
            <a:off x="7106677" y="1484997"/>
            <a:ext cx="4520328" cy="748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gdb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&gt;break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explode_bomb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IN" sz="2400" dirty="0">
                <a:solidFill>
                  <a:srgbClr val="63F828"/>
                </a:solidFill>
              </a:rPr>
            </a:br>
            <a:endParaRPr lang="en-IN" sz="2400" dirty="0">
              <a:solidFill>
                <a:srgbClr val="63F828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08094" y="5053537"/>
            <a:ext cx="319631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13444" y="4663687"/>
            <a:ext cx="4579435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33" dirty="0">
                <a:latin typeface="Comic Sans MS" panose="030F0702030302020204" pitchFamily="66" charset="0"/>
              </a:rPr>
              <a:t>Testing if first 2 bytes of input string is equal to value stored in secret which is 0x3534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3771957" y="4704930"/>
            <a:ext cx="327103" cy="69721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183373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7508" y="1484998"/>
            <a:ext cx="6096000" cy="505882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secret: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.byte 0x34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.byte 0x35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phase_1: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$0x8,%eax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secret,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cmpw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.L2</a:t>
            </a:r>
            <a:br>
              <a:rPr lang="en-IN" sz="2400" dirty="0">
                <a:solidFill>
                  <a:srgbClr val="63F828"/>
                </a:solidFill>
              </a:rPr>
            </a:br>
            <a:endParaRPr lang="en-IN" sz="2400" dirty="0">
              <a:solidFill>
                <a:srgbClr val="63F828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1913" y="1641761"/>
            <a:ext cx="3171595" cy="12416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.L1: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explode_bomb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.L2: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endParaRPr lang="en-IN" sz="1867" b="1" dirty="0">
              <a:solidFill>
                <a:srgbClr val="63F82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142" y="645459"/>
            <a:ext cx="1923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/>
              <a:t>Step 4 :</a:t>
            </a:r>
          </a:p>
        </p:txBody>
      </p:sp>
      <p:sp>
        <p:nvSpPr>
          <p:cNvPr id="7" name="Rectangle 6"/>
          <p:cNvSpPr/>
          <p:nvPr/>
        </p:nvSpPr>
        <p:spPr>
          <a:xfrm>
            <a:off x="7106677" y="1484997"/>
            <a:ext cx="4520328" cy="748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gdb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&gt;break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explode_bomb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IN" sz="2400" dirty="0">
                <a:solidFill>
                  <a:srgbClr val="63F828"/>
                </a:solidFill>
              </a:rPr>
            </a:br>
            <a:endParaRPr lang="en-IN" sz="2400" dirty="0">
              <a:solidFill>
                <a:srgbClr val="63F82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6677" y="2532565"/>
            <a:ext cx="5006025" cy="325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>
                <a:latin typeface="Comic Sans MS" panose="030F0702030302020204" pitchFamily="66" charset="0"/>
              </a:rPr>
              <a:t>To sum up :-</a:t>
            </a:r>
          </a:p>
          <a:p>
            <a:endParaRPr lang="en-IN" sz="1867" dirty="0">
              <a:latin typeface="Comic Sans MS" panose="030F0702030302020204" pitchFamily="66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1867" dirty="0">
                <a:latin typeface="Comic Sans MS" panose="030F0702030302020204" pitchFamily="66" charset="0"/>
              </a:rPr>
              <a:t>Length of entered string must be = 8.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1867" dirty="0">
                <a:latin typeface="Comic Sans MS" panose="030F0702030302020204" pitchFamily="66" charset="0"/>
              </a:rPr>
              <a:t>First 4 letters must be = last 4 letters.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1867" dirty="0">
                <a:latin typeface="Comic Sans MS" panose="030F0702030302020204" pitchFamily="66" charset="0"/>
              </a:rPr>
              <a:t>First 2 bytes of input string is equal to value stored in “secret” which is 0x3534. So, in ASCII the value would be “45” (</a:t>
            </a:r>
            <a:r>
              <a:rPr lang="en-IN" sz="1867">
                <a:latin typeface="Comic Sans MS" panose="030F0702030302020204" pitchFamily="66" charset="0"/>
              </a:rPr>
              <a:t>small endian).</a:t>
            </a:r>
            <a:endParaRPr lang="en-IN" sz="1867" dirty="0">
              <a:latin typeface="Comic Sans MS" panose="030F0702030302020204" pitchFamily="66" charset="0"/>
            </a:endParaRPr>
          </a:p>
          <a:p>
            <a:endParaRPr lang="en-IN" sz="1867" dirty="0">
              <a:latin typeface="Comic Sans MS" panose="030F0702030302020204" pitchFamily="66" charset="0"/>
            </a:endParaRPr>
          </a:p>
          <a:p>
            <a:r>
              <a:rPr lang="en-IN" sz="1867" dirty="0">
                <a:latin typeface="Comic Sans MS" panose="030F0702030302020204" pitchFamily="66" charset="0"/>
              </a:rPr>
              <a:t>Answer :- </a:t>
            </a:r>
            <a:r>
              <a:rPr lang="en-IN" sz="1867" b="1" dirty="0">
                <a:latin typeface="Comic Sans MS" panose="030F0702030302020204" pitchFamily="66" charset="0"/>
              </a:rPr>
              <a:t>45xy45xy</a:t>
            </a:r>
            <a:r>
              <a:rPr lang="en-IN" sz="1867" dirty="0">
                <a:latin typeface="Comic Sans MS" panose="030F0702030302020204" pitchFamily="66" charset="0"/>
              </a:rPr>
              <a:t> </a:t>
            </a:r>
          </a:p>
          <a:p>
            <a:r>
              <a:rPr lang="en-IN" sz="1867" dirty="0">
                <a:latin typeface="Comic Sans MS" panose="030F0702030302020204" pitchFamily="66" charset="0"/>
              </a:rPr>
              <a:t>where x and y can be any character.</a:t>
            </a:r>
          </a:p>
        </p:txBody>
      </p:sp>
    </p:spTree>
    <p:extLst>
      <p:ext uri="{BB962C8B-B14F-4D97-AF65-F5344CB8AC3E}">
        <p14:creationId xmlns:p14="http://schemas.microsoft.com/office/powerpoint/2010/main" val="878666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6142" y="645459"/>
            <a:ext cx="1923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/>
              <a:t>Step 5 :</a:t>
            </a:r>
          </a:p>
        </p:txBody>
      </p:sp>
      <p:sp>
        <p:nvSpPr>
          <p:cNvPr id="7" name="Rectangle 6"/>
          <p:cNvSpPr/>
          <p:nvPr/>
        </p:nvSpPr>
        <p:spPr>
          <a:xfrm>
            <a:off x="726141" y="1613855"/>
            <a:ext cx="9463595" cy="13236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$ 45ab45ab</a:t>
            </a:r>
          </a:p>
          <a:p>
            <a:endParaRPr lang="en-IN" sz="1867" b="1" dirty="0">
              <a:solidFill>
                <a:srgbClr val="63F82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Phase 1 defused. How about the next one? </a:t>
            </a:r>
            <a:br>
              <a:rPr lang="en-IN" sz="2400" dirty="0">
                <a:solidFill>
                  <a:srgbClr val="63F828"/>
                </a:solidFill>
              </a:rPr>
            </a:br>
            <a:endParaRPr lang="en-IN" sz="2400" dirty="0">
              <a:solidFill>
                <a:srgbClr val="63F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5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65672" y="2766670"/>
            <a:ext cx="42696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404204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Bomb Lab Overview</a:t>
            </a:r>
            <a:r>
              <a:rPr lang="en-US" altLang="zh-CN" sz="2800" dirty="0"/>
              <a:t>(material)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will get:</a:t>
            </a:r>
          </a:p>
          <a:p>
            <a:pPr marL="0" indent="0">
              <a:buNone/>
            </a:pPr>
            <a:r>
              <a:rPr lang="en-US" altLang="zh-CN" dirty="0"/>
              <a:t>• README: Identifies the bomb and its owners.</a:t>
            </a:r>
          </a:p>
          <a:p>
            <a:pPr marL="0" indent="0">
              <a:buNone/>
            </a:pPr>
            <a:r>
              <a:rPr lang="en-US" altLang="zh-CN" dirty="0"/>
              <a:t>• bomb: The executable binary bomb.</a:t>
            </a:r>
          </a:p>
          <a:p>
            <a:pPr marL="0" indent="0">
              <a:buNone/>
            </a:pPr>
            <a:r>
              <a:rPr lang="en-US" altLang="zh-CN" dirty="0"/>
              <a:t>• </a:t>
            </a:r>
            <a:r>
              <a:rPr lang="en-US" altLang="zh-CN" dirty="0" err="1"/>
              <a:t>bomb.c</a:t>
            </a:r>
            <a:r>
              <a:rPr lang="en-US" altLang="zh-CN" dirty="0"/>
              <a:t>: Source file with the bomb’s main routine.</a:t>
            </a:r>
          </a:p>
          <a:p>
            <a:pPr marL="0" indent="0">
              <a:buNone/>
            </a:pPr>
            <a:r>
              <a:rPr lang="en-US" altLang="zh-CN" dirty="0"/>
              <a:t>• </a:t>
            </a:r>
            <a:r>
              <a:rPr lang="en-US" altLang="zh-CN" dirty="0" err="1"/>
              <a:t>writeup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4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Bomb Lab Overview</a:t>
            </a:r>
            <a:r>
              <a:rPr lang="en-US" altLang="zh-CN" sz="2800" dirty="0"/>
              <a:t>(skill)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You can run it under a </a:t>
            </a:r>
            <a:r>
              <a:rPr lang="en-US" altLang="zh-CN" u="sng" dirty="0"/>
              <a:t>debugger</a:t>
            </a:r>
            <a:r>
              <a:rPr lang="en-US" altLang="zh-CN" dirty="0"/>
              <a:t>, watch what it does step by step, and use this information to defuse it.</a:t>
            </a:r>
          </a:p>
          <a:p>
            <a:pPr marL="0" indent="0">
              <a:buNone/>
            </a:pPr>
            <a:r>
              <a:rPr lang="en-US" altLang="zh-CN" dirty="0"/>
              <a:t>To avoid accidentally detonating the bomb, you will need to learn how to </a:t>
            </a:r>
            <a:r>
              <a:rPr lang="en-US" altLang="zh-CN" u="sng" dirty="0"/>
              <a:t>single-step</a:t>
            </a:r>
            <a:r>
              <a:rPr lang="en-US" altLang="zh-CN" dirty="0"/>
              <a:t> through the assembly code and how to </a:t>
            </a:r>
            <a:r>
              <a:rPr lang="en-US" altLang="zh-CN" u="sng" dirty="0"/>
              <a:t>set breakpoints</a:t>
            </a:r>
            <a:r>
              <a:rPr lang="en-US" altLang="zh-CN" dirty="0"/>
              <a:t>. You will also need to learn how to </a:t>
            </a:r>
            <a:r>
              <a:rPr lang="en-US" altLang="zh-CN" u="sng" dirty="0"/>
              <a:t>inspect both the registers and the memory states</a:t>
            </a:r>
            <a:r>
              <a:rPr lang="en-US" altLang="zh-CN" dirty="0"/>
              <a:t>. </a:t>
            </a:r>
          </a:p>
          <a:p>
            <a:pPr marL="0" indent="0">
              <a:buNone/>
            </a:pPr>
            <a:r>
              <a:rPr lang="en-US" altLang="zh-CN" dirty="0"/>
              <a:t>One of the nice side-effects of doing the lab is that you will get very good at using a debugger. This is a crucial skill that will pay big dividends the rest of your career.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6513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789088" y="267872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>
                <a:latin typeface="+mj-lt"/>
                <a:ea typeface="+mj-ea"/>
                <a:cs typeface="+mj-cs"/>
              </a:rPr>
              <a:t>Bomb Lab Overview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(skill)</a:t>
            </a:r>
            <a:endParaRPr sz="2800" dirty="0">
              <a:latin typeface="+mj-lt"/>
              <a:ea typeface="+mj-ea"/>
              <a:cs typeface="+mj-cs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789088" y="1656512"/>
            <a:ext cx="10527360" cy="46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sz="2800" dirty="0" err="1">
                <a:latin typeface="+mj-lt"/>
                <a:ea typeface="+mj-ea"/>
                <a:cs typeface="+mj-cs"/>
              </a:rPr>
              <a:t>objdump</a:t>
            </a:r>
            <a:r>
              <a:rPr lang="en-US" sz="2800" dirty="0">
                <a:latin typeface="+mj-lt"/>
                <a:ea typeface="+mj-ea"/>
                <a:cs typeface="+mj-cs"/>
              </a:rPr>
              <a:t> -t bomb examines the symbol table</a:t>
            </a:r>
            <a:endParaRPr sz="2800" dirty="0"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sz="2800" dirty="0" err="1">
                <a:latin typeface="+mj-lt"/>
                <a:ea typeface="+mj-ea"/>
                <a:cs typeface="+mj-cs"/>
              </a:rPr>
              <a:t>objdump</a:t>
            </a:r>
            <a:r>
              <a:rPr lang="en-US" sz="2800" dirty="0">
                <a:latin typeface="+mj-lt"/>
                <a:ea typeface="+mj-ea"/>
                <a:cs typeface="+mj-cs"/>
              </a:rPr>
              <a:t> -d bomb disassembles all bomb code</a:t>
            </a:r>
            <a:endParaRPr sz="2800" dirty="0"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sz="2800" dirty="0">
                <a:latin typeface="+mj-lt"/>
                <a:ea typeface="+mj-ea"/>
                <a:cs typeface="+mj-cs"/>
              </a:rPr>
              <a:t>strings bomb prints all printable strings</a:t>
            </a:r>
            <a:endParaRPr sz="2800" dirty="0"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sz="2800" dirty="0" err="1">
                <a:latin typeface="+mj-lt"/>
                <a:ea typeface="+mj-ea"/>
                <a:cs typeface="+mj-cs"/>
              </a:rPr>
              <a:t>gdb</a:t>
            </a:r>
            <a:r>
              <a:rPr lang="en-US" sz="2800" dirty="0">
                <a:latin typeface="+mj-lt"/>
                <a:ea typeface="+mj-ea"/>
                <a:cs typeface="+mj-cs"/>
              </a:rPr>
              <a:t> bomb will open up the GNU Debugger</a:t>
            </a:r>
            <a:endParaRPr sz="2800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00000"/>
              </a:lnSpc>
              <a:buSzPct val="50000"/>
              <a:buFont typeface="Calibri"/>
              <a:buChar char="■"/>
            </a:pPr>
            <a:r>
              <a:rPr lang="en-US" sz="2800" dirty="0">
                <a:latin typeface="+mj-lt"/>
                <a:ea typeface="+mj-ea"/>
                <a:cs typeface="+mj-cs"/>
              </a:rPr>
              <a:t>Examine while stepping through your program</a:t>
            </a:r>
            <a:endParaRPr sz="2800" dirty="0">
              <a:latin typeface="+mj-lt"/>
              <a:ea typeface="+mj-ea"/>
              <a:cs typeface="+mj-cs"/>
            </a:endParaRPr>
          </a:p>
          <a:p>
            <a:pPr lvl="2">
              <a:lnSpc>
                <a:spcPct val="100000"/>
              </a:lnSpc>
              <a:buSzPct val="45000"/>
              <a:buFont typeface="Calibri"/>
              <a:buChar char="▪"/>
            </a:pPr>
            <a:r>
              <a:rPr lang="en-US" sz="2800" dirty="0">
                <a:latin typeface="+mj-lt"/>
                <a:ea typeface="+mj-ea"/>
                <a:cs typeface="+mj-cs"/>
              </a:rPr>
              <a:t>registers</a:t>
            </a:r>
            <a:endParaRPr sz="2800" dirty="0">
              <a:latin typeface="+mj-lt"/>
              <a:ea typeface="+mj-ea"/>
              <a:cs typeface="+mj-cs"/>
            </a:endParaRPr>
          </a:p>
          <a:p>
            <a:pPr lvl="2">
              <a:lnSpc>
                <a:spcPct val="100000"/>
              </a:lnSpc>
              <a:buSzPct val="45000"/>
              <a:buFont typeface="Calibri"/>
              <a:buChar char="▪"/>
            </a:pPr>
            <a:r>
              <a:rPr lang="en-US" sz="2800" dirty="0">
                <a:latin typeface="+mj-lt"/>
                <a:ea typeface="+mj-ea"/>
                <a:cs typeface="+mj-cs"/>
              </a:rPr>
              <a:t>the stack</a:t>
            </a:r>
            <a:endParaRPr sz="2800" dirty="0">
              <a:latin typeface="+mj-lt"/>
              <a:ea typeface="+mj-ea"/>
              <a:cs typeface="+mj-cs"/>
            </a:endParaRPr>
          </a:p>
          <a:p>
            <a:pPr lvl="2">
              <a:lnSpc>
                <a:spcPct val="100000"/>
              </a:lnSpc>
              <a:buSzPct val="45000"/>
              <a:buFont typeface="Calibri"/>
              <a:buChar char="▪"/>
            </a:pPr>
            <a:r>
              <a:rPr lang="en-US" sz="2800" dirty="0">
                <a:latin typeface="+mj-lt"/>
                <a:ea typeface="+mj-ea"/>
                <a:cs typeface="+mj-cs"/>
              </a:rPr>
              <a:t>contents of program memory</a:t>
            </a:r>
            <a:endParaRPr sz="2800" dirty="0">
              <a:latin typeface="+mj-lt"/>
              <a:ea typeface="+mj-ea"/>
              <a:cs typeface="+mj-cs"/>
            </a:endParaRPr>
          </a:p>
          <a:p>
            <a:pPr lvl="2">
              <a:lnSpc>
                <a:spcPct val="100000"/>
              </a:lnSpc>
              <a:buSzPct val="45000"/>
              <a:buFont typeface="Calibri"/>
              <a:buChar char="▪"/>
            </a:pPr>
            <a:r>
              <a:rPr lang="en-US" sz="2800" dirty="0">
                <a:latin typeface="+mj-lt"/>
                <a:ea typeface="+mj-ea"/>
                <a:cs typeface="+mj-cs"/>
              </a:rPr>
              <a:t>instruction stream</a:t>
            </a:r>
            <a:endParaRPr sz="2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223605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42414" y="4653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>
                <a:latin typeface="+mj-lt"/>
                <a:ea typeface="+mj-ea"/>
                <a:cs typeface="+mj-cs"/>
              </a:rPr>
              <a:t>Bomb Lab Overview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(skill)</a:t>
            </a:r>
            <a:endParaRPr sz="28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5933" y="1978631"/>
            <a:ext cx="7575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Bomb uses 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sscanf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 for reading strings</a:t>
            </a:r>
          </a:p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Figure out what phase expects for input</a:t>
            </a:r>
          </a:p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Check out man 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sscanf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 for formatting string details</a:t>
            </a:r>
          </a:p>
        </p:txBody>
      </p:sp>
    </p:spTree>
    <p:extLst>
      <p:ext uri="{BB962C8B-B14F-4D97-AF65-F5344CB8AC3E}">
        <p14:creationId xmlns:p14="http://schemas.microsoft.com/office/powerpoint/2010/main" val="127765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838" y="12649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/>
              <a:t>1  Bomb Lab Overview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FFC000"/>
                </a:solidFill>
              </a:rPr>
              <a:t>2  Assembly Refresher</a:t>
            </a:r>
          </a:p>
          <a:p>
            <a:pPr marL="0" indent="0">
              <a:buNone/>
            </a:pPr>
            <a:r>
              <a:rPr lang="en-US" altLang="zh-CN" sz="4400" dirty="0"/>
              <a:t>3  Introduction to GDB</a:t>
            </a:r>
          </a:p>
          <a:p>
            <a:pPr marL="0" indent="0">
              <a:buNone/>
            </a:pPr>
            <a:r>
              <a:rPr lang="en-US" altLang="zh-CN" sz="4400" dirty="0"/>
              <a:t>4  Unix Refresher</a:t>
            </a:r>
          </a:p>
          <a:p>
            <a:pPr marL="0" indent="0">
              <a:buNone/>
            </a:pPr>
            <a:r>
              <a:rPr lang="en-US" altLang="zh-CN" sz="4400" dirty="0"/>
              <a:t>5  Bomb Lab Demo</a:t>
            </a:r>
          </a:p>
          <a:p>
            <a:pPr marL="0" indent="0">
              <a:buNone/>
            </a:pPr>
            <a:endParaRPr lang="en-US" altLang="zh-CN" sz="4400" dirty="0"/>
          </a:p>
          <a:p>
            <a:pPr marL="0" indent="0">
              <a:buNone/>
            </a:pP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402895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Assembly Refresher</a:t>
            </a:r>
            <a:r>
              <a:rPr lang="en-US" altLang="zh-CN" sz="2800" dirty="0"/>
              <a:t>(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x64 Assembly: Registers)</a:t>
            </a:r>
            <a:endParaRPr sz="2800" dirty="0"/>
          </a:p>
        </p:txBody>
      </p:sp>
      <p:sp>
        <p:nvSpPr>
          <p:cNvPr id="171" name="CustomShape 2"/>
          <p:cNvSpPr/>
          <p:nvPr/>
        </p:nvSpPr>
        <p:spPr>
          <a:xfrm>
            <a:off x="1999680" y="140544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%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rax</a:t>
            </a:r>
            <a:endParaRPr sz="2400" dirty="0"/>
          </a:p>
        </p:txBody>
      </p:sp>
      <p:sp>
        <p:nvSpPr>
          <p:cNvPr id="172" name="CustomShape 3"/>
          <p:cNvSpPr/>
          <p:nvPr/>
        </p:nvSpPr>
        <p:spPr>
          <a:xfrm>
            <a:off x="3607200" y="1437600"/>
            <a:ext cx="1836000" cy="66528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%eax</a:t>
            </a:r>
            <a:endParaRPr sz="2400"/>
          </a:p>
        </p:txBody>
      </p:sp>
      <p:sp>
        <p:nvSpPr>
          <p:cNvPr id="173" name="CustomShape 4"/>
          <p:cNvSpPr/>
          <p:nvPr/>
        </p:nvSpPr>
        <p:spPr>
          <a:xfrm>
            <a:off x="1999680" y="202368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%rbx</a:t>
            </a:r>
            <a:endParaRPr sz="2400"/>
          </a:p>
        </p:txBody>
      </p:sp>
      <p:sp>
        <p:nvSpPr>
          <p:cNvPr id="174" name="CustomShape 5"/>
          <p:cNvSpPr/>
          <p:nvPr/>
        </p:nvSpPr>
        <p:spPr>
          <a:xfrm>
            <a:off x="3607200" y="2055840"/>
            <a:ext cx="1836000" cy="66528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%ebx</a:t>
            </a:r>
            <a:endParaRPr sz="2400"/>
          </a:p>
        </p:txBody>
      </p:sp>
      <p:sp>
        <p:nvSpPr>
          <p:cNvPr id="175" name="CustomShape 6"/>
          <p:cNvSpPr/>
          <p:nvPr/>
        </p:nvSpPr>
        <p:spPr>
          <a:xfrm>
            <a:off x="1999680" y="325968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%rdx</a:t>
            </a:r>
            <a:endParaRPr sz="2400"/>
          </a:p>
        </p:txBody>
      </p:sp>
      <p:sp>
        <p:nvSpPr>
          <p:cNvPr id="176" name="CustomShape 7"/>
          <p:cNvSpPr/>
          <p:nvPr/>
        </p:nvSpPr>
        <p:spPr>
          <a:xfrm>
            <a:off x="3607200" y="3291840"/>
            <a:ext cx="1836000" cy="66528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%edx</a:t>
            </a:r>
            <a:endParaRPr sz="2400"/>
          </a:p>
        </p:txBody>
      </p:sp>
      <p:sp>
        <p:nvSpPr>
          <p:cNvPr id="177" name="CustomShape 8"/>
          <p:cNvSpPr/>
          <p:nvPr/>
        </p:nvSpPr>
        <p:spPr>
          <a:xfrm>
            <a:off x="1999680" y="264144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%rcx</a:t>
            </a:r>
            <a:endParaRPr sz="2400"/>
          </a:p>
        </p:txBody>
      </p:sp>
      <p:sp>
        <p:nvSpPr>
          <p:cNvPr id="178" name="CustomShape 9"/>
          <p:cNvSpPr/>
          <p:nvPr/>
        </p:nvSpPr>
        <p:spPr>
          <a:xfrm>
            <a:off x="3607200" y="2673600"/>
            <a:ext cx="1836000" cy="66528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%ecx</a:t>
            </a:r>
            <a:endParaRPr sz="2400"/>
          </a:p>
        </p:txBody>
      </p:sp>
      <p:sp>
        <p:nvSpPr>
          <p:cNvPr id="179" name="CustomShape 10"/>
          <p:cNvSpPr/>
          <p:nvPr/>
        </p:nvSpPr>
        <p:spPr>
          <a:xfrm>
            <a:off x="1999680" y="387744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%rsi</a:t>
            </a:r>
            <a:endParaRPr sz="2400"/>
          </a:p>
        </p:txBody>
      </p:sp>
      <p:sp>
        <p:nvSpPr>
          <p:cNvPr id="180" name="CustomShape 11"/>
          <p:cNvSpPr/>
          <p:nvPr/>
        </p:nvSpPr>
        <p:spPr>
          <a:xfrm>
            <a:off x="3607200" y="3909600"/>
            <a:ext cx="1836000" cy="66528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%esi</a:t>
            </a:r>
            <a:endParaRPr sz="2400"/>
          </a:p>
        </p:txBody>
      </p:sp>
      <p:sp>
        <p:nvSpPr>
          <p:cNvPr id="181" name="CustomShape 12"/>
          <p:cNvSpPr/>
          <p:nvPr/>
        </p:nvSpPr>
        <p:spPr>
          <a:xfrm>
            <a:off x="1999680" y="449520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%rdi</a:t>
            </a:r>
            <a:endParaRPr sz="2400"/>
          </a:p>
        </p:txBody>
      </p:sp>
      <p:sp>
        <p:nvSpPr>
          <p:cNvPr id="182" name="CustomShape 13"/>
          <p:cNvSpPr/>
          <p:nvPr/>
        </p:nvSpPr>
        <p:spPr>
          <a:xfrm>
            <a:off x="3607200" y="4527360"/>
            <a:ext cx="1836000" cy="66528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%edi</a:t>
            </a:r>
            <a:endParaRPr sz="2400"/>
          </a:p>
        </p:txBody>
      </p:sp>
      <p:sp>
        <p:nvSpPr>
          <p:cNvPr id="183" name="CustomShape 14"/>
          <p:cNvSpPr/>
          <p:nvPr/>
        </p:nvSpPr>
        <p:spPr>
          <a:xfrm>
            <a:off x="1999680" y="573120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%rbp</a:t>
            </a:r>
            <a:endParaRPr sz="2400"/>
          </a:p>
        </p:txBody>
      </p:sp>
      <p:sp>
        <p:nvSpPr>
          <p:cNvPr id="184" name="CustomShape 15"/>
          <p:cNvSpPr/>
          <p:nvPr/>
        </p:nvSpPr>
        <p:spPr>
          <a:xfrm>
            <a:off x="3607200" y="5763360"/>
            <a:ext cx="1836000" cy="66528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%ebp</a:t>
            </a:r>
            <a:endParaRPr sz="2400"/>
          </a:p>
        </p:txBody>
      </p:sp>
      <p:sp>
        <p:nvSpPr>
          <p:cNvPr id="185" name="CustomShape 16"/>
          <p:cNvSpPr/>
          <p:nvPr/>
        </p:nvSpPr>
        <p:spPr>
          <a:xfrm>
            <a:off x="1999680" y="5113440"/>
            <a:ext cx="3443520" cy="730080"/>
          </a:xfrm>
          <a:prstGeom prst="rect">
            <a:avLst/>
          </a:prstGeom>
          <a:solidFill>
            <a:srgbClr val="EA9999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%rsp</a:t>
            </a:r>
            <a:endParaRPr sz="2400"/>
          </a:p>
        </p:txBody>
      </p:sp>
      <p:sp>
        <p:nvSpPr>
          <p:cNvPr id="186" name="CustomShape 17"/>
          <p:cNvSpPr/>
          <p:nvPr/>
        </p:nvSpPr>
        <p:spPr>
          <a:xfrm>
            <a:off x="3607200" y="5146080"/>
            <a:ext cx="1836000" cy="664320"/>
          </a:xfrm>
          <a:prstGeom prst="roundRect">
            <a:avLst>
              <a:gd name="adj" fmla="val 13910"/>
            </a:avLst>
          </a:prstGeom>
          <a:solidFill>
            <a:srgbClr val="F4CCCC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%esp</a:t>
            </a:r>
            <a:endParaRPr sz="2400"/>
          </a:p>
        </p:txBody>
      </p:sp>
      <p:sp>
        <p:nvSpPr>
          <p:cNvPr id="187" name="CustomShape 18"/>
          <p:cNvSpPr/>
          <p:nvPr/>
        </p:nvSpPr>
        <p:spPr>
          <a:xfrm>
            <a:off x="5846880" y="140544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%r8</a:t>
            </a:r>
            <a:endParaRPr sz="2400"/>
          </a:p>
        </p:txBody>
      </p:sp>
      <p:sp>
        <p:nvSpPr>
          <p:cNvPr id="188" name="CustomShape 19"/>
          <p:cNvSpPr/>
          <p:nvPr/>
        </p:nvSpPr>
        <p:spPr>
          <a:xfrm>
            <a:off x="7454400" y="1438080"/>
            <a:ext cx="1836000" cy="66432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</a:rPr>
              <a:t>%r8d</a:t>
            </a:r>
            <a:endParaRPr sz="2400" dirty="0"/>
          </a:p>
        </p:txBody>
      </p:sp>
      <p:sp>
        <p:nvSpPr>
          <p:cNvPr id="189" name="CustomShape 20"/>
          <p:cNvSpPr/>
          <p:nvPr/>
        </p:nvSpPr>
        <p:spPr>
          <a:xfrm>
            <a:off x="5846880" y="202368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%r9</a:t>
            </a:r>
            <a:endParaRPr sz="2400"/>
          </a:p>
        </p:txBody>
      </p:sp>
      <p:sp>
        <p:nvSpPr>
          <p:cNvPr id="190" name="CustomShape 21"/>
          <p:cNvSpPr/>
          <p:nvPr/>
        </p:nvSpPr>
        <p:spPr>
          <a:xfrm>
            <a:off x="7454400" y="2056320"/>
            <a:ext cx="1836000" cy="66432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%r9d</a:t>
            </a:r>
            <a:endParaRPr sz="2400"/>
          </a:p>
        </p:txBody>
      </p:sp>
      <p:sp>
        <p:nvSpPr>
          <p:cNvPr id="191" name="CustomShape 22"/>
          <p:cNvSpPr/>
          <p:nvPr/>
        </p:nvSpPr>
        <p:spPr>
          <a:xfrm>
            <a:off x="5846880" y="325968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%r11</a:t>
            </a:r>
            <a:endParaRPr sz="2400"/>
          </a:p>
        </p:txBody>
      </p:sp>
      <p:sp>
        <p:nvSpPr>
          <p:cNvPr id="192" name="CustomShape 23"/>
          <p:cNvSpPr/>
          <p:nvPr/>
        </p:nvSpPr>
        <p:spPr>
          <a:xfrm>
            <a:off x="7454400" y="3292320"/>
            <a:ext cx="1836000" cy="66432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%r11d</a:t>
            </a:r>
            <a:endParaRPr sz="2400"/>
          </a:p>
        </p:txBody>
      </p:sp>
      <p:sp>
        <p:nvSpPr>
          <p:cNvPr id="193" name="CustomShape 24"/>
          <p:cNvSpPr/>
          <p:nvPr/>
        </p:nvSpPr>
        <p:spPr>
          <a:xfrm>
            <a:off x="5846880" y="264144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%r10</a:t>
            </a:r>
            <a:endParaRPr sz="2400"/>
          </a:p>
        </p:txBody>
      </p:sp>
      <p:sp>
        <p:nvSpPr>
          <p:cNvPr id="194" name="CustomShape 25"/>
          <p:cNvSpPr/>
          <p:nvPr/>
        </p:nvSpPr>
        <p:spPr>
          <a:xfrm>
            <a:off x="7454400" y="2674080"/>
            <a:ext cx="1836000" cy="66432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%r10d</a:t>
            </a:r>
            <a:endParaRPr sz="2400"/>
          </a:p>
        </p:txBody>
      </p:sp>
      <p:sp>
        <p:nvSpPr>
          <p:cNvPr id="195" name="CustomShape 26"/>
          <p:cNvSpPr/>
          <p:nvPr/>
        </p:nvSpPr>
        <p:spPr>
          <a:xfrm>
            <a:off x="5846880" y="387744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%r12</a:t>
            </a:r>
            <a:endParaRPr sz="2400"/>
          </a:p>
        </p:txBody>
      </p:sp>
      <p:sp>
        <p:nvSpPr>
          <p:cNvPr id="196" name="CustomShape 27"/>
          <p:cNvSpPr/>
          <p:nvPr/>
        </p:nvSpPr>
        <p:spPr>
          <a:xfrm>
            <a:off x="7454400" y="3910080"/>
            <a:ext cx="1836000" cy="66432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%r12d</a:t>
            </a:r>
            <a:endParaRPr sz="2400"/>
          </a:p>
        </p:txBody>
      </p:sp>
      <p:sp>
        <p:nvSpPr>
          <p:cNvPr id="197" name="CustomShape 28"/>
          <p:cNvSpPr/>
          <p:nvPr/>
        </p:nvSpPr>
        <p:spPr>
          <a:xfrm>
            <a:off x="5846880" y="449520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%r13</a:t>
            </a:r>
            <a:endParaRPr sz="2400"/>
          </a:p>
        </p:txBody>
      </p:sp>
      <p:sp>
        <p:nvSpPr>
          <p:cNvPr id="198" name="CustomShape 29"/>
          <p:cNvSpPr/>
          <p:nvPr/>
        </p:nvSpPr>
        <p:spPr>
          <a:xfrm>
            <a:off x="7454400" y="4527840"/>
            <a:ext cx="1836000" cy="66432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%r13d</a:t>
            </a:r>
            <a:endParaRPr sz="2400"/>
          </a:p>
        </p:txBody>
      </p:sp>
      <p:sp>
        <p:nvSpPr>
          <p:cNvPr id="199" name="CustomShape 30"/>
          <p:cNvSpPr/>
          <p:nvPr/>
        </p:nvSpPr>
        <p:spPr>
          <a:xfrm>
            <a:off x="5846880" y="573120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%r15</a:t>
            </a:r>
            <a:endParaRPr sz="2400"/>
          </a:p>
        </p:txBody>
      </p:sp>
      <p:sp>
        <p:nvSpPr>
          <p:cNvPr id="200" name="CustomShape 31"/>
          <p:cNvSpPr/>
          <p:nvPr/>
        </p:nvSpPr>
        <p:spPr>
          <a:xfrm>
            <a:off x="7454400" y="5763840"/>
            <a:ext cx="1836000" cy="66432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%r15d</a:t>
            </a:r>
            <a:endParaRPr sz="2400"/>
          </a:p>
        </p:txBody>
      </p:sp>
      <p:sp>
        <p:nvSpPr>
          <p:cNvPr id="201" name="CustomShape 32"/>
          <p:cNvSpPr/>
          <p:nvPr/>
        </p:nvSpPr>
        <p:spPr>
          <a:xfrm>
            <a:off x="5846880" y="511344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%r14</a:t>
            </a:r>
            <a:endParaRPr sz="2400"/>
          </a:p>
        </p:txBody>
      </p:sp>
      <p:sp>
        <p:nvSpPr>
          <p:cNvPr id="202" name="CustomShape 33"/>
          <p:cNvSpPr/>
          <p:nvPr/>
        </p:nvSpPr>
        <p:spPr>
          <a:xfrm>
            <a:off x="7454400" y="5146080"/>
            <a:ext cx="1836000" cy="66432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%r14d</a:t>
            </a:r>
            <a:endParaRPr sz="2400"/>
          </a:p>
        </p:txBody>
      </p:sp>
      <p:sp>
        <p:nvSpPr>
          <p:cNvPr id="203" name="CustomShape 34"/>
          <p:cNvSpPr/>
          <p:nvPr/>
        </p:nvSpPr>
        <p:spPr>
          <a:xfrm>
            <a:off x="800160" y="1440960"/>
            <a:ext cx="1198560" cy="658560"/>
          </a:xfrm>
          <a:prstGeom prst="flowChartPunchedCard">
            <a:avLst/>
          </a:prstGeom>
          <a:solidFill>
            <a:srgbClr val="E06666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 algn="r">
              <a:lnSpc>
                <a:spcPct val="100000"/>
              </a:lnSpc>
            </a:pPr>
            <a:r>
              <a:rPr lang="en-US" sz="1867" b="1">
                <a:solidFill>
                  <a:srgbClr val="F3F3F3"/>
                </a:solidFill>
                <a:latin typeface="Arial"/>
                <a:ea typeface="Arial"/>
              </a:rPr>
              <a:t>Return</a:t>
            </a:r>
            <a:endParaRPr sz="2400"/>
          </a:p>
        </p:txBody>
      </p:sp>
      <p:sp>
        <p:nvSpPr>
          <p:cNvPr id="204" name="CustomShape 35"/>
          <p:cNvSpPr/>
          <p:nvPr/>
        </p:nvSpPr>
        <p:spPr>
          <a:xfrm>
            <a:off x="800160" y="2676960"/>
            <a:ext cx="1198560" cy="659040"/>
          </a:xfrm>
          <a:prstGeom prst="flowChartPunchedCard">
            <a:avLst/>
          </a:prstGeom>
          <a:solidFill>
            <a:srgbClr val="E06666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 algn="r">
              <a:lnSpc>
                <a:spcPct val="100000"/>
              </a:lnSpc>
            </a:pPr>
            <a:r>
              <a:rPr lang="en-US" sz="1867" b="1">
                <a:solidFill>
                  <a:srgbClr val="F3F3F3"/>
                </a:solidFill>
                <a:latin typeface="Arial"/>
                <a:ea typeface="Arial"/>
              </a:rPr>
              <a:t>Arg 4</a:t>
            </a:r>
            <a:endParaRPr sz="2400"/>
          </a:p>
        </p:txBody>
      </p:sp>
      <p:sp>
        <p:nvSpPr>
          <p:cNvPr id="205" name="CustomShape 36"/>
          <p:cNvSpPr/>
          <p:nvPr/>
        </p:nvSpPr>
        <p:spPr>
          <a:xfrm>
            <a:off x="800160" y="3295200"/>
            <a:ext cx="1198560" cy="659040"/>
          </a:xfrm>
          <a:prstGeom prst="flowChartPunchedCard">
            <a:avLst/>
          </a:prstGeom>
          <a:solidFill>
            <a:srgbClr val="E06666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 algn="r">
              <a:lnSpc>
                <a:spcPct val="100000"/>
              </a:lnSpc>
            </a:pPr>
            <a:r>
              <a:rPr lang="en-US" sz="1867" b="1">
                <a:solidFill>
                  <a:srgbClr val="F3F3F3"/>
                </a:solidFill>
                <a:latin typeface="Arial"/>
                <a:ea typeface="Arial"/>
              </a:rPr>
              <a:t>Arg 3</a:t>
            </a:r>
            <a:endParaRPr sz="2400"/>
          </a:p>
        </p:txBody>
      </p:sp>
      <p:sp>
        <p:nvSpPr>
          <p:cNvPr id="206" name="CustomShape 37"/>
          <p:cNvSpPr/>
          <p:nvPr/>
        </p:nvSpPr>
        <p:spPr>
          <a:xfrm>
            <a:off x="800160" y="3912960"/>
            <a:ext cx="1198560" cy="659040"/>
          </a:xfrm>
          <a:prstGeom prst="flowChartPunchedCard">
            <a:avLst/>
          </a:prstGeom>
          <a:solidFill>
            <a:srgbClr val="E06666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 algn="r">
              <a:lnSpc>
                <a:spcPct val="100000"/>
              </a:lnSpc>
            </a:pPr>
            <a:r>
              <a:rPr lang="en-US" sz="1867" b="1">
                <a:solidFill>
                  <a:srgbClr val="F3F3F3"/>
                </a:solidFill>
                <a:latin typeface="Arial"/>
                <a:ea typeface="Arial"/>
              </a:rPr>
              <a:t>Arg 2</a:t>
            </a:r>
            <a:endParaRPr sz="2400"/>
          </a:p>
        </p:txBody>
      </p:sp>
      <p:sp>
        <p:nvSpPr>
          <p:cNvPr id="207" name="CustomShape 38"/>
          <p:cNvSpPr/>
          <p:nvPr/>
        </p:nvSpPr>
        <p:spPr>
          <a:xfrm>
            <a:off x="800160" y="4530720"/>
            <a:ext cx="1198560" cy="659040"/>
          </a:xfrm>
          <a:prstGeom prst="flowChartPunchedCard">
            <a:avLst/>
          </a:prstGeom>
          <a:solidFill>
            <a:srgbClr val="E06666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 algn="r">
              <a:lnSpc>
                <a:spcPct val="100000"/>
              </a:lnSpc>
            </a:pPr>
            <a:r>
              <a:rPr lang="en-US" sz="1867" b="1">
                <a:solidFill>
                  <a:srgbClr val="F3F3F3"/>
                </a:solidFill>
                <a:latin typeface="Arial"/>
                <a:ea typeface="Arial"/>
              </a:rPr>
              <a:t>Arg 1</a:t>
            </a:r>
            <a:endParaRPr sz="2400"/>
          </a:p>
        </p:txBody>
      </p:sp>
      <p:sp>
        <p:nvSpPr>
          <p:cNvPr id="208" name="CustomShape 39"/>
          <p:cNvSpPr/>
          <p:nvPr/>
        </p:nvSpPr>
        <p:spPr>
          <a:xfrm>
            <a:off x="584160" y="5148960"/>
            <a:ext cx="1414560" cy="659040"/>
          </a:xfrm>
          <a:prstGeom prst="flowChartPunchedCard">
            <a:avLst/>
          </a:prstGeom>
          <a:solidFill>
            <a:srgbClr val="E06666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 algn="r">
              <a:lnSpc>
                <a:spcPct val="100000"/>
              </a:lnSpc>
            </a:pPr>
            <a:r>
              <a:rPr lang="en-US" sz="1867" b="1">
                <a:solidFill>
                  <a:srgbClr val="F3F3F3"/>
                </a:solidFill>
                <a:latin typeface="Arial"/>
                <a:ea typeface="Arial"/>
              </a:rPr>
              <a:t>Stack ptr</a:t>
            </a:r>
            <a:endParaRPr sz="2400"/>
          </a:p>
        </p:txBody>
      </p:sp>
      <p:sp>
        <p:nvSpPr>
          <p:cNvPr id="209" name="CustomShape 40"/>
          <p:cNvSpPr/>
          <p:nvPr/>
        </p:nvSpPr>
        <p:spPr>
          <a:xfrm flipH="1">
            <a:off x="9290400" y="1506240"/>
            <a:ext cx="1198560" cy="528000"/>
          </a:xfrm>
          <a:prstGeom prst="flowChartPunchedCard">
            <a:avLst/>
          </a:prstGeom>
          <a:solidFill>
            <a:srgbClr val="E06666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1867" b="1">
                <a:solidFill>
                  <a:srgbClr val="F3F3F3"/>
                </a:solidFill>
                <a:latin typeface="Arial"/>
                <a:ea typeface="Arial"/>
              </a:rPr>
              <a:t>Arg 5</a:t>
            </a:r>
            <a:endParaRPr sz="2400"/>
          </a:p>
        </p:txBody>
      </p:sp>
      <p:sp>
        <p:nvSpPr>
          <p:cNvPr id="210" name="CustomShape 41"/>
          <p:cNvSpPr/>
          <p:nvPr/>
        </p:nvSpPr>
        <p:spPr>
          <a:xfrm flipH="1">
            <a:off x="9290400" y="2124480"/>
            <a:ext cx="1198560" cy="528000"/>
          </a:xfrm>
          <a:prstGeom prst="flowChartPunchedCard">
            <a:avLst/>
          </a:prstGeom>
          <a:solidFill>
            <a:srgbClr val="E06666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1867" b="1">
                <a:solidFill>
                  <a:srgbClr val="F3F3F3"/>
                </a:solidFill>
                <a:latin typeface="Arial"/>
                <a:ea typeface="Arial"/>
              </a:rPr>
              <a:t>Arg 6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29477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Words>1548</Words>
  <Application>Microsoft Office PowerPoint</Application>
  <PresentationFormat>宽屏</PresentationFormat>
  <Paragraphs>324</Paragraphs>
  <Slides>34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Theme</vt:lpstr>
      <vt:lpstr>lab2-Defusing a Binary Bomb  Spring 2016</vt:lpstr>
      <vt:lpstr>PowerPoint 演示文稿</vt:lpstr>
      <vt:lpstr>Bomb Lab Overview(what)</vt:lpstr>
      <vt:lpstr>Bomb Lab Overview(material)</vt:lpstr>
      <vt:lpstr>Bomb Lab Overview(skill)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15213 Recitation</dc:title>
  <dc:creator>Vinaykumar Bhat</dc:creator>
  <cp:lastModifiedBy>Chen Bill</cp:lastModifiedBy>
  <cp:revision>103</cp:revision>
  <dcterms:created xsi:type="dcterms:W3CDTF">2014-09-05T20:28:47Z</dcterms:created>
  <dcterms:modified xsi:type="dcterms:W3CDTF">2019-04-29T02:25:41Z</dcterms:modified>
</cp:coreProperties>
</file>