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notesMasterIdLst>
    <p:notesMasterId r:id="rId16"/>
  </p:notesMasterIdLst>
  <p:sldIdLst>
    <p:sldId id="256" r:id="rId2"/>
    <p:sldId id="286" r:id="rId3"/>
    <p:sldId id="257" r:id="rId4"/>
    <p:sldId id="262" r:id="rId5"/>
    <p:sldId id="327" r:id="rId6"/>
    <p:sldId id="336" r:id="rId7"/>
    <p:sldId id="307" r:id="rId8"/>
    <p:sldId id="328" r:id="rId9"/>
    <p:sldId id="306" r:id="rId10"/>
    <p:sldId id="330" r:id="rId11"/>
    <p:sldId id="331" r:id="rId12"/>
    <p:sldId id="332" r:id="rId13"/>
    <p:sldId id="334" r:id="rId14"/>
    <p:sldId id="33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naykumar Bhat" initials="VB" lastIdx="0" clrIdx="0">
    <p:extLst>
      <p:ext uri="{19B8F6BF-5375-455C-9EA6-DF929625EA0E}">
        <p15:presenceInfo xmlns:p15="http://schemas.microsoft.com/office/powerpoint/2012/main" userId="S-1-5-21-484763869-963894560-842925246-27225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43BFA-8D0C-4EAF-8D6E-4A60647997EE}" type="datetimeFigureOut">
              <a:rPr lang="zh-CN" altLang="en-US" smtClean="0"/>
              <a:t>2019/4/10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10E52-0F9A-452F-8B77-E046E2820B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496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BAED-4906-4B99-A878-9B8D2741E568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1873-89A0-48CC-A49D-E0128D821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71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BAED-4906-4B99-A878-9B8D2741E568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1873-89A0-48CC-A49D-E0128D821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53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BAED-4906-4B99-A878-9B8D2741E568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1873-89A0-48CC-A49D-E0128D821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9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BAED-4906-4B99-A878-9B8D2741E568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1873-89A0-48CC-A49D-E0128D821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76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BAED-4906-4B99-A878-9B8D2741E568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1873-89A0-48CC-A49D-E0128D821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20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BAED-4906-4B99-A878-9B8D2741E568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1873-89A0-48CC-A49D-E0128D821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48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BAED-4906-4B99-A878-9B8D2741E568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1873-89A0-48CC-A49D-E0128D821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72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BAED-4906-4B99-A878-9B8D2741E568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1873-89A0-48CC-A49D-E0128D821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41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BAED-4906-4B99-A878-9B8D2741E568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1873-89A0-48CC-A49D-E0128D821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09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BAED-4906-4B99-A878-9B8D2741E568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1873-89A0-48CC-A49D-E0128D821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48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BAED-4906-4B99-A878-9B8D2741E568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1873-89A0-48CC-A49D-E0128D821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01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FBAED-4906-4B99-A878-9B8D2741E568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F1873-89A0-48CC-A49D-E0128D821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085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r>
              <a:rPr lang="en-US" altLang="zh-CN" dirty="0" smtClean="0"/>
              <a:t>3</a:t>
            </a:r>
            <a:r>
              <a:rPr lang="en-US" dirty="0" smtClean="0"/>
              <a:t>-The Buffer Bomb</a:t>
            </a:r>
            <a:br>
              <a:rPr lang="en-US" dirty="0" smtClean="0"/>
            </a:br>
            <a:r>
              <a:rPr lang="en-US" sz="4400" dirty="0" smtClean="0"/>
              <a:t>S</a:t>
            </a:r>
            <a:r>
              <a:rPr lang="en-US" altLang="zh-CN" sz="4400" dirty="0" smtClean="0"/>
              <a:t>pring</a:t>
            </a:r>
            <a:r>
              <a:rPr lang="en-US" sz="4400" dirty="0" smtClean="0"/>
              <a:t> 201</a:t>
            </a:r>
            <a:r>
              <a:rPr lang="en-US" altLang="zh-CN" sz="4400" dirty="0" smtClean="0"/>
              <a:t>6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00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789088" y="267872"/>
            <a:ext cx="10121760" cy="138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altLang="zh-CN" sz="4400" dirty="0"/>
              <a:t>Task</a:t>
            </a:r>
            <a:r>
              <a:rPr lang="en-US" altLang="zh-CN" sz="2800" dirty="0"/>
              <a:t>(</a:t>
            </a:r>
            <a:r>
              <a:rPr lang="en-US" altLang="zh-CN" sz="2800" b="1" dirty="0"/>
              <a:t>Level </a:t>
            </a:r>
            <a:r>
              <a:rPr lang="en-US" altLang="zh-CN" sz="2800" b="1" dirty="0" smtClean="0"/>
              <a:t>1: Sparkler</a:t>
            </a:r>
            <a:r>
              <a:rPr lang="en-US" altLang="zh-CN" sz="2800" dirty="0" smtClean="0"/>
              <a:t>)</a:t>
            </a:r>
            <a:endParaRPr sz="2800" dirty="0">
              <a:latin typeface="+mj-lt"/>
              <a:ea typeface="+mj-ea"/>
              <a:cs typeface="+mj-cs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877988" y="1636624"/>
            <a:ext cx="8862912" cy="463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/>
          <a:lstStyle/>
          <a:p>
            <a:r>
              <a:rPr lang="en-US" altLang="zh-CN" sz="2800" dirty="0"/>
              <a:t>Similar to Level 0, your task is to get BUFBOMB to execute the code for fizz rather than returning </a:t>
            </a:r>
            <a:r>
              <a:rPr lang="en-US" altLang="zh-CN" sz="2800" dirty="0" smtClean="0"/>
              <a:t>to test</a:t>
            </a:r>
            <a:r>
              <a:rPr lang="en-US" altLang="zh-CN" sz="2800" dirty="0"/>
              <a:t>. In this case, however, you must make it appear to fizz as if you have passed your cookie as </a:t>
            </a:r>
            <a:r>
              <a:rPr lang="en-US" altLang="zh-CN" sz="2800" dirty="0" smtClean="0"/>
              <a:t>its argument.</a:t>
            </a:r>
          </a:p>
          <a:p>
            <a:endParaRPr lang="en-US" altLang="zh-CN" sz="2800" dirty="0" smtClean="0"/>
          </a:p>
          <a:p>
            <a:r>
              <a:rPr lang="en-US" sz="2800" dirty="0" smtClean="0">
                <a:latin typeface="+mj-lt"/>
                <a:ea typeface="+mj-ea"/>
                <a:cs typeface="+mj-cs"/>
              </a:rPr>
              <a:t>/*</a:t>
            </a:r>
            <a:r>
              <a:rPr lang="zh-CN" altLang="en-US" sz="2800" dirty="0" smtClean="0"/>
              <a:t>与</a:t>
            </a:r>
            <a:r>
              <a:rPr lang="zh-CN" altLang="en-US" sz="2800" dirty="0"/>
              <a:t>实验</a:t>
            </a:r>
            <a:r>
              <a:rPr lang="en-US" altLang="zh-CN" sz="2800" dirty="0"/>
              <a:t>1</a:t>
            </a:r>
            <a:r>
              <a:rPr lang="zh-CN" altLang="en-US" sz="2800" dirty="0"/>
              <a:t>大同小异，都是让</a:t>
            </a:r>
            <a:r>
              <a:rPr lang="en-US" altLang="zh-CN" sz="2800" dirty="0" err="1"/>
              <a:t>getbuf</a:t>
            </a:r>
            <a:r>
              <a:rPr lang="en-US" altLang="zh-CN" sz="2800" dirty="0"/>
              <a:t>()</a:t>
            </a:r>
            <a:r>
              <a:rPr lang="zh-CN" altLang="en-US" sz="2800" dirty="0"/>
              <a:t>的调用者</a:t>
            </a:r>
            <a:r>
              <a:rPr lang="en-US" altLang="zh-CN" sz="2800" dirty="0"/>
              <a:t>test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执行</a:t>
            </a:r>
            <a:r>
              <a:rPr lang="zh-CN" altLang="en-US" sz="2800" dirty="0"/>
              <a:t>一个代码里未调用的函数，实验</a:t>
            </a:r>
            <a:r>
              <a:rPr lang="en-US" altLang="zh-CN" sz="2800" dirty="0"/>
              <a:t>2</a:t>
            </a:r>
            <a:r>
              <a:rPr lang="zh-CN" altLang="en-US" sz="2800" dirty="0"/>
              <a:t>中是</a:t>
            </a:r>
            <a:r>
              <a:rPr lang="en-US" altLang="zh-CN" sz="2800" dirty="0"/>
              <a:t>fizz()</a:t>
            </a:r>
            <a:r>
              <a:rPr lang="zh-CN" altLang="en-US" sz="2800" dirty="0"/>
              <a:t>函数</a:t>
            </a:r>
            <a:r>
              <a:rPr lang="zh-CN" altLang="en-US" sz="2800" dirty="0" smtClean="0"/>
              <a:t>。</a:t>
            </a:r>
            <a:r>
              <a:rPr lang="zh-CN" altLang="en-US" sz="2800" dirty="0"/>
              <a:t>并且</a:t>
            </a:r>
            <a:r>
              <a:rPr lang="zh-CN" altLang="en-US" sz="2800" dirty="0" smtClean="0"/>
              <a:t>传入</a:t>
            </a:r>
            <a:r>
              <a:rPr lang="zh-CN" altLang="en-US" sz="2800" dirty="0"/>
              <a:t>我们的</a:t>
            </a:r>
            <a:r>
              <a:rPr lang="en-US" altLang="zh-CN" sz="2800" dirty="0"/>
              <a:t>cookie</a:t>
            </a:r>
            <a:r>
              <a:rPr lang="zh-CN" altLang="en-US" sz="2800" dirty="0"/>
              <a:t>作为参数，让</a:t>
            </a:r>
            <a:r>
              <a:rPr lang="en-US" altLang="zh-CN" sz="2800" dirty="0"/>
              <a:t>fizz()</a:t>
            </a:r>
            <a:r>
              <a:rPr lang="zh-CN" altLang="en-US" sz="2800" dirty="0"/>
              <a:t>打印</a:t>
            </a:r>
            <a:r>
              <a:rPr lang="zh-CN" altLang="en-US" sz="2800" dirty="0" smtClean="0"/>
              <a:t>出来。*</a:t>
            </a:r>
            <a:r>
              <a:rPr lang="en-US" altLang="zh-CN" sz="2800" dirty="0" smtClean="0"/>
              <a:t>/</a:t>
            </a:r>
            <a:endParaRPr sz="28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943770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916088" y="159084"/>
            <a:ext cx="10121760" cy="138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altLang="zh-CN" sz="4400" dirty="0"/>
              <a:t>Task</a:t>
            </a:r>
            <a:r>
              <a:rPr lang="en-US" altLang="zh-CN" sz="2800" dirty="0"/>
              <a:t>(</a:t>
            </a:r>
            <a:r>
              <a:rPr lang="en-US" altLang="zh-CN" sz="2800" b="1" dirty="0"/>
              <a:t>Level </a:t>
            </a:r>
            <a:r>
              <a:rPr lang="en-US" altLang="zh-CN" sz="2800" b="1" dirty="0" smtClean="0"/>
              <a:t>2: Firecracker</a:t>
            </a:r>
            <a:r>
              <a:rPr lang="en-US" altLang="zh-CN" sz="2800" dirty="0" smtClean="0"/>
              <a:t>)</a:t>
            </a:r>
            <a:endParaRPr sz="2800" dirty="0">
              <a:latin typeface="+mj-lt"/>
              <a:ea typeface="+mj-ea"/>
              <a:cs typeface="+mj-cs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1055788" y="1420724"/>
            <a:ext cx="8862912" cy="463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/>
          <a:lstStyle/>
          <a:p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global_value</a:t>
            </a:r>
            <a:r>
              <a:rPr lang="en-US" altLang="zh-CN" sz="2800" dirty="0"/>
              <a:t> = 0;</a:t>
            </a:r>
          </a:p>
          <a:p>
            <a:r>
              <a:rPr lang="en-US" altLang="zh-CN" sz="2800" dirty="0"/>
              <a:t>void bang(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val</a:t>
            </a:r>
            <a:r>
              <a:rPr lang="en-US" altLang="zh-CN" sz="2800" dirty="0"/>
              <a:t>)</a:t>
            </a:r>
          </a:p>
          <a:p>
            <a:r>
              <a:rPr lang="en-US" altLang="zh-CN" sz="2800" dirty="0"/>
              <a:t>{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if </a:t>
            </a:r>
            <a:r>
              <a:rPr lang="en-US" altLang="zh-CN" sz="2800" dirty="0"/>
              <a:t>(</a:t>
            </a:r>
            <a:r>
              <a:rPr lang="en-US" altLang="zh-CN" sz="2800" dirty="0" err="1"/>
              <a:t>global_value</a:t>
            </a:r>
            <a:r>
              <a:rPr lang="en-US" altLang="zh-CN" sz="2800" dirty="0"/>
              <a:t> == cookie) {</a:t>
            </a:r>
          </a:p>
          <a:p>
            <a:r>
              <a:rPr lang="en-US" altLang="zh-CN" sz="2800" dirty="0" smtClean="0"/>
              <a:t>	</a:t>
            </a:r>
            <a:r>
              <a:rPr lang="en-US" altLang="zh-CN" sz="2800" dirty="0" err="1" smtClean="0"/>
              <a:t>printf</a:t>
            </a:r>
            <a:r>
              <a:rPr lang="en-US" altLang="zh-CN" sz="2800" dirty="0"/>
              <a:t>("Bang!: You set </a:t>
            </a:r>
            <a:r>
              <a:rPr lang="en-US" altLang="zh-CN" sz="2800" dirty="0" err="1"/>
              <a:t>global_value</a:t>
            </a:r>
            <a:r>
              <a:rPr lang="en-US" altLang="zh-CN" sz="2800" dirty="0"/>
              <a:t> to 0x%x\n", </a:t>
            </a:r>
            <a:r>
              <a:rPr lang="en-US" altLang="zh-CN" sz="2800" dirty="0" smtClean="0"/>
              <a:t>	</a:t>
            </a:r>
            <a:r>
              <a:rPr lang="en-US" altLang="zh-CN" sz="2800" dirty="0" err="1" smtClean="0"/>
              <a:t>global_value</a:t>
            </a:r>
            <a:r>
              <a:rPr lang="en-US" altLang="zh-CN" sz="2800" dirty="0"/>
              <a:t>);</a:t>
            </a:r>
          </a:p>
          <a:p>
            <a:r>
              <a:rPr lang="en-US" altLang="zh-CN" sz="2800" dirty="0" smtClean="0"/>
              <a:t>	validate(2</a:t>
            </a:r>
            <a:r>
              <a:rPr lang="en-US" altLang="zh-CN" sz="2800" dirty="0"/>
              <a:t>);</a:t>
            </a:r>
          </a:p>
          <a:p>
            <a:r>
              <a:rPr lang="en-US" altLang="zh-CN" sz="2800" dirty="0" smtClean="0"/>
              <a:t>    } </a:t>
            </a:r>
            <a:r>
              <a:rPr lang="en-US" altLang="zh-CN" sz="2800" dirty="0"/>
              <a:t>else</a:t>
            </a:r>
          </a:p>
          <a:p>
            <a:r>
              <a:rPr lang="en-US" altLang="zh-CN" sz="2800" dirty="0" smtClean="0"/>
              <a:t>    </a:t>
            </a:r>
            <a:r>
              <a:rPr lang="en-US" altLang="zh-CN" sz="2800" dirty="0" err="1" smtClean="0"/>
              <a:t>printf</a:t>
            </a:r>
            <a:r>
              <a:rPr lang="en-US" altLang="zh-CN" sz="2800" dirty="0"/>
              <a:t>("Misfire: </a:t>
            </a:r>
            <a:r>
              <a:rPr lang="en-US" altLang="zh-CN" sz="2800" dirty="0" err="1"/>
              <a:t>global_value</a:t>
            </a:r>
            <a:r>
              <a:rPr lang="en-US" altLang="zh-CN" sz="2800" dirty="0"/>
              <a:t> = 0x%x\n", </a:t>
            </a:r>
            <a:r>
              <a:rPr lang="en-US" altLang="zh-CN" sz="2800" dirty="0" err="1"/>
              <a:t>global_value</a:t>
            </a:r>
            <a:r>
              <a:rPr lang="en-US" altLang="zh-CN" sz="2800" dirty="0"/>
              <a:t>);</a:t>
            </a:r>
          </a:p>
          <a:p>
            <a:r>
              <a:rPr lang="en-US" altLang="zh-CN" sz="2800" dirty="0" smtClean="0"/>
              <a:t>    exit(0</a:t>
            </a:r>
            <a:r>
              <a:rPr lang="en-US" altLang="zh-CN" sz="2800" dirty="0"/>
              <a:t>);</a:t>
            </a:r>
          </a:p>
          <a:p>
            <a:r>
              <a:rPr lang="en-US" altLang="zh-CN" sz="2800" dirty="0"/>
              <a:t>}</a:t>
            </a:r>
            <a:endParaRPr sz="28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075384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916088" y="159084"/>
            <a:ext cx="10121760" cy="138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altLang="zh-CN" sz="4400" dirty="0"/>
              <a:t>Task</a:t>
            </a:r>
            <a:r>
              <a:rPr lang="en-US" altLang="zh-CN" sz="2800" dirty="0"/>
              <a:t>(</a:t>
            </a:r>
            <a:r>
              <a:rPr lang="en-US" altLang="zh-CN" sz="2800" b="1" dirty="0"/>
              <a:t>Level </a:t>
            </a:r>
            <a:r>
              <a:rPr lang="en-US" altLang="zh-CN" sz="2800" b="1" dirty="0" smtClean="0"/>
              <a:t>2: Firecracker</a:t>
            </a:r>
            <a:r>
              <a:rPr lang="en-US" altLang="zh-CN" sz="2800" dirty="0" smtClean="0"/>
              <a:t>)</a:t>
            </a:r>
            <a:endParaRPr sz="2800" dirty="0">
              <a:latin typeface="+mj-lt"/>
              <a:ea typeface="+mj-ea"/>
              <a:cs typeface="+mj-cs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1030388" y="1446124"/>
            <a:ext cx="8862912" cy="463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/>
          <a:lstStyle/>
          <a:p>
            <a:r>
              <a:rPr lang="en-US" altLang="zh-CN" sz="2800" dirty="0"/>
              <a:t>Similar to Levels 0 and 1, your task is to get BUFBOMB to execute the code for bang rather than returning</a:t>
            </a:r>
          </a:p>
          <a:p>
            <a:r>
              <a:rPr lang="en-US" altLang="zh-CN" sz="2800" dirty="0"/>
              <a:t>to test. Before this, however, you must set global variable </a:t>
            </a:r>
            <a:r>
              <a:rPr lang="en-US" altLang="zh-CN" sz="2800" dirty="0" err="1"/>
              <a:t>global_value</a:t>
            </a:r>
            <a:r>
              <a:rPr lang="en-US" altLang="zh-CN" sz="2800" dirty="0"/>
              <a:t> to your </a:t>
            </a:r>
            <a:r>
              <a:rPr lang="en-US" altLang="zh-CN" sz="2800" dirty="0" err="1"/>
              <a:t>userid’s</a:t>
            </a:r>
            <a:r>
              <a:rPr lang="en-US" altLang="zh-CN" sz="2800" dirty="0"/>
              <a:t> cookie. Your</a:t>
            </a:r>
          </a:p>
          <a:p>
            <a:r>
              <a:rPr lang="en-US" altLang="zh-CN" sz="2800" dirty="0"/>
              <a:t>exploit code should set </a:t>
            </a:r>
            <a:r>
              <a:rPr lang="en-US" altLang="zh-CN" sz="2800" dirty="0" err="1"/>
              <a:t>global_value</a:t>
            </a:r>
            <a:r>
              <a:rPr lang="en-US" altLang="zh-CN" sz="2800" dirty="0"/>
              <a:t>, push the address of bang on the stack, and then execute a ret</a:t>
            </a:r>
          </a:p>
          <a:p>
            <a:r>
              <a:rPr lang="en-US" altLang="zh-CN" sz="2800" dirty="0"/>
              <a:t>instruction to cause a jump to the code for bang</a:t>
            </a:r>
            <a:r>
              <a:rPr lang="en-US" altLang="zh-CN" sz="2800" dirty="0" smtClean="0"/>
              <a:t>.</a:t>
            </a:r>
          </a:p>
          <a:p>
            <a:endParaRPr lang="en-US" sz="2800" dirty="0">
              <a:latin typeface="+mj-lt"/>
              <a:ea typeface="+mj-ea"/>
              <a:cs typeface="+mj-cs"/>
            </a:endParaRPr>
          </a:p>
          <a:p>
            <a:r>
              <a:rPr lang="en-US" altLang="zh-CN" sz="2800" dirty="0" smtClean="0">
                <a:latin typeface="+mj-lt"/>
                <a:ea typeface="+mj-ea"/>
                <a:cs typeface="+mj-cs"/>
              </a:rPr>
              <a:t>/</a:t>
            </a:r>
            <a:r>
              <a:rPr lang="zh-CN" altLang="en-US" sz="2800" dirty="0" smtClean="0">
                <a:latin typeface="+mj-lt"/>
                <a:ea typeface="+mj-ea"/>
                <a:cs typeface="+mj-cs"/>
              </a:rPr>
              <a:t>*</a:t>
            </a:r>
            <a:r>
              <a:rPr lang="en-US" altLang="zh-CN" sz="2800" dirty="0"/>
              <a:t> /</a:t>
            </a:r>
            <a:r>
              <a:rPr lang="zh-CN" altLang="en-US" sz="2800" dirty="0"/>
              <a:t>*让</a:t>
            </a:r>
            <a:r>
              <a:rPr lang="en-US" altLang="zh-CN" sz="2800" dirty="0" err="1"/>
              <a:t>getbuf</a:t>
            </a:r>
            <a:r>
              <a:rPr lang="en-US" altLang="zh-CN" sz="2800" dirty="0"/>
              <a:t>()</a:t>
            </a:r>
            <a:r>
              <a:rPr lang="zh-CN" altLang="en-US" sz="2800" dirty="0"/>
              <a:t>返回到</a:t>
            </a:r>
            <a:r>
              <a:rPr lang="en-US" altLang="zh-CN" sz="2800" dirty="0"/>
              <a:t>bang()</a:t>
            </a:r>
            <a:r>
              <a:rPr lang="zh-CN" altLang="en-US" sz="2800" dirty="0"/>
              <a:t>而非</a:t>
            </a:r>
            <a:r>
              <a:rPr lang="en-US" altLang="zh-CN" sz="2800" dirty="0"/>
              <a:t>test()</a:t>
            </a:r>
            <a:r>
              <a:rPr lang="zh-CN" altLang="en-US" sz="2800" dirty="0"/>
              <a:t>，并且在执行</a:t>
            </a:r>
            <a:r>
              <a:rPr lang="en-US" altLang="zh-CN" sz="2800" dirty="0"/>
              <a:t>bang()</a:t>
            </a:r>
            <a:r>
              <a:rPr lang="zh-CN" altLang="en-US" sz="2800" dirty="0"/>
              <a:t>之前将</a:t>
            </a:r>
            <a:r>
              <a:rPr lang="en-US" altLang="zh-CN" sz="2800" dirty="0" err="1"/>
              <a:t>global_value</a:t>
            </a:r>
            <a:r>
              <a:rPr lang="zh-CN" altLang="en-US" sz="2800" dirty="0"/>
              <a:t>的值修改为</a:t>
            </a:r>
            <a:r>
              <a:rPr lang="en-US" altLang="zh-CN" sz="2800" dirty="0"/>
              <a:t>cookie</a:t>
            </a:r>
            <a:r>
              <a:rPr lang="zh-CN" altLang="en-US" sz="2800" dirty="0" smtClean="0"/>
              <a:t>。*</a:t>
            </a:r>
            <a:r>
              <a:rPr lang="en-US" altLang="zh-CN" sz="2800" dirty="0" smtClean="0"/>
              <a:t>/</a:t>
            </a:r>
            <a:endParaRPr sz="28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080417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916088" y="159084"/>
            <a:ext cx="10121760" cy="138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altLang="zh-CN" sz="4400" dirty="0"/>
              <a:t>Task</a:t>
            </a:r>
            <a:r>
              <a:rPr lang="en-US" altLang="zh-CN" sz="2800" dirty="0"/>
              <a:t>(</a:t>
            </a:r>
            <a:r>
              <a:rPr lang="en-US" altLang="zh-CN" sz="2800" b="1" dirty="0"/>
              <a:t>Level </a:t>
            </a:r>
            <a:r>
              <a:rPr lang="en-US" altLang="zh-CN" sz="2800" b="1" dirty="0" smtClean="0"/>
              <a:t>3: </a:t>
            </a:r>
            <a:r>
              <a:rPr lang="en-US" altLang="zh-CN" sz="2800" b="1" dirty="0"/>
              <a:t>Dynamite</a:t>
            </a:r>
            <a:r>
              <a:rPr lang="en-US" altLang="zh-CN" sz="2800" dirty="0" smtClean="0"/>
              <a:t>)</a:t>
            </a:r>
            <a:endParaRPr sz="2800" dirty="0">
              <a:latin typeface="+mj-lt"/>
              <a:ea typeface="+mj-ea"/>
              <a:cs typeface="+mj-cs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1030388" y="1446124"/>
            <a:ext cx="8862912" cy="463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/>
          <a:lstStyle/>
          <a:p>
            <a:r>
              <a:rPr lang="en-US" altLang="zh-CN" sz="2800" dirty="0"/>
              <a:t>Your job for this level is to supply an exploit string that will cause </a:t>
            </a:r>
            <a:r>
              <a:rPr lang="en-US" altLang="zh-CN" sz="2800" dirty="0" err="1"/>
              <a:t>getbuf</a:t>
            </a:r>
            <a:r>
              <a:rPr lang="en-US" altLang="zh-CN" sz="2800" dirty="0"/>
              <a:t> to return your cookie back </a:t>
            </a:r>
            <a:r>
              <a:rPr lang="en-US" altLang="zh-CN" sz="2800" dirty="0" smtClean="0"/>
              <a:t>to test</a:t>
            </a:r>
            <a:r>
              <a:rPr lang="en-US" altLang="zh-CN" sz="2800" dirty="0"/>
              <a:t>, rather than the value 1. You can see in the code for test that this will cause the program to </a:t>
            </a:r>
            <a:r>
              <a:rPr lang="en-US" altLang="zh-CN" sz="2800" dirty="0" smtClean="0"/>
              <a:t>go “Boom</a:t>
            </a:r>
            <a:r>
              <a:rPr lang="en-US" altLang="zh-CN" sz="2800" dirty="0"/>
              <a:t>!.” Your exploit code should set your cookie as the return value, restore any corrupted state, </a:t>
            </a:r>
            <a:r>
              <a:rPr lang="en-US" altLang="zh-CN" sz="2800" dirty="0" smtClean="0"/>
              <a:t>push the </a:t>
            </a:r>
            <a:r>
              <a:rPr lang="en-US" altLang="zh-CN" sz="2800" dirty="0"/>
              <a:t>correct return location on the stack, and execute a ret instruction to really return to test</a:t>
            </a:r>
            <a:r>
              <a:rPr lang="en-US" altLang="zh-CN" sz="2800" dirty="0" smtClean="0"/>
              <a:t>.</a:t>
            </a:r>
          </a:p>
          <a:p>
            <a:endParaRPr lang="en-US" sz="2800" dirty="0">
              <a:latin typeface="+mj-lt"/>
              <a:ea typeface="+mj-ea"/>
              <a:cs typeface="+mj-cs"/>
            </a:endParaRPr>
          </a:p>
          <a:p>
            <a:r>
              <a:rPr lang="en-US" altLang="zh-CN" sz="2800" dirty="0" smtClean="0">
                <a:latin typeface="+mj-lt"/>
                <a:ea typeface="+mj-ea"/>
                <a:cs typeface="+mj-cs"/>
              </a:rPr>
              <a:t>/</a:t>
            </a:r>
            <a:r>
              <a:rPr lang="zh-CN" altLang="en-US" sz="2800" dirty="0" smtClean="0">
                <a:latin typeface="+mj-lt"/>
                <a:ea typeface="+mj-ea"/>
                <a:cs typeface="+mj-cs"/>
              </a:rPr>
              <a:t>*</a:t>
            </a:r>
            <a:r>
              <a:rPr lang="zh-CN" altLang="en-US" sz="2800" dirty="0"/>
              <a:t>将</a:t>
            </a:r>
            <a:r>
              <a:rPr lang="en-US" altLang="zh-CN" sz="2800" dirty="0" err="1"/>
              <a:t>getbuf</a:t>
            </a:r>
            <a:r>
              <a:rPr lang="en-US" altLang="zh-CN" sz="2800" dirty="0"/>
              <a:t>()</a:t>
            </a:r>
            <a:r>
              <a:rPr lang="zh-CN" altLang="en-US" sz="2800" dirty="0"/>
              <a:t>的返回值修改为我们的</a:t>
            </a:r>
            <a:r>
              <a:rPr lang="en-US" altLang="zh-CN" sz="2800" dirty="0"/>
              <a:t>cookie</a:t>
            </a:r>
            <a:r>
              <a:rPr lang="zh-CN" altLang="en-US" sz="2800" dirty="0"/>
              <a:t>，</a:t>
            </a:r>
            <a:r>
              <a:rPr lang="zh-CN" altLang="en-US" sz="2800" dirty="0" smtClean="0"/>
              <a:t>并返回</a:t>
            </a:r>
            <a:r>
              <a:rPr lang="zh-CN" altLang="en-US" sz="2800" dirty="0"/>
              <a:t>到调用者</a:t>
            </a:r>
            <a:r>
              <a:rPr lang="en-US" altLang="zh-CN" sz="2800" dirty="0"/>
              <a:t>test()</a:t>
            </a:r>
            <a:r>
              <a:rPr lang="zh-CN" altLang="en-US" sz="2800" dirty="0" smtClean="0"/>
              <a:t>中。*</a:t>
            </a:r>
            <a:r>
              <a:rPr lang="en-US" altLang="zh-CN" sz="2800" dirty="0" smtClean="0"/>
              <a:t>/</a:t>
            </a:r>
            <a:endParaRPr sz="28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395606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916088" y="159084"/>
            <a:ext cx="10121760" cy="138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altLang="zh-CN" sz="4400" dirty="0"/>
              <a:t>Task</a:t>
            </a:r>
            <a:r>
              <a:rPr lang="en-US" altLang="zh-CN" sz="2800" dirty="0"/>
              <a:t>(</a:t>
            </a:r>
            <a:r>
              <a:rPr lang="en-US" altLang="zh-CN" sz="2800" b="1" dirty="0"/>
              <a:t>Level </a:t>
            </a:r>
            <a:r>
              <a:rPr lang="en-US" altLang="zh-CN" sz="2800" b="1" dirty="0" smtClean="0"/>
              <a:t>4: </a:t>
            </a:r>
            <a:r>
              <a:rPr lang="en-US" altLang="zh-CN" sz="2800" b="1" dirty="0"/>
              <a:t>Nitroglycerin</a:t>
            </a:r>
            <a:r>
              <a:rPr lang="en-US" altLang="zh-CN" sz="2800" dirty="0" smtClean="0"/>
              <a:t>)</a:t>
            </a:r>
            <a:endParaRPr sz="2800" dirty="0">
              <a:latin typeface="+mj-lt"/>
              <a:ea typeface="+mj-ea"/>
              <a:cs typeface="+mj-cs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1030388" y="1446124"/>
            <a:ext cx="8862912" cy="463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/>
          <a:lstStyle/>
          <a:p>
            <a:r>
              <a:rPr lang="en-US" altLang="zh-CN" sz="2800" dirty="0"/>
              <a:t>For this level, we have gone the opposite direction, making the stack positions even less stable than </a:t>
            </a:r>
            <a:r>
              <a:rPr lang="en-US" altLang="zh-CN" sz="2800" dirty="0" smtClean="0"/>
              <a:t>they normally </a:t>
            </a:r>
            <a:r>
              <a:rPr lang="en-US" altLang="zh-CN" sz="2800" dirty="0"/>
              <a:t>are. Hence the name “nitroglycerin”—an explosive that </a:t>
            </a:r>
            <a:r>
              <a:rPr lang="en-US" altLang="zh-CN" sz="2800" dirty="0" smtClean="0"/>
              <a:t>is notoriously </a:t>
            </a:r>
            <a:r>
              <a:rPr lang="en-US" altLang="zh-CN" sz="2800" dirty="0"/>
              <a:t>unstable</a:t>
            </a:r>
            <a:r>
              <a:rPr lang="en-US" altLang="zh-CN" sz="2800" dirty="0" smtClean="0"/>
              <a:t>.</a:t>
            </a:r>
          </a:p>
          <a:p>
            <a:endParaRPr lang="en-US" sz="2800" dirty="0">
              <a:latin typeface="+mj-lt"/>
              <a:ea typeface="+mj-ea"/>
              <a:cs typeface="+mj-cs"/>
            </a:endParaRPr>
          </a:p>
          <a:p>
            <a:r>
              <a:rPr lang="en-US" altLang="zh-CN" sz="2800" dirty="0" smtClean="0">
                <a:latin typeface="+mj-lt"/>
                <a:ea typeface="+mj-ea"/>
                <a:cs typeface="+mj-cs"/>
              </a:rPr>
              <a:t>/</a:t>
            </a:r>
            <a:r>
              <a:rPr lang="zh-CN" altLang="en-US" sz="2800" dirty="0" smtClean="0">
                <a:latin typeface="+mj-lt"/>
                <a:ea typeface="+mj-ea"/>
                <a:cs typeface="+mj-cs"/>
              </a:rPr>
              <a:t>*</a:t>
            </a:r>
            <a:r>
              <a:rPr lang="zh-CN" altLang="en-US" sz="2800" dirty="0"/>
              <a:t>用</a:t>
            </a:r>
            <a:r>
              <a:rPr lang="en-US" altLang="zh-CN" sz="2800" dirty="0" err="1"/>
              <a:t>bufbomb</a:t>
            </a:r>
            <a:r>
              <a:rPr lang="zh-CN" altLang="en-US" sz="2800" dirty="0"/>
              <a:t>的</a:t>
            </a:r>
            <a:r>
              <a:rPr lang="en-US" altLang="zh-CN" sz="2800" dirty="0"/>
              <a:t>-n</a:t>
            </a:r>
            <a:r>
              <a:rPr lang="zh-CN" altLang="en-US" sz="2800" dirty="0"/>
              <a:t>参数进入</a:t>
            </a:r>
            <a:r>
              <a:rPr lang="en-US" altLang="zh-CN" sz="2800" dirty="0"/>
              <a:t>Level 4</a:t>
            </a:r>
            <a:r>
              <a:rPr lang="zh-CN" altLang="en-US" sz="2800" dirty="0"/>
              <a:t>模式，此时程序不会调用</a:t>
            </a:r>
            <a:r>
              <a:rPr lang="en-US" altLang="zh-CN" sz="2800" dirty="0" err="1"/>
              <a:t>getbuf</a:t>
            </a:r>
            <a:r>
              <a:rPr lang="en-US" altLang="zh-CN" sz="2800" dirty="0"/>
              <a:t>()</a:t>
            </a:r>
            <a:r>
              <a:rPr lang="zh-CN" altLang="en-US" sz="2800" dirty="0"/>
              <a:t>而是其升级版</a:t>
            </a:r>
            <a:r>
              <a:rPr lang="en-US" altLang="zh-CN" sz="2800" dirty="0" err="1"/>
              <a:t>getbufn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。</a:t>
            </a:r>
            <a:r>
              <a:rPr lang="en-US" altLang="zh-CN" sz="2800" dirty="0" err="1" smtClean="0"/>
              <a:t>getbufn</a:t>
            </a:r>
            <a:r>
              <a:rPr lang="en-US" altLang="zh-CN" sz="2800" dirty="0"/>
              <a:t>()</a:t>
            </a:r>
            <a:r>
              <a:rPr lang="zh-CN" altLang="en-US" sz="2800" dirty="0"/>
              <a:t>的调用者会使用</a:t>
            </a:r>
            <a:r>
              <a:rPr lang="en-US" altLang="zh-CN" sz="2800" dirty="0" err="1"/>
              <a:t>alloca</a:t>
            </a:r>
            <a:r>
              <a:rPr lang="zh-CN" altLang="en-US" sz="2800" dirty="0"/>
              <a:t>库函数随机分配栈空间，然后连续调用</a:t>
            </a:r>
            <a:r>
              <a:rPr lang="en-US" altLang="zh-CN" sz="2800" dirty="0" err="1"/>
              <a:t>getbufn</a:t>
            </a:r>
            <a:r>
              <a:rPr lang="en-US" altLang="zh-CN" sz="2800" dirty="0"/>
              <a:t>()</a:t>
            </a:r>
            <a:r>
              <a:rPr lang="zh-CN" altLang="en-US" sz="2800" dirty="0"/>
              <a:t>五次。我们的</a:t>
            </a:r>
            <a:r>
              <a:rPr lang="zh-CN" altLang="en-US" sz="2800" dirty="0" smtClean="0"/>
              <a:t>任务是</a:t>
            </a:r>
            <a:r>
              <a:rPr lang="zh-CN" altLang="en-US" sz="2800" dirty="0"/>
              <a:t>保证</a:t>
            </a:r>
            <a:r>
              <a:rPr lang="en-US" altLang="zh-CN" sz="2800" dirty="0" err="1"/>
              <a:t>getbufn</a:t>
            </a:r>
            <a:r>
              <a:rPr lang="en-US" altLang="zh-CN" sz="2800" dirty="0"/>
              <a:t>()</a:t>
            </a:r>
            <a:r>
              <a:rPr lang="zh-CN" altLang="en-US" sz="2800" dirty="0"/>
              <a:t>每次都返回我们的</a:t>
            </a:r>
            <a:r>
              <a:rPr lang="en-US" altLang="zh-CN" sz="2800" dirty="0"/>
              <a:t>cookie</a:t>
            </a:r>
            <a:r>
              <a:rPr lang="zh-CN" altLang="en-US" sz="2800" dirty="0"/>
              <a:t>而不是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。*</a:t>
            </a:r>
            <a:r>
              <a:rPr lang="en-US" altLang="zh-CN" sz="2800" dirty="0" smtClean="0"/>
              <a:t>/</a:t>
            </a:r>
            <a:endParaRPr sz="28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269833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5838" y="126490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44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zh-CN" sz="44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altLang="zh-CN" sz="4400" dirty="0" smtClean="0">
                <a:solidFill>
                  <a:srgbClr val="FFC000"/>
                </a:solidFill>
              </a:rPr>
              <a:t>				1  Introduction</a:t>
            </a:r>
            <a:endParaRPr lang="en-US" altLang="zh-CN" sz="44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zh-CN" sz="4400" dirty="0"/>
          </a:p>
          <a:p>
            <a:pPr marL="0" indent="0">
              <a:buNone/>
            </a:pPr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346940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en-US" altLang="zh-C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050" y="1690688"/>
            <a:ext cx="79057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This assignment will help you develop a </a:t>
            </a:r>
            <a:r>
              <a:rPr lang="en-US" altLang="zh-CN" dirty="0" smtClean="0"/>
              <a:t>detailed understanding </a:t>
            </a:r>
            <a:r>
              <a:rPr lang="en-US" altLang="zh-CN" dirty="0"/>
              <a:t>of IA-32 calling conventions and </a:t>
            </a:r>
            <a:r>
              <a:rPr lang="en-US" altLang="zh-CN" dirty="0" smtClean="0"/>
              <a:t>stack organization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It involves applying a series of buffer overflow attacks(</a:t>
            </a:r>
            <a:r>
              <a:rPr lang="en-US" altLang="zh-CN" u="sng" dirty="0"/>
              <a:t>five attacks</a:t>
            </a:r>
            <a:r>
              <a:rPr lang="en-US" altLang="zh-CN" dirty="0"/>
              <a:t>) on an executable file </a:t>
            </a:r>
            <a:r>
              <a:rPr lang="en-US" altLang="zh-CN" dirty="0" err="1"/>
              <a:t>bufbomb</a:t>
            </a:r>
            <a:r>
              <a:rPr lang="en-US" altLang="zh-CN" dirty="0"/>
              <a:t> in the lab directory.</a:t>
            </a:r>
          </a:p>
        </p:txBody>
      </p:sp>
    </p:spTree>
    <p:extLst>
      <p:ext uri="{BB962C8B-B14F-4D97-AF65-F5344CB8AC3E}">
        <p14:creationId xmlns:p14="http://schemas.microsoft.com/office/powerpoint/2010/main" val="262646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</a:t>
            </a:r>
            <a:r>
              <a:rPr lang="en-US" dirty="0" smtClean="0"/>
              <a:t>will get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altLang="zh-CN" dirty="0"/>
              <a:t>• </a:t>
            </a:r>
            <a:r>
              <a:rPr lang="en-US" altLang="zh-CN" b="1" dirty="0" err="1"/>
              <a:t>bufbomb</a:t>
            </a:r>
            <a:r>
              <a:rPr lang="en-US" altLang="zh-CN" dirty="0"/>
              <a:t>: The buffer bomb program you will attack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r>
              <a:rPr lang="en-US" altLang="zh-CN" dirty="0" smtClean="0"/>
              <a:t>• </a:t>
            </a:r>
            <a:r>
              <a:rPr lang="en-US" altLang="zh-CN" b="1" dirty="0" err="1"/>
              <a:t>makecookie</a:t>
            </a:r>
            <a:r>
              <a:rPr lang="en-US" altLang="zh-CN" dirty="0"/>
              <a:t>: Generates a “cookie” </a:t>
            </a:r>
            <a:r>
              <a:rPr lang="en-US" altLang="zh-CN" dirty="0" smtClean="0"/>
              <a:t>based </a:t>
            </a:r>
            <a:r>
              <a:rPr lang="en-US" altLang="zh-CN" dirty="0"/>
              <a:t>on your </a:t>
            </a:r>
            <a:r>
              <a:rPr lang="en-US" altLang="zh-CN" dirty="0" err="1"/>
              <a:t>userid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r>
              <a:rPr lang="en-US" altLang="zh-CN" dirty="0" smtClean="0"/>
              <a:t>• </a:t>
            </a:r>
            <a:r>
              <a:rPr lang="en-US" altLang="zh-CN" b="1" dirty="0"/>
              <a:t>hex2raw</a:t>
            </a:r>
            <a:r>
              <a:rPr lang="en-US" altLang="zh-CN" dirty="0"/>
              <a:t>: A utility to help convert between string formats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r>
              <a:rPr lang="en-US" altLang="zh-CN" dirty="0" smtClean="0"/>
              <a:t>• </a:t>
            </a:r>
            <a:r>
              <a:rPr lang="en-US" altLang="zh-CN" b="1" dirty="0" err="1"/>
              <a:t>writeup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54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如何操作？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buflab32.pdf </a:t>
            </a:r>
            <a:r>
              <a:rPr lang="zh-CN" altLang="en-US" dirty="0" smtClean="0"/>
              <a:t>有关于命令的非常详细的描述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举个例子</a:t>
            </a:r>
            <a:r>
              <a:rPr lang="en-US" altLang="zh-CN" dirty="0" smtClean="0"/>
              <a:t>.pdf </a:t>
            </a:r>
            <a:r>
              <a:rPr lang="zh-CN" altLang="en-US" dirty="0" smtClean="0"/>
              <a:t>有一个完整流程的演示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045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6142" y="1983567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zh-CN" sz="44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altLang="zh-CN" sz="4400" dirty="0" smtClean="0">
                <a:solidFill>
                  <a:srgbClr val="FFC000"/>
                </a:solidFill>
              </a:rPr>
              <a:t>				2  </a:t>
            </a:r>
            <a:r>
              <a:rPr lang="en-US" altLang="zh-CN" sz="4400" dirty="0">
                <a:solidFill>
                  <a:srgbClr val="FFC000"/>
                </a:solidFill>
              </a:rPr>
              <a:t>Task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51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090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Task</a:t>
            </a:r>
            <a:r>
              <a:rPr lang="en-US" altLang="zh-CN" sz="2800" dirty="0" smtClean="0"/>
              <a:t>(</a:t>
            </a:r>
            <a:r>
              <a:rPr lang="en-US" altLang="zh-CN" sz="2800" b="1" dirty="0"/>
              <a:t>Level 0: Candle</a:t>
            </a:r>
            <a:r>
              <a:rPr lang="en-US" altLang="zh-CN" sz="2800" dirty="0" smtClean="0"/>
              <a:t>)</a:t>
            </a:r>
            <a:endParaRPr lang="zh-CN" altLang="en-US" sz="28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65200" y="1045439"/>
            <a:ext cx="5941811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void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test()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{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    int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val;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    volatile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int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local = 0xdeadbeef;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    val = getbuf();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    /* Check for corrupted stack */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    if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(local != 0xdeadbeef) {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        printf("Sabotaged!: the stack has been corrupted\n");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    }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    else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if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(val == cookie) {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        printf("Boom!: getbuf returned 0x%x\n", val);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        validate(3);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    }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    else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{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        printf("Dud: getbuf returned 0x%x\n", val);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    }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}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05411" y="1045439"/>
            <a:ext cx="5603204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000" dirty="0"/>
              <a:t>void smoke()</a:t>
            </a:r>
          </a:p>
          <a:p>
            <a:r>
              <a:rPr lang="en-US" altLang="zh-CN" sz="2000" dirty="0"/>
              <a:t>{</a:t>
            </a:r>
          </a:p>
          <a:p>
            <a:r>
              <a:rPr lang="en-US" altLang="zh-CN" sz="2000" dirty="0" err="1"/>
              <a:t>printf</a:t>
            </a:r>
            <a:r>
              <a:rPr lang="en-US" altLang="zh-CN" sz="2000" dirty="0"/>
              <a:t>("Smoke!: You called smoke()\n");</a:t>
            </a:r>
          </a:p>
          <a:p>
            <a:r>
              <a:rPr lang="en-US" altLang="zh-CN" sz="2000" dirty="0"/>
              <a:t>validate(0);</a:t>
            </a:r>
          </a:p>
          <a:p>
            <a:r>
              <a:rPr lang="en-US" altLang="zh-CN" sz="2000" dirty="0"/>
              <a:t>exit(0);</a:t>
            </a:r>
          </a:p>
          <a:p>
            <a:r>
              <a:rPr lang="en-US" altLang="zh-CN" sz="2000" dirty="0"/>
              <a:t>}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51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600" y="187325"/>
            <a:ext cx="10515600" cy="1325563"/>
          </a:xfrm>
        </p:spPr>
        <p:txBody>
          <a:bodyPr/>
          <a:lstStyle/>
          <a:p>
            <a:r>
              <a:rPr lang="en-US" altLang="zh-CN" dirty="0"/>
              <a:t>Task</a:t>
            </a:r>
            <a:r>
              <a:rPr lang="en-US" altLang="zh-CN" sz="2800" dirty="0"/>
              <a:t>(</a:t>
            </a:r>
            <a:r>
              <a:rPr lang="en-US" altLang="zh-CN" sz="2800" b="1" dirty="0"/>
              <a:t>Level 0: Candle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97663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Your task is to get BUFBOMB to execute the code for smoke when </a:t>
            </a:r>
            <a:r>
              <a:rPr lang="en-US" altLang="zh-CN" dirty="0" err="1"/>
              <a:t>getbuf</a:t>
            </a:r>
            <a:r>
              <a:rPr lang="en-US" altLang="zh-CN" dirty="0"/>
              <a:t> executes its return </a:t>
            </a:r>
            <a:r>
              <a:rPr lang="en-US" altLang="zh-CN" dirty="0" err="1" smtClean="0"/>
              <a:t>statement,rather</a:t>
            </a:r>
            <a:r>
              <a:rPr lang="en-US" altLang="zh-CN" dirty="0" smtClean="0"/>
              <a:t> </a:t>
            </a:r>
            <a:r>
              <a:rPr lang="en-US" altLang="zh-CN" dirty="0"/>
              <a:t>than returning to test. Note that your exploit string may also corrupt parts of the stack not </a:t>
            </a:r>
            <a:r>
              <a:rPr lang="en-US" altLang="zh-CN" dirty="0" smtClean="0"/>
              <a:t>directly related </a:t>
            </a:r>
            <a:r>
              <a:rPr lang="en-US" altLang="zh-CN" dirty="0"/>
              <a:t>to this stage, but this will not cause a problem, since smoke causes the program to exit directly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/*</a:t>
            </a:r>
            <a:r>
              <a:rPr lang="zh-CN" altLang="en-US" dirty="0"/>
              <a:t>修改</a:t>
            </a:r>
            <a:r>
              <a:rPr lang="en-US" altLang="zh-CN" dirty="0" err="1"/>
              <a:t>getbuf</a:t>
            </a:r>
            <a:r>
              <a:rPr lang="en-US" altLang="zh-CN" dirty="0"/>
              <a:t>()</a:t>
            </a:r>
            <a:r>
              <a:rPr lang="zh-CN" altLang="en-US" dirty="0"/>
              <a:t>的返回地址，在执行完</a:t>
            </a:r>
            <a:r>
              <a:rPr lang="en-US" altLang="zh-CN" dirty="0" err="1"/>
              <a:t>getbuf</a:t>
            </a:r>
            <a:r>
              <a:rPr lang="en-US" altLang="zh-CN" dirty="0"/>
              <a:t>()</a:t>
            </a:r>
            <a:r>
              <a:rPr lang="zh-CN" altLang="en-US" dirty="0"/>
              <a:t>后不是返回到原来的调用者</a:t>
            </a:r>
            <a:r>
              <a:rPr lang="en-US" altLang="zh-CN" dirty="0"/>
              <a:t>test()</a:t>
            </a:r>
            <a:r>
              <a:rPr lang="zh-CN" altLang="en-US" dirty="0"/>
              <a:t>，而是跳到一个叫做</a:t>
            </a:r>
            <a:r>
              <a:rPr lang="en-US" altLang="zh-CN" dirty="0"/>
              <a:t>smoke()</a:t>
            </a:r>
            <a:r>
              <a:rPr lang="zh-CN" altLang="en-US" dirty="0"/>
              <a:t>的函数里</a:t>
            </a:r>
            <a:r>
              <a:rPr lang="zh-CN" altLang="en-US" dirty="0" smtClean="0"/>
              <a:t>。</a:t>
            </a:r>
            <a:r>
              <a:rPr lang="en-US" altLang="zh-CN" dirty="0" smtClean="0"/>
              <a:t>*/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474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789088" y="267872"/>
            <a:ext cx="10121760" cy="138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 anchor="ctr"/>
          <a:lstStyle/>
          <a:p>
            <a:pPr>
              <a:lnSpc>
                <a:spcPct val="100000"/>
              </a:lnSpc>
            </a:pPr>
            <a:r>
              <a:rPr lang="en-US" altLang="zh-CN" sz="4400" dirty="0"/>
              <a:t>Task</a:t>
            </a:r>
            <a:r>
              <a:rPr lang="en-US" altLang="zh-CN" sz="2800" dirty="0"/>
              <a:t>(</a:t>
            </a:r>
            <a:r>
              <a:rPr lang="en-US" altLang="zh-CN" sz="2800" b="1" dirty="0"/>
              <a:t>Level </a:t>
            </a:r>
            <a:r>
              <a:rPr lang="en-US" altLang="zh-CN" sz="2800" b="1" dirty="0" smtClean="0"/>
              <a:t>1: Sparkler</a:t>
            </a:r>
            <a:r>
              <a:rPr lang="en-US" altLang="zh-CN" sz="2800" dirty="0" smtClean="0"/>
              <a:t>)</a:t>
            </a:r>
            <a:endParaRPr sz="2800" dirty="0">
              <a:latin typeface="+mj-lt"/>
              <a:ea typeface="+mj-ea"/>
              <a:cs typeface="+mj-cs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877988" y="1636624"/>
            <a:ext cx="10527360" cy="463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121920" rIns="120000" bIns="121920"/>
          <a:lstStyle/>
          <a:p>
            <a:r>
              <a:rPr lang="en-US" altLang="zh-CN" sz="2800" dirty="0"/>
              <a:t>void fizz(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val</a:t>
            </a:r>
            <a:r>
              <a:rPr lang="en-US" altLang="zh-CN" sz="2800" dirty="0"/>
              <a:t>)</a:t>
            </a:r>
          </a:p>
          <a:p>
            <a:r>
              <a:rPr lang="en-US" altLang="zh-CN" sz="2800" dirty="0"/>
              <a:t>{</a:t>
            </a:r>
          </a:p>
          <a:p>
            <a:r>
              <a:rPr lang="en-US" altLang="zh-CN" sz="2800" dirty="0"/>
              <a:t>if (</a:t>
            </a:r>
            <a:r>
              <a:rPr lang="en-US" altLang="zh-CN" sz="2800" dirty="0" err="1"/>
              <a:t>val</a:t>
            </a:r>
            <a:r>
              <a:rPr lang="en-US" altLang="zh-CN" sz="2800" dirty="0"/>
              <a:t> == cookie) {</a:t>
            </a:r>
          </a:p>
          <a:p>
            <a:r>
              <a:rPr lang="en-US" altLang="zh-CN" sz="2800" dirty="0" smtClean="0"/>
              <a:t>	</a:t>
            </a:r>
            <a:r>
              <a:rPr lang="en-US" altLang="zh-CN" sz="2800" dirty="0" err="1" smtClean="0"/>
              <a:t>printf</a:t>
            </a:r>
            <a:r>
              <a:rPr lang="en-US" altLang="zh-CN" sz="2800" dirty="0"/>
              <a:t>("Fizz!: You called fizz(0x%x)\n", </a:t>
            </a:r>
            <a:r>
              <a:rPr lang="en-US" altLang="zh-CN" sz="2800" dirty="0" err="1"/>
              <a:t>val</a:t>
            </a:r>
            <a:r>
              <a:rPr lang="en-US" altLang="zh-CN" sz="2800" dirty="0"/>
              <a:t>);</a:t>
            </a:r>
          </a:p>
          <a:p>
            <a:r>
              <a:rPr lang="en-US" altLang="zh-CN" sz="2800" dirty="0" smtClean="0"/>
              <a:t>	validate(1</a:t>
            </a:r>
            <a:r>
              <a:rPr lang="en-US" altLang="zh-CN" sz="2800" dirty="0"/>
              <a:t>);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} </a:t>
            </a:r>
            <a:r>
              <a:rPr lang="en-US" altLang="zh-CN" sz="2800" dirty="0"/>
              <a:t>else</a:t>
            </a:r>
          </a:p>
          <a:p>
            <a:r>
              <a:rPr lang="en-US" altLang="zh-CN" sz="2800" dirty="0" smtClean="0"/>
              <a:t>	</a:t>
            </a:r>
            <a:r>
              <a:rPr lang="en-US" altLang="zh-CN" sz="2800" dirty="0" err="1" smtClean="0"/>
              <a:t>printf</a:t>
            </a:r>
            <a:r>
              <a:rPr lang="en-US" altLang="zh-CN" sz="2800" dirty="0"/>
              <a:t>("Misfire: You called fizz(0x%x)\n", </a:t>
            </a:r>
            <a:r>
              <a:rPr lang="en-US" altLang="zh-CN" sz="2800" dirty="0" err="1"/>
              <a:t>val</a:t>
            </a:r>
            <a:r>
              <a:rPr lang="en-US" altLang="zh-CN" sz="2800" dirty="0"/>
              <a:t>);</a:t>
            </a:r>
          </a:p>
          <a:p>
            <a:r>
              <a:rPr lang="en-US" altLang="zh-CN" sz="2800" dirty="0" smtClean="0"/>
              <a:t>    exit(0</a:t>
            </a:r>
            <a:r>
              <a:rPr lang="en-US" altLang="zh-CN" sz="2800" dirty="0"/>
              <a:t>);</a:t>
            </a:r>
          </a:p>
          <a:p>
            <a:r>
              <a:rPr lang="en-US" altLang="zh-CN" sz="2800" dirty="0"/>
              <a:t>}</a:t>
            </a:r>
            <a:endParaRPr sz="28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2236057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690</TotalTime>
  <Words>686</Words>
  <Application>Microsoft Office PowerPoint</Application>
  <PresentationFormat>宽屏</PresentationFormat>
  <Paragraphs>89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Arial Unicode MS</vt:lpstr>
      <vt:lpstr>宋体</vt:lpstr>
      <vt:lpstr>Arial</vt:lpstr>
      <vt:lpstr>Calibri</vt:lpstr>
      <vt:lpstr>Calibri Light</vt:lpstr>
      <vt:lpstr>Office Theme</vt:lpstr>
      <vt:lpstr>lab3-The Buffer Bomb Spring 2016</vt:lpstr>
      <vt:lpstr>PowerPoint 演示文稿</vt:lpstr>
      <vt:lpstr>Introduction</vt:lpstr>
      <vt:lpstr>Introduction</vt:lpstr>
      <vt:lpstr>Introduction</vt:lpstr>
      <vt:lpstr>PowerPoint 演示文稿</vt:lpstr>
      <vt:lpstr>Task(Level 0: Candle)</vt:lpstr>
      <vt:lpstr>Task(Level 0: Candle)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Carnegie Mellon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15213 Recitation</dc:title>
  <dc:creator>Vinaykumar Bhat</dc:creator>
  <cp:lastModifiedBy>lingxiao jiang</cp:lastModifiedBy>
  <cp:revision>117</cp:revision>
  <dcterms:created xsi:type="dcterms:W3CDTF">2014-09-05T20:28:47Z</dcterms:created>
  <dcterms:modified xsi:type="dcterms:W3CDTF">2019-04-09T19:10:58Z</dcterms:modified>
</cp:coreProperties>
</file>