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7"/>
  </p:notesMasterIdLst>
  <p:sldIdLst>
    <p:sldId id="258" r:id="rId3"/>
    <p:sldId id="306" r:id="rId4"/>
    <p:sldId id="308" r:id="rId5"/>
    <p:sldId id="309" r:id="rId6"/>
    <p:sldId id="310" r:id="rId7"/>
    <p:sldId id="312" r:id="rId8"/>
    <p:sldId id="313" r:id="rId9"/>
    <p:sldId id="311" r:id="rId10"/>
    <p:sldId id="315" r:id="rId11"/>
    <p:sldId id="307" r:id="rId12"/>
    <p:sldId id="304" r:id="rId13"/>
    <p:sldId id="274" r:id="rId14"/>
    <p:sldId id="316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88172"/>
  </p:normalViewPr>
  <p:slideViewPr>
    <p:cSldViewPr snapToGrid="0" snapToObjects="1">
      <p:cViewPr>
        <p:scale>
          <a:sx n="96" d="100"/>
          <a:sy n="96" d="100"/>
        </p:scale>
        <p:origin x="20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60A7B-A9EA-B14B-BEA2-A9DA87635910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B82CD-D9BA-7842-9F82-CB4E330665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05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4116123"/>
          </a:xfrm>
        </p:spPr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r>
              <a:rPr lang="zh-CN" altLang="en-US" dirty="0" smtClean="0"/>
              <a:t>这实验是人做的吗？？？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95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为选项的参数来建立一个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组，每组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行，每个块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为选项的参数作为输入文件路径，逐条读入指令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作为驱逐策略，模拟出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命中、不命中与驱逐行为，并统计各种行为的总数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选项的存在与否，决定每条指令的命中情况是否显示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−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选项的存在与否，决定是否显示选项的用法信息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82CD-D9BA-7842-9F82-CB4E330665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82CD-D9BA-7842-9F82-CB4E330665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31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Getopt:http</a:t>
            </a:r>
            <a:r>
              <a:rPr lang="en-US" altLang="zh-CN" dirty="0" smtClean="0"/>
              <a:t>://</a:t>
            </a:r>
            <a:r>
              <a:rPr lang="en-US" altLang="zh-CN" dirty="0" err="1" smtClean="0"/>
              <a:t>www.cnblogs.com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qingergege</a:t>
            </a:r>
            <a:r>
              <a:rPr lang="en-US" altLang="zh-CN" dirty="0" smtClean="0"/>
              <a:t>/p/5914218.html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82CD-D9BA-7842-9F82-CB4E330665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Fscanf:http</a:t>
            </a:r>
            <a:r>
              <a:rPr lang="en-US" altLang="zh-CN" dirty="0" smtClean="0"/>
              <a:t>://</a:t>
            </a:r>
            <a:r>
              <a:rPr lang="en-US" altLang="zh-CN" dirty="0" err="1" smtClean="0"/>
              <a:t>www.runoob.com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cprogramming</a:t>
            </a:r>
            <a:r>
              <a:rPr lang="en-US" altLang="zh-CN" dirty="0" smtClean="0"/>
              <a:t>/c-function-</a:t>
            </a:r>
            <a:r>
              <a:rPr lang="en-US" altLang="zh-CN" dirty="0" err="1" smtClean="0"/>
              <a:t>fscanf.html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82CD-D9BA-7842-9F82-CB4E330665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82CD-D9BA-7842-9F82-CB4E330665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4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一个转置矩阵的函数进行优化来达到尽可能小的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。具体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讲就是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要减少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 Miss</a:t>
            </a:r>
            <a:endParaRPr lang="zh-CN" alt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163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csapp.cs.cmu.edu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/public/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waside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waside-blocking.pdf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B82CD-D9BA-7842-9F82-CB4E330665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54113" y="692150"/>
            <a:ext cx="4552950" cy="34163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13540" y="4343543"/>
            <a:ext cx="5031389" cy="276999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Century Gothic" pitchFamily="34"/>
              <a:buChar char="•"/>
            </a:lvl2pPr>
            <a:lvl3pPr lvl="2">
              <a:buClr>
                <a:srgbClr val="000000"/>
              </a:buClr>
              <a:buSzPct val="100000"/>
              <a:buFont typeface="Century Gothic" pitchFamily="34"/>
              <a:buChar char="•"/>
            </a:lvl3pPr>
            <a:lvl4pPr lvl="3">
              <a:buClr>
                <a:srgbClr val="000000"/>
              </a:buClr>
              <a:buSzPct val="100000"/>
              <a:buFont typeface="Century Gothic" pitchFamily="34"/>
              <a:buChar char="•"/>
            </a:lvl4pPr>
            <a:lvl5pPr lvl="4">
              <a:buClr>
                <a:srgbClr val="000000"/>
              </a:buClr>
              <a:buSzPct val="100000"/>
              <a:buFont typeface="Century Gothic" pitchFamily="34"/>
              <a:buChar char="•"/>
            </a:lvl5pPr>
            <a:lvl6pPr lvl="5">
              <a:buClr>
                <a:srgbClr val="000000"/>
              </a:buClr>
              <a:buSzPct val="100000"/>
              <a:buFont typeface="Century Gothic" pitchFamily="34"/>
              <a:buChar char="•"/>
            </a:lvl6pPr>
            <a:lvl7pPr lvl="6">
              <a:buClr>
                <a:srgbClr val="000000"/>
              </a:buClr>
              <a:buSzPct val="100000"/>
              <a:buFont typeface="Century Gothic" pitchFamily="34"/>
              <a:buChar char="•"/>
            </a:lvl7pPr>
            <a:lvl8pPr lvl="7">
              <a:buClr>
                <a:srgbClr val="000000"/>
              </a:buClr>
              <a:buSzPct val="100000"/>
              <a:buFont typeface="Century Gothic" pitchFamily="34"/>
              <a:buChar char="•"/>
            </a:lvl8pPr>
            <a:lvl9pPr lvl="8">
              <a:buClr>
                <a:srgbClr val="000000"/>
              </a:buClr>
              <a:buSzPct val="100000"/>
              <a:buFont typeface="Century Gothic" pitchFamily="34"/>
              <a:buChar char="•"/>
            </a:lvl9pPr>
          </a:lstStyle>
          <a:p>
            <a:pPr latinLnBrk="1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于在性能分析的时候要用到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valgrind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软件生成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所以要先下载安装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valgrind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ubuntu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下的安装命令为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valgrind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./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driver.py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可以同时检验两个实验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3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93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212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0793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708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6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5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18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9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04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0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197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65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9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510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1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1768C-249A-0B41-B956-8701A61CDC0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47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4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7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02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26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792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75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b="0">
              <a:latin typeface="Times New Roman" pitchFamily="18" charset="0"/>
              <a:cs typeface="+mn-cs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  <a:cs typeface="+mn-cs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9200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2pPr>
      <a:lvl3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3pPr>
      <a:lvl4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4pPr>
      <a:lvl5pPr marL="119063" indent="-119063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768C-249A-0B41-B956-8701A61CDC0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BD8A0-D96C-5D45-AC56-8894299D1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980219"/>
            <a:ext cx="7772400" cy="646331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/>
            <a:r>
              <a:rPr lang="en-US" dirty="0"/>
              <a:t>Cache Lab Implementation and Blocking</a:t>
            </a:r>
          </a:p>
        </p:txBody>
      </p:sp>
    </p:spTree>
    <p:extLst>
      <p:ext uri="{BB962C8B-B14F-4D97-AF65-F5344CB8AC3E}">
        <p14:creationId xmlns:p14="http://schemas.microsoft.com/office/powerpoint/2010/main" val="3201794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847520" y="616916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zh-CN" altLang="en-US" dirty="0"/>
              <a:t>单元测试　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总体测试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24" y="1954552"/>
            <a:ext cx="6056863" cy="132066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76" y="1179443"/>
            <a:ext cx="6119236" cy="8318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0" y="3787493"/>
            <a:ext cx="8054355" cy="257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99FC864-1A20-4331-8A3B-44476436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pic>
        <p:nvPicPr>
          <p:cNvPr id="1025" name="Picture 1" descr="C:\Users\sxx\Documents\Tencent Files\1283222373\Image\C2C\LHY{PK]$[~~]DHS%(Z[3XAN.jpg">
            <a:extLst>
              <a:ext uri="{FF2B5EF4-FFF2-40B4-BE49-F238E27FC236}">
                <a16:creationId xmlns:a16="http://schemas.microsoft.com/office/drawing/2014/main" xmlns="" id="{F9C43CDA-BE3D-447C-AB1C-C1D420D716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72" y="1137585"/>
            <a:ext cx="70104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E605CE7-C934-4EE5-B9BE-6A0DFAA93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87" y="3120038"/>
            <a:ext cx="70485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92788"/>
              </p:ext>
            </p:extLst>
          </p:nvPr>
        </p:nvGraphicFramePr>
        <p:xfrm>
          <a:off x="5642115" y="3236843"/>
          <a:ext cx="2438400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508202"/>
              </p:ext>
            </p:extLst>
          </p:nvPr>
        </p:nvGraphicFramePr>
        <p:xfrm>
          <a:off x="1222515" y="3338443"/>
          <a:ext cx="2438400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57018" y="493512"/>
            <a:ext cx="7592093" cy="646331"/>
          </a:xfrm>
        </p:spPr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r>
              <a:rPr lang="en-US" dirty="0"/>
              <a:t>Part (b</a:t>
            </a:r>
            <a:r>
              <a:rPr lang="en-US" dirty="0" smtClean="0"/>
              <a:t>)</a:t>
            </a:r>
            <a:r>
              <a:rPr lang="zh-CN" altLang="en-US" dirty="0"/>
              <a:t>优化矩阵转置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8666" y="1741418"/>
            <a:ext cx="7896225" cy="4972050"/>
          </a:xfrm>
        </p:spPr>
        <p:txBody>
          <a:bodyPr/>
          <a:lstStyle/>
          <a:p>
            <a:r>
              <a:rPr lang="en-US" dirty="0">
                <a:latin typeface="Helvetica" pitchFamily="34" charset="0"/>
                <a:cs typeface="Helvetica" pitchFamily="34" charset="0"/>
              </a:rPr>
              <a:t>Matrix Transpose  (A  -&gt;  B)</a:t>
            </a:r>
          </a:p>
          <a:p>
            <a:pPr marL="0" indent="0">
              <a:buNone/>
            </a:pPr>
            <a:r>
              <a:rPr lang="en-US" dirty="0">
                <a:latin typeface="Helvetica" pitchFamily="34" charset="0"/>
                <a:cs typeface="Helvetica" pitchFamily="34" charset="0"/>
              </a:rPr>
              <a:t>	Matrix A 				Matrix B</a:t>
            </a: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  <a:p>
            <a:endParaRPr lang="en-US" dirty="0"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572335" y="3236843"/>
            <a:ext cx="457200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965715" y="3998843"/>
            <a:ext cx="15240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16200000">
            <a:off x="1441485" y="3069442"/>
            <a:ext cx="457200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每个转置函数最多只能定义</a:t>
            </a:r>
            <a:r>
              <a:rPr kumimoji="1" lang="en-US" altLang="zh-CN" dirty="0"/>
              <a:t>12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类型的局部变量。如果选择使用辅助函数，则辅助函数和顶级转置函数之间的堆栈中不能有超过</a:t>
            </a:r>
            <a:r>
              <a:rPr kumimoji="1" lang="en-US" altLang="zh-CN" dirty="0"/>
              <a:t>12</a:t>
            </a:r>
            <a:r>
              <a:rPr kumimoji="1" lang="zh-CN" altLang="en-US" dirty="0"/>
              <a:t>个局部变量。 例如，如果你的转置函数声明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个变量，然后你调用一个使用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个变量的函数，它再调用另一个使用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个变量的函数，这样在堆栈上就有</a:t>
            </a:r>
            <a:r>
              <a:rPr kumimoji="1" lang="en-US" altLang="zh-CN" dirty="0"/>
              <a:t>14</a:t>
            </a:r>
            <a:r>
              <a:rPr kumimoji="1" lang="zh-CN" altLang="en-US" dirty="0"/>
              <a:t>个变量，算违反规则。</a:t>
            </a:r>
          </a:p>
          <a:p>
            <a:r>
              <a:rPr kumimoji="1" lang="zh-CN" altLang="en-US" dirty="0"/>
              <a:t>不允许使⽤位运算，不能在代码中定义任何数组或使用</a:t>
            </a:r>
            <a:r>
              <a:rPr kumimoji="1" lang="en-US" altLang="zh-CN" dirty="0" err="1"/>
              <a:t>malloc</a:t>
            </a:r>
            <a:r>
              <a:rPr kumimoji="1" lang="zh-CN" altLang="en-US" dirty="0"/>
              <a:t>的任何变体。</a:t>
            </a:r>
          </a:p>
          <a:p>
            <a:r>
              <a:rPr kumimoji="1" lang="zh-CN" altLang="en-US" dirty="0"/>
              <a:t>不能改变原数组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，但是可以修改转置数组</a:t>
            </a:r>
            <a:r>
              <a:rPr kumimoji="1" lang="en-US" altLang="zh-CN" dirty="0"/>
              <a:t>B</a:t>
            </a:r>
            <a:r>
              <a:rPr kumimoji="1" lang="zh-CN" altLang="en-US" dirty="0"/>
              <a:t>。 </a:t>
            </a:r>
          </a:p>
          <a:p>
            <a:r>
              <a:rPr kumimoji="1" lang="zh-CN" altLang="en-US" dirty="0"/>
              <a:t>不能通过使用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类型的变量或使用任何位技巧将多个值存储到单个变量。</a:t>
            </a:r>
            <a:endParaRPr kumimoji="1" lang="en-US" altLang="zh-CN" dirty="0"/>
          </a:p>
          <a:p>
            <a:r>
              <a:rPr kumimoji="1" lang="zh-CN" altLang="en-US" dirty="0"/>
              <a:t>转置函数不能使用递归。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176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 dirty="0"/>
              <a:t>Part (b)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itchFamily="34" charset="0"/>
                <a:cs typeface="Helvetica" pitchFamily="34" charset="0"/>
              </a:rPr>
              <a:t>Cache:</a:t>
            </a:r>
          </a:p>
          <a:p>
            <a:pPr lvl="1"/>
            <a:r>
              <a:rPr lang="zh-CN" altLang="en-US" dirty="0" smtClean="0">
                <a:latin typeface="Helvetica" pitchFamily="34" charset="0"/>
                <a:cs typeface="Helvetica" pitchFamily="34" charset="0"/>
              </a:rPr>
              <a:t>实验时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E=1</a:t>
            </a:r>
            <a:r>
              <a:rPr lang="en-US" altLang="zh-CN" dirty="0" smtClean="0">
                <a:latin typeface="Helvetica" pitchFamily="34" charset="0"/>
                <a:cs typeface="Helvetica" pitchFamily="34" charset="0"/>
              </a:rPr>
              <a:t>,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b=5 </a:t>
            </a:r>
            <a:r>
              <a:rPr lang="en-US" altLang="zh-CN" dirty="0">
                <a:latin typeface="Helvetica" pitchFamily="34" charset="0"/>
                <a:cs typeface="Helvetica" pitchFamily="34" charset="0"/>
              </a:rPr>
              <a:t>,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s=5</a:t>
            </a:r>
            <a:endParaRPr lang="en-US" dirty="0">
              <a:latin typeface="Helvetica" pitchFamily="34" charset="0"/>
              <a:cs typeface="Helvetica" pitchFamily="34" charset="0"/>
            </a:endParaRPr>
          </a:p>
          <a:p>
            <a:r>
              <a:rPr lang="en-US" dirty="0">
                <a:latin typeface="Helvetica" pitchFamily="34" charset="0"/>
                <a:cs typeface="Helvetica" pitchFamily="34" charset="0"/>
              </a:rPr>
              <a:t>Test Matrices:</a:t>
            </a:r>
          </a:p>
          <a:p>
            <a:pPr lvl="1"/>
            <a:r>
              <a:rPr lang="en-US" dirty="0">
                <a:latin typeface="Helvetica" pitchFamily="34" charset="0"/>
                <a:cs typeface="Helvetica" pitchFamily="34" charset="0"/>
              </a:rPr>
              <a:t>32 </a:t>
            </a:r>
            <a:r>
              <a:rPr lang="zh-CN" altLang="en-US" dirty="0">
                <a:latin typeface="Helvetica" pitchFamily="34" charset="0"/>
                <a:cs typeface="Helvetica" pitchFamily="34" charset="0"/>
              </a:rPr>
              <a:t>*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32,  64 </a:t>
            </a:r>
            <a:r>
              <a:rPr lang="zh-CN" altLang="en-US" dirty="0" smtClean="0">
                <a:latin typeface="Helvetica" pitchFamily="34" charset="0"/>
                <a:cs typeface="Helvetica" pitchFamily="34" charset="0"/>
              </a:rPr>
              <a:t>*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64,  61 </a:t>
            </a:r>
            <a:r>
              <a:rPr lang="zh-CN" altLang="en-US" dirty="0">
                <a:latin typeface="Helvetica" pitchFamily="34" charset="0"/>
                <a:cs typeface="Helvetica" pitchFamily="34" charset="0"/>
              </a:rPr>
              <a:t>*</a:t>
            </a:r>
            <a:r>
              <a:rPr lang="en-US" dirty="0" smtClean="0">
                <a:latin typeface="Helvetica" pitchFamily="34" charset="0"/>
                <a:cs typeface="Helvetica" pitchFamily="34" charset="0"/>
              </a:rPr>
              <a:t> </a:t>
            </a:r>
            <a:r>
              <a:rPr lang="en-US" dirty="0">
                <a:latin typeface="Helvetica" pitchFamily="34" charset="0"/>
                <a:cs typeface="Helvetica" pitchFamily="34" charset="0"/>
              </a:rPr>
              <a:t>67</a:t>
            </a:r>
          </a:p>
          <a:p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52" y="3117943"/>
            <a:ext cx="6219687" cy="8709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3" y="3896140"/>
            <a:ext cx="7673009" cy="25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Trace</a:t>
            </a:r>
            <a:r>
              <a:rPr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11823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“I” </a:t>
            </a:r>
            <a:r>
              <a:rPr lang="zh-CN" altLang="en-US" dirty="0"/>
              <a:t>表示对指令缓存进行读写</a:t>
            </a:r>
            <a:r>
              <a:rPr lang="en-US" altLang="zh-CN" dirty="0"/>
              <a:t>,</a:t>
            </a:r>
            <a:r>
              <a:rPr lang="zh-CN" altLang="en-US" dirty="0"/>
              <a:t>直接忽略。</a:t>
            </a:r>
            <a:endParaRPr lang="en-US" altLang="zh-CN" dirty="0"/>
          </a:p>
          <a:p>
            <a:r>
              <a:rPr lang="en-US" altLang="zh-CN" dirty="0"/>
              <a:t>“L” </a:t>
            </a:r>
            <a:r>
              <a:rPr lang="zh-CN" altLang="en-US" dirty="0"/>
              <a:t>表示数据的加载，</a:t>
            </a:r>
            <a:r>
              <a:rPr lang="en-US" altLang="zh-CN" dirty="0"/>
              <a:t>“S”</a:t>
            </a:r>
            <a:r>
              <a:rPr lang="zh-CN" altLang="en-US" dirty="0"/>
              <a:t>表示数据的存储。加载</a:t>
            </a:r>
            <a:r>
              <a:rPr lang="en-US" altLang="zh-CN" dirty="0"/>
              <a:t>/</a:t>
            </a:r>
            <a:r>
              <a:rPr lang="zh-CN" altLang="en-US" dirty="0"/>
              <a:t>存储可能导致一次</a:t>
            </a:r>
            <a:r>
              <a:rPr lang="en-US" altLang="zh-CN" dirty="0"/>
              <a:t>hit</a:t>
            </a:r>
            <a:r>
              <a:rPr lang="zh-CN" altLang="en-US" dirty="0"/>
              <a:t>，也可能导致一次</a:t>
            </a:r>
            <a:r>
              <a:rPr lang="fr-FR" altLang="zh-CN" dirty="0"/>
              <a:t>miss+(</a:t>
            </a:r>
            <a:r>
              <a:rPr lang="fr-FR" altLang="zh-CN" dirty="0" err="1"/>
              <a:t>eviction</a:t>
            </a:r>
            <a:r>
              <a:rPr lang="zh-CN" altLang="fr-FR" dirty="0"/>
              <a:t>）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“M” </a:t>
            </a:r>
            <a:r>
              <a:rPr lang="zh-CN" altLang="en-US" dirty="0"/>
              <a:t>表示数据的修改</a:t>
            </a:r>
            <a:r>
              <a:rPr lang="zh-CN" altLang="en-US" dirty="0" smtClean="0"/>
              <a:t>。等于先加载数据，</a:t>
            </a:r>
            <a:r>
              <a:rPr lang="zh-CN" altLang="en-US" dirty="0"/>
              <a:t>然后存储到同一地址。 因此</a:t>
            </a:r>
            <a:r>
              <a:rPr lang="en-US" altLang="zh-CN" dirty="0"/>
              <a:t>M</a:t>
            </a:r>
            <a:r>
              <a:rPr lang="zh-CN" altLang="en-US" dirty="0"/>
              <a:t>操作</a:t>
            </a:r>
            <a:r>
              <a:rPr lang="zh-CN" altLang="en-US" dirty="0" smtClean="0"/>
              <a:t>可能</a:t>
            </a:r>
            <a:r>
              <a:rPr lang="zh-CN" altLang="en-US" dirty="0"/>
              <a:t>导致</a:t>
            </a:r>
            <a:r>
              <a:rPr lang="zh-CN" altLang="en-US" dirty="0" smtClean="0"/>
              <a:t>两</a:t>
            </a:r>
            <a:r>
              <a:rPr lang="zh-CN" altLang="en-US" dirty="0"/>
              <a:t>次</a:t>
            </a:r>
            <a:r>
              <a:rPr lang="en-US" altLang="zh-CN" dirty="0"/>
              <a:t>hit </a:t>
            </a:r>
            <a:r>
              <a:rPr lang="zh-CN" altLang="en-US" dirty="0"/>
              <a:t>，或者</a:t>
            </a:r>
            <a:r>
              <a:rPr lang="zh-CN" altLang="fr-FR" dirty="0"/>
              <a:t>一次</a:t>
            </a:r>
            <a:r>
              <a:rPr lang="fr-FR" altLang="zh-CN" dirty="0"/>
              <a:t>miss+(</a:t>
            </a:r>
            <a:r>
              <a:rPr lang="fr-FR" altLang="zh-CN" dirty="0" err="1"/>
              <a:t>eviction</a:t>
            </a:r>
            <a:r>
              <a:rPr lang="en-US" altLang="zh-CN" dirty="0"/>
              <a:t>)</a:t>
            </a:r>
            <a:r>
              <a:rPr lang="zh-CN" altLang="fr-FR" dirty="0"/>
              <a:t>一次</a:t>
            </a:r>
            <a:r>
              <a:rPr lang="fr-FR" altLang="zh-CN" dirty="0"/>
              <a:t>hit 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7" y="1097031"/>
            <a:ext cx="6956924" cy="264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20" y="404285"/>
            <a:ext cx="6750491" cy="279438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20" y="3198673"/>
            <a:ext cx="6487641" cy="336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2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的数据</a:t>
            </a:r>
            <a:r>
              <a:rPr lang="zh-CN" altLang="en-US" dirty="0" smtClean="0"/>
              <a:t>结构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21" y="1362075"/>
            <a:ext cx="6847733" cy="4972050"/>
          </a:xfrm>
        </p:spPr>
      </p:pic>
    </p:spTree>
    <p:extLst>
      <p:ext uri="{BB962C8B-B14F-4D97-AF65-F5344CB8AC3E}">
        <p14:creationId xmlns:p14="http://schemas.microsoft.com/office/powerpoint/2010/main" val="23226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>
            <a:spLocks/>
          </p:cNvSpPr>
          <p:nvPr/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1" indent="-342900" defTabSz="914400">
              <a:buSzPct val="60000"/>
              <a:buFont typeface="Wingdings 2" pitchFamily="18" charset="2"/>
              <a:buChar char="¢"/>
            </a:pPr>
            <a:r>
              <a:rPr lang="en-US" altLang="zh-CN" sz="2400" b="1" dirty="0"/>
              <a:t>Cache</a:t>
            </a:r>
            <a:r>
              <a:rPr lang="zh-CN" altLang="en-US" sz="2400" b="1" dirty="0"/>
              <a:t> 的结构是一个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维数组</a:t>
            </a:r>
            <a:r>
              <a:rPr lang="en-US" altLang="zh-CN" sz="2400" b="1" dirty="0"/>
              <a:t>cache[S][E</a:t>
            </a:r>
            <a:r>
              <a:rPr lang="en-US" altLang="zh-CN" sz="2400" b="1" dirty="0" smtClean="0"/>
              <a:t>]</a:t>
            </a:r>
            <a:endParaRPr lang="en-US" altLang="zh-CN" kern="0" dirty="0" smtClean="0"/>
          </a:p>
          <a:p>
            <a:pPr defTabSz="914400"/>
            <a:r>
              <a:rPr lang="zh-CN" altLang="en-US" kern="0" dirty="0" smtClean="0"/>
              <a:t>每行包括有效位</a:t>
            </a:r>
            <a:r>
              <a:rPr lang="en-US" altLang="zh-CN" kern="0" dirty="0" smtClean="0"/>
              <a:t>valid,</a:t>
            </a:r>
            <a:r>
              <a:rPr lang="zh-CN" altLang="en-US" kern="0" dirty="0" smtClean="0"/>
              <a:t>标记位</a:t>
            </a:r>
            <a:r>
              <a:rPr lang="en-US" altLang="zh-CN" kern="0" dirty="0" smtClean="0"/>
              <a:t>tag</a:t>
            </a:r>
            <a:r>
              <a:rPr lang="zh-CN" altLang="en-US" kern="0" dirty="0" smtClean="0"/>
              <a:t>和</a:t>
            </a:r>
            <a:r>
              <a:rPr lang="en-US" kern="0" dirty="0" smtClean="0"/>
              <a:t>LRU</a:t>
            </a:r>
            <a:r>
              <a:rPr lang="zh-CN" altLang="en-US" kern="0" dirty="0" smtClean="0"/>
              <a:t>计数器</a:t>
            </a:r>
            <a:r>
              <a:rPr lang="en-US" altLang="zh-CN" kern="0" dirty="0" smtClean="0"/>
              <a:t>,</a:t>
            </a:r>
            <a:r>
              <a:rPr lang="zh-CN" altLang="en-US" kern="0" dirty="0" smtClean="0"/>
              <a:t>块内的数据大小不用考虑</a:t>
            </a:r>
            <a:endParaRPr lang="en-US" kern="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3" y="2902227"/>
            <a:ext cx="7740970" cy="2941568"/>
          </a:xfr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489639" y="935947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1" indent="-342900" defTabSz="914400">
              <a:buSzPct val="60000"/>
              <a:buFont typeface="Wingdings 2" pitchFamily="18" charset="2"/>
              <a:buChar char="¢"/>
            </a:pPr>
            <a:r>
              <a:rPr lang="zh-CN" altLang="en-US" sz="2400" b="1" dirty="0" smtClean="0"/>
              <a:t>由于</a:t>
            </a:r>
            <a:r>
              <a:rPr lang="zh-CN" altLang="en-US" sz="2400" b="1" dirty="0"/>
              <a:t>我们的模拟器必须适应不同的</a:t>
            </a:r>
            <a:r>
              <a:rPr lang="en-US" altLang="zh-CN" sz="2400" b="1" dirty="0"/>
              <a:t>s, E, </a:t>
            </a:r>
            <a:r>
              <a:rPr lang="en-US" altLang="zh-CN" sz="2400" b="1" dirty="0" smtClean="0"/>
              <a:t>b,</a:t>
            </a:r>
            <a:r>
              <a:rPr lang="zh-CN" altLang="en-US" sz="2400" b="1" dirty="0" smtClean="0"/>
              <a:t>所以</a:t>
            </a:r>
            <a:r>
              <a:rPr lang="zh-CN" altLang="en-US" sz="2400" b="1" dirty="0"/>
              <a:t>数据结构必须动态</a:t>
            </a:r>
            <a:r>
              <a:rPr lang="zh-CN" altLang="en-US" sz="2400" b="1" dirty="0" smtClean="0"/>
              <a:t>申请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注意初始化</a:t>
            </a:r>
            <a:r>
              <a:rPr lang="en-US" altLang="zh-CN" sz="2400" b="1" dirty="0" smtClean="0"/>
              <a:t>,</a:t>
            </a:r>
            <a:r>
              <a:rPr lang="zh-CN" altLang="en-US" sz="2400" b="1" dirty="0" smtClean="0"/>
              <a:t>使用之后别忘记释放</a:t>
            </a:r>
            <a:endParaRPr lang="en-US" altLang="zh-CN" sz="2400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7" y="2119052"/>
            <a:ext cx="8712975" cy="3788945"/>
          </a:xfrm>
        </p:spPr>
      </p:pic>
    </p:spTree>
    <p:extLst>
      <p:ext uri="{BB962C8B-B14F-4D97-AF65-F5344CB8AC3E}">
        <p14:creationId xmlns:p14="http://schemas.microsoft.com/office/powerpoint/2010/main" val="6481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4" y="1731952"/>
            <a:ext cx="8892899" cy="4353928"/>
          </a:xfrm>
        </p:spPr>
      </p:pic>
    </p:spTree>
    <p:extLst>
      <p:ext uri="{BB962C8B-B14F-4D97-AF65-F5344CB8AC3E}">
        <p14:creationId xmlns:p14="http://schemas.microsoft.com/office/powerpoint/2010/main" val="18585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818" y="496426"/>
            <a:ext cx="7592093" cy="762000"/>
          </a:xfrm>
        </p:spPr>
        <p:txBody>
          <a:bodyPr/>
          <a:lstStyle/>
          <a:p>
            <a:r>
              <a:rPr lang="zh-CN" altLang="en-US" dirty="0"/>
              <a:t>读取</a:t>
            </a:r>
            <a:r>
              <a:rPr lang="zh-CN" altLang="en-US" dirty="0" smtClean="0"/>
              <a:t>参数</a:t>
            </a:r>
            <a:endParaRPr kumimoji="1"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222"/>
            <a:ext cx="5435600" cy="45212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33" y="1950814"/>
            <a:ext cx="5359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0" y="503581"/>
            <a:ext cx="7194746" cy="368410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933" y="3193772"/>
            <a:ext cx="6574329" cy="324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Calibri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584</Words>
  <Application>Microsoft Macintosh PowerPoint</Application>
  <PresentationFormat>全屏显示(4:3)</PresentationFormat>
  <Paragraphs>91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 Narrow</vt:lpstr>
      <vt:lpstr>Calibri</vt:lpstr>
      <vt:lpstr>Helvetica</vt:lpstr>
      <vt:lpstr>ＭＳ Ｐゴシック</vt:lpstr>
      <vt:lpstr>Times New Roman</vt:lpstr>
      <vt:lpstr>Wingdings</vt:lpstr>
      <vt:lpstr>Wingdings 2</vt:lpstr>
      <vt:lpstr>宋体</vt:lpstr>
      <vt:lpstr>Arial</vt:lpstr>
      <vt:lpstr>template2007</vt:lpstr>
      <vt:lpstr>Office Theme</vt:lpstr>
      <vt:lpstr>Cache Lab Implementation and Blocking</vt:lpstr>
      <vt:lpstr>Trace文件</vt:lpstr>
      <vt:lpstr>PowerPoint 演示文稿</vt:lpstr>
      <vt:lpstr>cache的数据结构</vt:lpstr>
      <vt:lpstr>PowerPoint 演示文稿</vt:lpstr>
      <vt:lpstr>PowerPoint 演示文稿</vt:lpstr>
      <vt:lpstr>PowerPoint 演示文稿</vt:lpstr>
      <vt:lpstr>读取参数</vt:lpstr>
      <vt:lpstr>PowerPoint 演示文稿</vt:lpstr>
      <vt:lpstr>PowerPoint 演示文稿</vt:lpstr>
      <vt:lpstr>Results</vt:lpstr>
      <vt:lpstr>Part (b)优化矩阵转置</vt:lpstr>
      <vt:lpstr>PowerPoint 演示文稿</vt:lpstr>
      <vt:lpstr>Part (b)</vt:lpstr>
    </vt:vector>
  </TitlesOfParts>
  <Company>Carnegie Mellon University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Hieararchy and Caches</dc:title>
  <dc:creator>Ian Hartwig</dc:creator>
  <cp:lastModifiedBy>Microsoft Office 用户</cp:lastModifiedBy>
  <cp:revision>89</cp:revision>
  <dcterms:created xsi:type="dcterms:W3CDTF">2013-10-22T02:36:45Z</dcterms:created>
  <dcterms:modified xsi:type="dcterms:W3CDTF">2019-05-05T13:19:48Z</dcterms:modified>
</cp:coreProperties>
</file>