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60" r:id="rId4"/>
    <p:sldId id="258" r:id="rId5"/>
    <p:sldId id="276" r:id="rId6"/>
    <p:sldId id="259" r:id="rId7"/>
    <p:sldId id="274" r:id="rId8"/>
    <p:sldId id="280" r:id="rId9"/>
    <p:sldId id="277" r:id="rId10"/>
    <p:sldId id="278" r:id="rId11"/>
    <p:sldId id="283" r:id="rId12"/>
    <p:sldId id="262" r:id="rId13"/>
    <p:sldId id="284" r:id="rId14"/>
    <p:sldId id="285" r:id="rId15"/>
    <p:sldId id="286" r:id="rId16"/>
    <p:sldId id="287" r:id="rId17"/>
    <p:sldId id="263" r:id="rId18"/>
    <p:sldId id="264" r:id="rId19"/>
    <p:sldId id="266" r:id="rId20"/>
    <p:sldId id="270" r:id="rId21"/>
    <p:sldId id="273"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71777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58332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531441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13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796112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2724398-2B09-45E4-97D5-17FFFCD9BA7A}" type="datetimeFigureOut">
              <a:rPr lang="es-ES" smtClean="0"/>
              <a:t>09/06/2024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60103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2724398-2B09-45E4-97D5-17FFFCD9BA7A}" type="datetimeFigureOut">
              <a:rPr lang="es-ES" smtClean="0"/>
              <a:t>09/06/2024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46994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19200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48635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59405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2138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09/06/2024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80135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91484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724398-2B09-45E4-97D5-17FFFCD9BA7A}" type="datetimeFigureOut">
              <a:rPr lang="es-ES" smtClean="0"/>
              <a:t>09/06/2024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51038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2724398-2B09-45E4-97D5-17FFFCD9BA7A}" type="datetimeFigureOut">
              <a:rPr lang="es-ES" smtClean="0"/>
              <a:t>09/06/2024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351900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24398-2B09-45E4-97D5-17FFFCD9BA7A}" type="datetimeFigureOut">
              <a:rPr lang="es-ES" smtClean="0"/>
              <a:t>09/06/2024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45479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3113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09/06/2024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63984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724398-2B09-45E4-97D5-17FFFCD9BA7A}" type="datetimeFigureOut">
              <a:rPr lang="es-ES" smtClean="0"/>
              <a:t>09/06/2024</a:t>
            </a:fld>
            <a:endParaRPr lang="es-E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E41EC7-50BF-4965-8F00-A33617E4D86A}" type="slidenum">
              <a:rPr lang="es-ES" smtClean="0"/>
              <a:t>‹Nº›</a:t>
            </a:fld>
            <a:endParaRPr lang="es-ES"/>
          </a:p>
        </p:txBody>
      </p:sp>
    </p:spTree>
    <p:extLst>
      <p:ext uri="{BB962C8B-B14F-4D97-AF65-F5344CB8AC3E}">
        <p14:creationId xmlns:p14="http://schemas.microsoft.com/office/powerpoint/2010/main" val="81286028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maps/documentation/places/web-service/op-overview?hl=es-419" TargetMode="External"/><Relationship Id="rId7" Type="http://schemas.openxmlformats.org/officeDocument/2006/relationships/hyperlink" Target="https://www.iconsdb.com/white-icons/os-windows8-icon.html"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18.xml"/><Relationship Id="rId6" Type="http://schemas.openxmlformats.org/officeDocument/2006/relationships/hyperlink" Target="https://www.iconsdb.com/lime-icons/android-6-icon.html" TargetMode="External"/><Relationship Id="rId5" Type="http://schemas.openxmlformats.org/officeDocument/2006/relationships/hyperlink" Target="https://www.github.com/" TargetMode="External"/><Relationship Id="rId4" Type="http://schemas.openxmlformats.org/officeDocument/2006/relationships/hyperlink" Target="https://www.w3schools.com/"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iconsdb.com/black-icons/add-image-icon.html" TargetMode="External"/><Relationship Id="rId13" Type="http://schemas.openxmlformats.org/officeDocument/2006/relationships/hyperlink" Target="https://www.iconsdb.com/white-icons/map-marker-2-icon.html" TargetMode="External"/><Relationship Id="rId3" Type="http://schemas.openxmlformats.org/officeDocument/2006/relationships/hyperlink" Target="https://www.iconsdb.com/white-icons/home-7-icon.html" TargetMode="External"/><Relationship Id="rId7" Type="http://schemas.openxmlformats.org/officeDocument/2006/relationships/hyperlink" Target="https://www.iconsdb.com/white-icons/invisible-icon.html" TargetMode="External"/><Relationship Id="rId12" Type="http://schemas.openxmlformats.org/officeDocument/2006/relationships/hyperlink" Target="https://www.iconsdb.com/black-icons/map-marker-2-icon.html" TargetMode="External"/><Relationship Id="rId2" Type="http://schemas.openxmlformats.org/officeDocument/2006/relationships/hyperlink" Target="https://www.iconsdb.com/black-icons/home-7-icon.html" TargetMode="External"/><Relationship Id="rId1" Type="http://schemas.openxmlformats.org/officeDocument/2006/relationships/slideLayout" Target="../slideLayouts/slideLayout18.xml"/><Relationship Id="rId6" Type="http://schemas.openxmlformats.org/officeDocument/2006/relationships/hyperlink" Target="https://www.iconsdb.com/black-icons/invisible-icon.html" TargetMode="External"/><Relationship Id="rId11" Type="http://schemas.openxmlformats.org/officeDocument/2006/relationships/hyperlink" Target="https://www.iconsdb.com/white-icons/logout-icon.html" TargetMode="External"/><Relationship Id="rId5" Type="http://schemas.openxmlformats.org/officeDocument/2006/relationships/hyperlink" Target="https://www.iconsdb.com/white-icons/visible-icon.html" TargetMode="External"/><Relationship Id="rId10" Type="http://schemas.openxmlformats.org/officeDocument/2006/relationships/hyperlink" Target="https://www.iconsdb.com/black-icons/logout-icon.html" TargetMode="External"/><Relationship Id="rId4" Type="http://schemas.openxmlformats.org/officeDocument/2006/relationships/hyperlink" Target="https://www.iconsdb.com/black-icons/visible-icon.html" TargetMode="External"/><Relationship Id="rId9" Type="http://schemas.openxmlformats.org/officeDocument/2006/relationships/hyperlink" Target="https://www.iconsdb.com/white-icons/add-image-icon.html"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pngtree.com/freepng/two-star-rating-sign_8423161.html" TargetMode="External"/><Relationship Id="rId13" Type="http://schemas.openxmlformats.org/officeDocument/2006/relationships/hyperlink" Target="https://album.mediaset.es/cimg/807030/2019/11/04/ef47657facaa7d9d30cd5ae4f3455a8a_965d.jpg" TargetMode="External"/><Relationship Id="rId3" Type="http://schemas.openxmlformats.org/officeDocument/2006/relationships/hyperlink" Target="https://www.iconsdb.com/white-icons/list-rich-icon.html" TargetMode="External"/><Relationship Id="rId7" Type="http://schemas.openxmlformats.org/officeDocument/2006/relationships/hyperlink" Target="https://pngtree.com/freepng/one-star-rating-sign_8424277.html" TargetMode="External"/><Relationship Id="rId12" Type="http://schemas.openxmlformats.org/officeDocument/2006/relationships/hyperlink" Target="https://estaticosgn-cdn.deia.eus/clip/acfb40c0-eda5-42f4-8ae3-4c7c0bbf0a13_16-9-aspect-ratio_default_0.jpg" TargetMode="External"/><Relationship Id="rId2" Type="http://schemas.openxmlformats.org/officeDocument/2006/relationships/hyperlink" Target="https://www.iconsdb.com/black-icons/list-rich-icon.html" TargetMode="External"/><Relationship Id="rId1" Type="http://schemas.openxmlformats.org/officeDocument/2006/relationships/slideLayout" Target="../slideLayouts/slideLayout18.xml"/><Relationship Id="rId6" Type="http://schemas.openxmlformats.org/officeDocument/2006/relationships/hyperlink" Target="https://www.iconsdb.com/black-icons/edit-user-icon.html" TargetMode="External"/><Relationship Id="rId11" Type="http://schemas.openxmlformats.org/officeDocument/2006/relationships/hyperlink" Target="https://pngtree.com/freepng/five-star-rating-sign-transparent_8406030.html" TargetMode="External"/><Relationship Id="rId5" Type="http://schemas.openxmlformats.org/officeDocument/2006/relationships/hyperlink" Target="https://www.iconsdb.com/white-icons/edit-user-icon.html" TargetMode="External"/><Relationship Id="rId10" Type="http://schemas.openxmlformats.org/officeDocument/2006/relationships/hyperlink" Target="https://pngtree.com/freepng/four-star-rating-sign_8436650.html" TargetMode="External"/><Relationship Id="rId4" Type="http://schemas.openxmlformats.org/officeDocument/2006/relationships/hyperlink" Target="https://www.iconsdb.com/black-icons/add-image-icon.html" TargetMode="External"/><Relationship Id="rId9" Type="http://schemas.openxmlformats.org/officeDocument/2006/relationships/hyperlink" Target="https://pngtree.com/freepng/three-star-rating-sign_8411065.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5AAD3-2190-4A26-B1E9-D76D04455564}"/>
              </a:ext>
            </a:extLst>
          </p:cNvPr>
          <p:cNvSpPr>
            <a:spLocks noGrp="1"/>
          </p:cNvSpPr>
          <p:nvPr>
            <p:ph type="ctrTitle"/>
          </p:nvPr>
        </p:nvSpPr>
        <p:spPr>
          <a:xfrm>
            <a:off x="1154955" y="376518"/>
            <a:ext cx="9952316" cy="3329581"/>
          </a:xfrm>
        </p:spPr>
        <p:txBody>
          <a:bodyPr anchor="ctr"/>
          <a:lstStyle/>
          <a:p>
            <a:pPr algn="ctr"/>
            <a:r>
              <a:rPr lang="es-ES" sz="6600" b="1" u="sng" dirty="0">
                <a:solidFill>
                  <a:srgbClr val="FFC000"/>
                </a:solidFill>
              </a:rPr>
              <a:t>Presentación Trabajo Fin De Grado</a:t>
            </a:r>
          </a:p>
        </p:txBody>
      </p:sp>
      <p:sp>
        <p:nvSpPr>
          <p:cNvPr id="3" name="Subtítulo 2">
            <a:extLst>
              <a:ext uri="{FF2B5EF4-FFF2-40B4-BE49-F238E27FC236}">
                <a16:creationId xmlns:a16="http://schemas.microsoft.com/office/drawing/2014/main" id="{51E89D43-B5EE-4886-8720-43992530D4A1}"/>
              </a:ext>
            </a:extLst>
          </p:cNvPr>
          <p:cNvSpPr>
            <a:spLocks noGrp="1"/>
          </p:cNvSpPr>
          <p:nvPr>
            <p:ph type="subTitle" idx="1"/>
          </p:nvPr>
        </p:nvSpPr>
        <p:spPr>
          <a:xfrm>
            <a:off x="1154955" y="3706099"/>
            <a:ext cx="9952316" cy="2775383"/>
          </a:xfrm>
        </p:spPr>
        <p:txBody>
          <a:bodyPr anchor="ctr">
            <a:normAutofit/>
          </a:bodyPr>
          <a:lstStyle/>
          <a:p>
            <a:pPr algn="ctr"/>
            <a:r>
              <a:rPr lang="es-ES" sz="3600" dirty="0"/>
              <a:t>David Corredor Miguel</a:t>
            </a:r>
          </a:p>
          <a:p>
            <a:pPr algn="ctr"/>
            <a:r>
              <a:rPr lang="es-ES" sz="3600" dirty="0"/>
              <a:t>Antonio Castillo</a:t>
            </a:r>
          </a:p>
          <a:p>
            <a:pPr algn="ctr"/>
            <a:r>
              <a:rPr lang="es-ES" sz="3600" dirty="0"/>
              <a:t>Francisco León</a:t>
            </a:r>
          </a:p>
        </p:txBody>
      </p:sp>
    </p:spTree>
    <p:extLst>
      <p:ext uri="{BB962C8B-B14F-4D97-AF65-F5344CB8AC3E}">
        <p14:creationId xmlns:p14="http://schemas.microsoft.com/office/powerpoint/2010/main" val="358294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9269506" y="1344705"/>
            <a:ext cx="2644588" cy="1882589"/>
          </a:xfrm>
        </p:spPr>
        <p:txBody>
          <a:bodyPr anchor="ctr">
            <a:normAutofit fontScale="90000"/>
          </a:bodyPr>
          <a:lstStyle/>
          <a:p>
            <a:pPr algn="ctr"/>
            <a:r>
              <a:rPr lang="es-ES" sz="3600" b="1" u="sng" dirty="0">
                <a:solidFill>
                  <a:srgbClr val="FFC000"/>
                </a:solidFill>
              </a:rPr>
              <a:t>Esquema De Base De Datos</a:t>
            </a:r>
          </a:p>
        </p:txBody>
      </p:sp>
      <p:pic>
        <p:nvPicPr>
          <p:cNvPr id="4" name="Imagen 3">
            <a:extLst>
              <a:ext uri="{FF2B5EF4-FFF2-40B4-BE49-F238E27FC236}">
                <a16:creationId xmlns:a16="http://schemas.microsoft.com/office/drawing/2014/main" id="{0033AF97-137C-33EC-D7CD-ACA88AE8B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991823" cy="6786282"/>
          </a:xfrm>
          <a:prstGeom prst="rect">
            <a:avLst/>
          </a:prstGeom>
        </p:spPr>
      </p:pic>
    </p:spTree>
    <p:extLst>
      <p:ext uri="{BB962C8B-B14F-4D97-AF65-F5344CB8AC3E}">
        <p14:creationId xmlns:p14="http://schemas.microsoft.com/office/powerpoint/2010/main" val="274728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500" b="1" u="sng" dirty="0">
                <a:solidFill>
                  <a:srgbClr val="FFC000"/>
                </a:solidFill>
              </a:rPr>
              <a:t>MAUI</a:t>
            </a:r>
          </a:p>
          <a:p>
            <a:r>
              <a:rPr lang="es-ES" sz="1500" dirty="0"/>
              <a:t>Hemos decidido usar MAUI para tener un código multiplataforma, para una mayor compatibilidad al ejecutar la aplicación en diferentes entornos. Es para crear aplicaciones móviles y de escritorio nativas con C# y XAML que se pueden ejecutar en Android, iOS, macOS y Windows desde una sola base de código compartida. Tiene controles de interfaz de usuario recopilados para mejorar el rendimiento y la extensibilidad.  Uno de sus objetivos clave es implementar la mayor parte de la lógica de la aplicación y el diseño de la interfaz de usuario en una única base de código. Nos ha resultado útil por usar una base de código compartida única, permite compartir el diseño de la interfaz de usuario entre plataformas y también compartir código, pruebas y lógica de negocios entre plataformas. </a:t>
            </a:r>
          </a:p>
          <a:p>
            <a:r>
              <a:rPr lang="es-ES" sz="1500" dirty="0"/>
              <a:t>Algunas de sus características que nos han interesado y hemos usado para la aplicación son que permite crear aplicaciones multiplataforma con un solo proyecto (pero puede agregar recursos y código fuente específicos de la plataforma si es necesario), que tiene un motor de diseño elaborado para diseñar las ventanas, varios tipos de ventanas para crear tipos de navegación enriquecidos, compatibilidad con XAML y el enlace de datos, para obtener patrones de desarrollo más elegantes y fáciles de mantener, crear controladores personalizados para mejorar la forma en que se presentan los elementos de la interfaz de usuario, una API multiplataforma para acceder a las características de dispositivos nativos: que permiten a las aplicaciones acceder a características del dispositivo (como el GPS que hemos usado para el mapa), funcionalidad de gráficos multiplataforma (proporciona un lienzo de dibujo que admite formas e imágenes de dibujo y pintura, operaciones de redacción y transformaciones de objetos gráficos), un único sistema de proyecto que usa varios destinos (para tener como destino Android, iOS, macOS y Windows) y además un recarga activa de .NET para modificar tanto el XAML como el código fuente administrado mientras se ejecuta la aplicación y luego ver las modificaciones sin volver a generar la aplicación.</a:t>
            </a:r>
          </a:p>
        </p:txBody>
      </p:sp>
    </p:spTree>
    <p:extLst>
      <p:ext uri="{BB962C8B-B14F-4D97-AF65-F5344CB8AC3E}">
        <p14:creationId xmlns:p14="http://schemas.microsoft.com/office/powerpoint/2010/main" val="197490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600" b="1" u="sng" dirty="0">
                <a:solidFill>
                  <a:srgbClr val="FFC000"/>
                </a:solidFill>
              </a:rPr>
              <a:t>.NET</a:t>
            </a:r>
          </a:p>
          <a:p>
            <a:r>
              <a:rPr lang="es-ES" sz="1600" dirty="0"/>
              <a:t>Hemos decidido usar el lenguaje de programación aplicación .NET porque permite interactuar con los usuarios y utilizar sistemas de Bases de Datos. Además de ser una plataforma de aplicaciones segura, confiable y de alto rendimiento.</a:t>
            </a:r>
          </a:p>
          <a:p>
            <a:r>
              <a:rPr lang="es-ES" sz="1600" dirty="0"/>
              <a:t>C# es el lenguaje de programación que usa, es fuertemente tipado y tiene seguridad de tipos, presenta simultaneidad integrada y administración automática de memoria. </a:t>
            </a:r>
          </a:p>
          <a:p>
            <a:r>
              <a:rPr lang="es-ES" sz="1600" dirty="0"/>
              <a:t>Algunas de sus características que nos han interesado y hemos usado para la aplicación son que ejecuta código de aplicación, proporciona funcionalidad de la utilidad como análisis de JSON, compila código fuente de C# (y otros lenguajes) en código ejecutable (entorno de ejecución), SDK y otras herramientas que permiten la creación y supervisión de aplicaciones con flujos de trabajo modernos y además de pilas de aplicaciones que permiten escribir aplicaciones (ASP.NET Core y Windows Forms).</a:t>
            </a:r>
          </a:p>
        </p:txBody>
      </p:sp>
    </p:spTree>
    <p:extLst>
      <p:ext uri="{BB962C8B-B14F-4D97-AF65-F5344CB8AC3E}">
        <p14:creationId xmlns:p14="http://schemas.microsoft.com/office/powerpoint/2010/main" val="46366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400" b="1" u="sng" dirty="0">
                <a:solidFill>
                  <a:srgbClr val="FFC000"/>
                </a:solidFill>
              </a:rPr>
              <a:t>Supabase</a:t>
            </a:r>
          </a:p>
          <a:p>
            <a:r>
              <a:rPr lang="es-ES" sz="1400" dirty="0"/>
              <a:t>Hemos decidido usar Supabase como gestor de Base de Datos online. Es una plataforma BaaS (Backend as a Service) alojada en la nube que da a desarrolladores una amplia gama de herramientas para crear y gestionar servicios backend. Esto permite subcontratar funciones y desarrollar las aplicaciones de manera ágil, sin tener que preocuparse por las tareas relacionadas con el lado del servidor.</a:t>
            </a:r>
          </a:p>
          <a:p>
            <a:r>
              <a:rPr lang="es-ES" sz="1400" dirty="0"/>
              <a:t>Es una alternativa de código abierto a Firebase de Google, pero con una interfaz intuitiva. No necesita instalaciones para poder usarla, solo crear una cuenta para comenzar a desarrollar un proyecto. Ofrece todos los servicios y herramientas de backend necesarias para crear una aplicación escalable y segura: gestión de base de datos, autenticación, almacenamiento de archivos, generación automática de APIs y actualizaciones en tiempo real, entre otros. </a:t>
            </a:r>
          </a:p>
          <a:p>
            <a:r>
              <a:rPr lang="es-ES" sz="1400" dirty="0"/>
              <a:t>Algunas de sus características que nos han interesado y hemos usado para la aplicación son su interfaz intuitiva para ahorrar tiempo e inversión para desarrollar la aplicación, que tiene código abierto porque se tiene acceso completo al código fuente y puede ser personalizado según nuestras necesidades, comunidad en crecimiento porque cuenta con una comunidad de colaboradores que crece diariamente con muchos usuarios que dan soporte para encontrar la solución a cualquier problema.</a:t>
            </a:r>
          </a:p>
          <a:p>
            <a:r>
              <a:rPr lang="es-ES" sz="1400" dirty="0"/>
              <a:t>También tiene una base de datos relacional Postgres que utiliza (PostgreSQL) porque es muy flexible y permite crear aplicaciones en tiempo real ofreciendo, al mismo tiempo y tiene un mayor soporte para consultas complejas y de integración de datos, múltiples opciones de implementación porque es posible implementar la aplicación o servicio en la nube de manera muy fácil y rápida mediante su interfaz de línea de comandos o utilizando su panel de control. </a:t>
            </a:r>
          </a:p>
          <a:p>
            <a:r>
              <a:rPr lang="es-ES" sz="1400" dirty="0"/>
              <a:t>Además, porque no tiene dependencia del proveedor porque a diferencia de otros BaaS (que pueden sufrir bloqueos por parte de su proveedor) no hay problema porque ya que es de código abierto, esta no depende de limitaciones de terceros.</a:t>
            </a:r>
          </a:p>
        </p:txBody>
      </p:sp>
    </p:spTree>
    <p:extLst>
      <p:ext uri="{BB962C8B-B14F-4D97-AF65-F5344CB8AC3E}">
        <p14:creationId xmlns:p14="http://schemas.microsoft.com/office/powerpoint/2010/main" val="99693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600" b="1" u="sng" dirty="0">
                <a:solidFill>
                  <a:srgbClr val="FFC000"/>
                </a:solidFill>
              </a:rPr>
              <a:t>GitHub</a:t>
            </a:r>
          </a:p>
          <a:p>
            <a:r>
              <a:rPr lang="es-ES" sz="1600" dirty="0"/>
              <a:t>Hemos decidido usar GitHub como repositorio de archivos. Es un servicio basado en la nube que aloja un sistema de control de versiones (VCS) llamado Git que permite a los programadores colaborar y realizar cambios en proyectos compartidos, a la vez que mantienen un seguimiento detallado de su progreso. Los repositorios los hemos usado para guardar archivos especialmente los lenguajes de programación de MAUI, editarlos y ponerlos en común.</a:t>
            </a:r>
          </a:p>
          <a:p>
            <a:r>
              <a:rPr lang="es-ES" sz="1600" b="1" u="sng" dirty="0">
                <a:solidFill>
                  <a:srgbClr val="FFC000"/>
                </a:solidFill>
              </a:rPr>
              <a:t>GitHub Pages</a:t>
            </a:r>
          </a:p>
          <a:p>
            <a:r>
              <a:rPr lang="es-ES" sz="1600" dirty="0"/>
              <a:t>Además de GitHub tiene este apartado que hemos utilizado para guardar nuestra página web que tenemos para poder instalar nuestra aplicación. Hemos elegido GitHub Pages debido a que es gratis y las facilidades que no da de poder tener la web en un servidor sin tener que pagar ni tener que crear nosotros el servidor.</a:t>
            </a:r>
          </a:p>
          <a:p>
            <a:r>
              <a:rPr lang="es-ES" sz="1600" b="1" u="sng" dirty="0">
                <a:solidFill>
                  <a:srgbClr val="FFC000"/>
                </a:solidFill>
              </a:rPr>
              <a:t>Visual Studio</a:t>
            </a:r>
          </a:p>
          <a:p>
            <a:r>
              <a:rPr lang="es-ES" sz="1600" dirty="0"/>
              <a:t>Hemos decidido usar Visual Studio como entorno de desarrollo. Es una plataforma de lanzamiento creativa que puede utilizar para editar, depurar y compilar código de una aplicación. Además del editor y depurador estándar que ofrecen la mayoría de IDE, incluye compiladores, herramientas de completado de código, diseñadores gráficos y muchas más funciones para mejorar el proceso de desarrollo de software.</a:t>
            </a:r>
          </a:p>
        </p:txBody>
      </p:sp>
    </p:spTree>
    <p:extLst>
      <p:ext uri="{BB962C8B-B14F-4D97-AF65-F5344CB8AC3E}">
        <p14:creationId xmlns:p14="http://schemas.microsoft.com/office/powerpoint/2010/main" val="60871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400" b="1" u="sng" dirty="0">
                <a:solidFill>
                  <a:srgbClr val="FFC000"/>
                </a:solidFill>
              </a:rPr>
              <a:t>APIs de Google</a:t>
            </a:r>
          </a:p>
          <a:p>
            <a:r>
              <a:rPr lang="es-ES" sz="1400" dirty="0"/>
              <a:t>Hemos decidido usar las APIs Places API (New), Bing Maps y Maps SDK for Android para incluir mapas en la aplicación con las coordenadas correspondientes.  </a:t>
            </a:r>
          </a:p>
          <a:p>
            <a:r>
              <a:rPr lang="es-ES" sz="1400" b="1" u="sng" dirty="0">
                <a:solidFill>
                  <a:srgbClr val="FFC000"/>
                </a:solidFill>
              </a:rPr>
              <a:t>Places API (New)</a:t>
            </a:r>
          </a:p>
          <a:p>
            <a:r>
              <a:rPr lang="es-ES" sz="1400" dirty="0"/>
              <a:t>Es una API que hemos usado para obtener los lugares de interés es la nueva versión de la API de Google Places que da acceso a lugares de interés, incluida una lista ampliada de detalles y tipos de lugares. Muestra a los usuarios nuevos atributos de lugares. </a:t>
            </a:r>
          </a:p>
          <a:p>
            <a:r>
              <a:rPr lang="es-ES" sz="1400" dirty="0"/>
              <a:t>Esta API ofrecer muchas funciones como conseguir coordenadas de un sitio, conseguir lugares de interés , conseguir fotos de cada lugar, etc. Se ha usado su versión New en vez de la normal ya que ofrece el doble de lugares (100M a 200M) que la versión normal. </a:t>
            </a:r>
          </a:p>
          <a:p>
            <a:r>
              <a:rPr lang="es-ES" sz="1400" dirty="0"/>
              <a:t>Algunas de sus características que nos han interesado y hemos usado para la aplicación son Autocompletar porque esta función nos ayuda en la cuando insertamos las localidades, hace peticiones a la API de places para encontrar localidades que su nombre se parezca a lo que escribimos. Devuelve una lista de localidades que son las que se ven en la aplicación mientras se va escribiendo.</a:t>
            </a:r>
          </a:p>
          <a:p>
            <a:r>
              <a:rPr lang="es-ES" sz="1400" dirty="0"/>
              <a:t>También Place Details porque esta función de la API se encarga de darnos datos de la localidad elegida como la Provincia a la que pertenece, la Comunidad Autónoma y las coordenadas de Longitud y Latitud que las necesitamos para mostrar en el mapa donde está la localidad y para los lugares de interés.</a:t>
            </a:r>
          </a:p>
          <a:p>
            <a:r>
              <a:rPr lang="es-ES" sz="1400" dirty="0"/>
              <a:t>Además, Nearby Search porque esta función de la API se encarga de buscar lugares de interés de la localidad. Para ello tenemos que pasarle a la consulta de la API las coordenadas que conseguimos con Place Details y con esas coordenadas se encargar de buscar lugares de interés en un radio que le puedes pasar además de poder filtrar tipos de lugares descartando algunos que no quieras que salgan.</a:t>
            </a:r>
          </a:p>
        </p:txBody>
      </p:sp>
    </p:spTree>
    <p:extLst>
      <p:ext uri="{BB962C8B-B14F-4D97-AF65-F5344CB8AC3E}">
        <p14:creationId xmlns:p14="http://schemas.microsoft.com/office/powerpoint/2010/main" val="312335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23365"/>
          </a:xfrm>
        </p:spPr>
        <p:txBody>
          <a:bodyPr anchor="ctr">
            <a:normAutofit/>
          </a:bodyPr>
          <a:lstStyle/>
          <a:p>
            <a:pPr algn="ctr"/>
            <a:r>
              <a:rPr lang="es-ES" sz="3600" b="1" u="sng" dirty="0">
                <a:solidFill>
                  <a:srgbClr val="FFC000"/>
                </a:solidFill>
              </a:rPr>
              <a:t>Tecnologías Utilizadas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23365"/>
            <a:ext cx="11781182" cy="5795487"/>
          </a:xfrm>
        </p:spPr>
        <p:txBody>
          <a:bodyPr anchor="t">
            <a:normAutofit/>
          </a:bodyPr>
          <a:lstStyle/>
          <a:p>
            <a:r>
              <a:rPr lang="es-ES" sz="1600" b="1" u="sng" dirty="0">
                <a:solidFill>
                  <a:srgbClr val="FFC000"/>
                </a:solidFill>
              </a:rPr>
              <a:t>Bing Maps</a:t>
            </a:r>
          </a:p>
          <a:p>
            <a:r>
              <a:rPr lang="es-ES" sz="1600" dirty="0"/>
              <a:t>Esta API no es de Google, pero la mencionamos aquí debido a que para poder mostrar un Mapa cuando la aplicación se ejecuta en Windows la API anterior no nos sirve y la que encontramos que mejor funcionaba era esta.</a:t>
            </a:r>
          </a:p>
          <a:p>
            <a:r>
              <a:rPr lang="es-ES" sz="1600" b="1" u="sng" dirty="0">
                <a:solidFill>
                  <a:srgbClr val="FFC000"/>
                </a:solidFill>
              </a:rPr>
              <a:t>Maps SDK for Android</a:t>
            </a:r>
          </a:p>
          <a:p>
            <a:r>
              <a:rPr lang="es-ES" sz="1600" dirty="0"/>
              <a:t>Es una API que hemos usado para agregar mapas a nuestra aplicación para Android, incluidas las aplicaciones para Wear OS que utilizan datos, reproducciones de mapas y respuestas gestuales de Google Maps. También porque ofrece información adicional sobre las ubicaciones del mapa y facilita la interacción con el usuario al agregar marcadores en los mapas.</a:t>
            </a:r>
          </a:p>
          <a:p>
            <a:r>
              <a:rPr lang="es-ES" sz="1600" b="1" u="sng" dirty="0">
                <a:solidFill>
                  <a:srgbClr val="FFC000"/>
                </a:solidFill>
              </a:rPr>
              <a:t>SMTP Gmail</a:t>
            </a:r>
          </a:p>
          <a:p>
            <a:r>
              <a:rPr lang="es-ES" sz="1600" dirty="0"/>
              <a:t>Hemos decidido usar el SMTP (Simple Mail Transfer Protocol) de Gmail para enviar correos de forma gratuita mediante el puerto 587 con TLS. Esto se puede conseguir en tu cuenta de Google creando una contraseña de aplicación que se usa para poder autenticarte en el servidor SMTP de Gmail. En nuestra aplicación la utilizamos para poder enviar correos para la confirmación de registro y para la recuperación de contraseña donde enviamos un código generado en nuestra aplicación.</a:t>
            </a:r>
          </a:p>
          <a:p>
            <a:endParaRPr lang="es-ES" sz="1600" dirty="0"/>
          </a:p>
        </p:txBody>
      </p:sp>
    </p:spTree>
    <p:extLst>
      <p:ext uri="{BB962C8B-B14F-4D97-AF65-F5344CB8AC3E}">
        <p14:creationId xmlns:p14="http://schemas.microsoft.com/office/powerpoint/2010/main" val="4209897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932329"/>
          </a:xfrm>
        </p:spPr>
        <p:txBody>
          <a:bodyPr anchor="ctr">
            <a:normAutofit/>
          </a:bodyPr>
          <a:lstStyle/>
          <a:p>
            <a:pPr algn="ctr"/>
            <a:r>
              <a:rPr lang="es-ES" sz="3600" b="1" u="sng" dirty="0">
                <a:solidFill>
                  <a:srgbClr val="FFC000"/>
                </a:solidFill>
              </a:rPr>
              <a:t>Manual De Instalación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32329"/>
            <a:ext cx="11781182" cy="5786523"/>
          </a:xfrm>
        </p:spPr>
        <p:txBody>
          <a:bodyPr anchor="t">
            <a:normAutofit/>
          </a:bodyPr>
          <a:lstStyle/>
          <a:p>
            <a:pPr marL="514350" indent="-514350">
              <a:buFont typeface="+mj-lt"/>
              <a:buAutoNum type="arabicPeriod"/>
            </a:pPr>
            <a:r>
              <a:rPr lang="es-ES" sz="1600" dirty="0"/>
              <a:t>Para ver este proyecto de tienda aplicación es instalar Visual Studio con Desarrollo de Interfaz de Usuario de Aplicaciones Multiplataforma para incluir MAUI. </a:t>
            </a:r>
          </a:p>
          <a:p>
            <a:pPr marL="514350" indent="-514350">
              <a:buFont typeface="+mj-lt"/>
              <a:buAutoNum type="arabicPeriod"/>
            </a:pPr>
            <a:r>
              <a:rPr lang="es-ES" sz="1600" dirty="0"/>
              <a:t>Instalar el emulador en Visual Studio.</a:t>
            </a:r>
          </a:p>
          <a:p>
            <a:pPr marL="514350" indent="-514350">
              <a:buFont typeface="+mj-lt"/>
              <a:buAutoNum type="arabicPeriod"/>
            </a:pPr>
            <a:r>
              <a:rPr lang="es-ES" sz="1600" dirty="0"/>
              <a:t>Después abrir la solución del proyecto, iniciar el emulador pulsando la flecha verde. </a:t>
            </a:r>
          </a:p>
          <a:p>
            <a:pPr marL="514350" indent="-514350">
              <a:buFont typeface="+mj-lt"/>
              <a:buAutoNum type="arabicPeriod"/>
            </a:pPr>
            <a:r>
              <a:rPr lang="es-ES" sz="1600" dirty="0"/>
              <a:t>Por último, iniciar la aplicación pulsando la flecha verde.</a:t>
            </a:r>
          </a:p>
        </p:txBody>
      </p:sp>
    </p:spTree>
    <p:extLst>
      <p:ext uri="{BB962C8B-B14F-4D97-AF65-F5344CB8AC3E}">
        <p14:creationId xmlns:p14="http://schemas.microsoft.com/office/powerpoint/2010/main" val="172235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10113681" cy="1364776"/>
          </a:xfrm>
        </p:spPr>
        <p:txBody>
          <a:bodyPr anchor="ctr"/>
          <a:lstStyle/>
          <a:p>
            <a:pPr algn="ctr"/>
            <a:r>
              <a:rPr lang="es-ES" sz="2800" b="1" u="sng" dirty="0">
                <a:solidFill>
                  <a:srgbClr val="FFC000"/>
                </a:solidFill>
              </a:rPr>
              <a:t>Manual De Usuario (Si No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023583"/>
            <a:ext cx="11781182" cy="5695270"/>
          </a:xfrm>
        </p:spPr>
        <p:txBody>
          <a:bodyPr anchor="t">
            <a:normAutofit/>
          </a:bodyPr>
          <a:lstStyle/>
          <a:p>
            <a:pPr marL="457200" indent="-457200">
              <a:buFont typeface="+mj-lt"/>
              <a:buAutoNum type="arabicPeriod"/>
            </a:pPr>
            <a:r>
              <a:rPr lang="es-ES" sz="1600" dirty="0"/>
              <a:t>Al hacer click en Iniciar Sesión aparecerá para iniciar sesión.</a:t>
            </a:r>
          </a:p>
          <a:p>
            <a:pPr marL="457200" indent="-457200">
              <a:buFont typeface="+mj-lt"/>
              <a:buAutoNum type="arabicPeriod"/>
            </a:pPr>
            <a:r>
              <a:rPr lang="es-ES" sz="1600" dirty="0"/>
              <a:t>Al hacer click en Volver A Inicio volverá a la página de Inicio (Sin Sesión).</a:t>
            </a:r>
          </a:p>
          <a:p>
            <a:pPr marL="457200" indent="-457200">
              <a:buFont typeface="+mj-lt"/>
              <a:buAutoNum type="arabicPeriod"/>
            </a:pPr>
            <a:r>
              <a:rPr lang="es-ES" sz="1600" dirty="0"/>
              <a:t>Al hacer click en Crear Usuario aparecerá para crear un nuevo usuario.</a:t>
            </a:r>
          </a:p>
          <a:p>
            <a:pPr marL="457200" indent="-457200">
              <a:buFont typeface="+mj-lt"/>
              <a:buAutoNum type="arabicPeriod"/>
            </a:pPr>
            <a:r>
              <a:rPr lang="es-ES" sz="1600" dirty="0"/>
              <a:t>Después de escribir el nombre de usuario, contraseña. Haz click en Registrarse para crear el usuario.</a:t>
            </a:r>
          </a:p>
          <a:p>
            <a:pPr marL="457200" indent="-457200">
              <a:buFont typeface="+mj-lt"/>
              <a:buAutoNum type="arabicPeriod"/>
            </a:pPr>
            <a:r>
              <a:rPr lang="es-ES" sz="1600" dirty="0"/>
              <a:t>Si se ha creado el usuario correctamente haz click en Iniciar Sesión para volver al formulario para iniciar sesión.</a:t>
            </a:r>
          </a:p>
          <a:p>
            <a:pPr marL="457200" indent="-457200">
              <a:buFont typeface="+mj-lt"/>
              <a:buAutoNum type="arabicPeriod"/>
            </a:pPr>
            <a:r>
              <a:rPr lang="es-ES" sz="1600" dirty="0"/>
              <a:t>Por último, introduce tu nombre de usuario y contraseña para iniciar sesión.</a:t>
            </a:r>
          </a:p>
          <a:p>
            <a:pPr marL="457200" indent="-457200">
              <a:buFont typeface="+mj-lt"/>
              <a:buAutoNum type="arabicPeriod"/>
            </a:pPr>
            <a:endParaRPr lang="es-ES" sz="1600" dirty="0"/>
          </a:p>
        </p:txBody>
      </p:sp>
    </p:spTree>
    <p:extLst>
      <p:ext uri="{BB962C8B-B14F-4D97-AF65-F5344CB8AC3E}">
        <p14:creationId xmlns:p14="http://schemas.microsoft.com/office/powerpoint/2010/main" val="391080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9575799" cy="1023583"/>
          </a:xfrm>
        </p:spPr>
        <p:txBody>
          <a:bodyPr anchor="ctr"/>
          <a:lstStyle/>
          <a:p>
            <a:pPr algn="ctr"/>
            <a:r>
              <a:rPr lang="es-ES" sz="2800" b="1" u="sng" dirty="0">
                <a:solidFill>
                  <a:srgbClr val="FFC000"/>
                </a:solidFill>
              </a:rPr>
              <a:t>Manual De Usuario (Si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34886"/>
            <a:ext cx="11953460" cy="6023113"/>
          </a:xfrm>
        </p:spPr>
        <p:txBody>
          <a:bodyPr anchor="t">
            <a:noAutofit/>
          </a:bodyPr>
          <a:lstStyle/>
          <a:p>
            <a:pPr marL="457200" indent="-457200">
              <a:buFont typeface="+mj-lt"/>
              <a:buAutoNum type="arabicPeriod"/>
            </a:pPr>
            <a:r>
              <a:rPr lang="es-ES" sz="2300" dirty="0"/>
              <a:t>Al hacer click en Cerrar Sesión volverá a la página de Inicio (Sin Sesión).</a:t>
            </a:r>
          </a:p>
          <a:p>
            <a:pPr marL="457200" indent="-457200">
              <a:buFont typeface="+mj-lt"/>
              <a:buAutoNum type="arabicPeriod"/>
            </a:pPr>
            <a:endParaRPr lang="es-ES" sz="2300" dirty="0"/>
          </a:p>
        </p:txBody>
      </p:sp>
    </p:spTree>
    <p:extLst>
      <p:ext uri="{BB962C8B-B14F-4D97-AF65-F5344CB8AC3E}">
        <p14:creationId xmlns:p14="http://schemas.microsoft.com/office/powerpoint/2010/main" val="225011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851647"/>
          </a:xfrm>
        </p:spPr>
        <p:txBody>
          <a:bodyPr anchor="ctr"/>
          <a:lstStyle/>
          <a:p>
            <a:pPr algn="ctr"/>
            <a:r>
              <a:rPr lang="es-ES" sz="4400" b="1" u="sng" dirty="0">
                <a:solidFill>
                  <a:srgbClr val="FFC000"/>
                </a:solidFill>
              </a:rPr>
              <a:t>Índice</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51647"/>
            <a:ext cx="11781182" cy="5867205"/>
          </a:xfrm>
        </p:spPr>
        <p:txBody>
          <a:bodyPr anchor="t">
            <a:normAutofit/>
          </a:bodyPr>
          <a:lstStyle/>
          <a:p>
            <a:pPr marL="514350" indent="-514350">
              <a:buFont typeface="+mj-lt"/>
              <a:buAutoNum type="arabicPeriod"/>
            </a:pPr>
            <a:r>
              <a:rPr lang="es-ES" sz="2400" dirty="0"/>
              <a:t>Agradecimientos/Dedicatoria</a:t>
            </a:r>
          </a:p>
          <a:p>
            <a:pPr marL="514350" indent="-514350">
              <a:buFont typeface="+mj-lt"/>
              <a:buAutoNum type="arabicPeriod"/>
            </a:pPr>
            <a:r>
              <a:rPr lang="es-ES" sz="2400" dirty="0"/>
              <a:t>Resumen</a:t>
            </a:r>
          </a:p>
          <a:p>
            <a:pPr marL="514350" indent="-514350">
              <a:buFont typeface="+mj-lt"/>
              <a:buAutoNum type="arabicPeriod"/>
            </a:pPr>
            <a:r>
              <a:rPr lang="es-ES" sz="2400" dirty="0"/>
              <a:t>Abstract (Resumen En inglés)</a:t>
            </a:r>
          </a:p>
          <a:p>
            <a:pPr marL="514350" indent="-514350">
              <a:buFont typeface="+mj-lt"/>
              <a:buAutoNum type="arabicPeriod"/>
            </a:pPr>
            <a:r>
              <a:rPr lang="es-ES" sz="2400" dirty="0"/>
              <a:t>Introducción</a:t>
            </a:r>
          </a:p>
          <a:p>
            <a:pPr marL="514350" indent="-514350">
              <a:buFont typeface="+mj-lt"/>
              <a:buAutoNum type="arabicPeriod"/>
            </a:pPr>
            <a:r>
              <a:rPr lang="es-ES" sz="2400" dirty="0"/>
              <a:t>Alcance funcional del sistema</a:t>
            </a:r>
          </a:p>
          <a:p>
            <a:pPr marL="514350" indent="-514350">
              <a:buFont typeface="+mj-lt"/>
              <a:buAutoNum type="arabicPeriod"/>
            </a:pPr>
            <a:r>
              <a:rPr lang="es-ES" sz="2400" dirty="0"/>
              <a:t>Diagrama De Clases y Esquema De Base De Datos</a:t>
            </a:r>
          </a:p>
          <a:p>
            <a:pPr marL="514350" indent="-514350">
              <a:buFont typeface="+mj-lt"/>
              <a:buAutoNum type="arabicPeriod"/>
            </a:pPr>
            <a:r>
              <a:rPr lang="es-ES" sz="2400" dirty="0"/>
              <a:t>Tecnologías Utilizadas</a:t>
            </a:r>
          </a:p>
          <a:p>
            <a:pPr marL="514350" indent="-514350">
              <a:buFont typeface="+mj-lt"/>
              <a:buAutoNum type="arabicPeriod"/>
            </a:pPr>
            <a:r>
              <a:rPr lang="es-ES" sz="2400" dirty="0"/>
              <a:t>Manual De Instalación y De Usuario</a:t>
            </a:r>
          </a:p>
          <a:p>
            <a:pPr marL="514350" indent="-514350">
              <a:buFont typeface="+mj-lt"/>
              <a:buAutoNum type="arabicPeriod"/>
            </a:pPr>
            <a:r>
              <a:rPr lang="es-ES" sz="2400" dirty="0"/>
              <a:t>Conclusiones</a:t>
            </a:r>
          </a:p>
          <a:p>
            <a:pPr marL="514350" indent="-514350">
              <a:buFont typeface="+mj-lt"/>
              <a:buAutoNum type="arabicPeriod"/>
            </a:pPr>
            <a:r>
              <a:rPr lang="es-ES" sz="2400" dirty="0"/>
              <a:t>Bibliografía</a:t>
            </a:r>
          </a:p>
          <a:p>
            <a:pPr marL="514350" indent="-514350">
              <a:buFont typeface="+mj-lt"/>
              <a:buAutoNum type="arabicPeriod"/>
            </a:pPr>
            <a:endParaRPr lang="es-ES" sz="2400" dirty="0"/>
          </a:p>
        </p:txBody>
      </p:sp>
    </p:spTree>
    <p:extLst>
      <p:ext uri="{BB962C8B-B14F-4D97-AF65-F5344CB8AC3E}">
        <p14:creationId xmlns:p14="http://schemas.microsoft.com/office/powerpoint/2010/main" val="3367879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753035"/>
          </a:xfrm>
        </p:spPr>
        <p:txBody>
          <a:bodyPr anchor="ctr">
            <a:normAutofit/>
          </a:bodyPr>
          <a:lstStyle/>
          <a:p>
            <a:pPr algn="ctr"/>
            <a:r>
              <a:rPr lang="es-ES" sz="3600" b="1" u="sng" dirty="0">
                <a:solidFill>
                  <a:srgbClr val="FFC000"/>
                </a:solidFill>
              </a:rPr>
              <a:t>Conclusiones</a:t>
            </a:r>
            <a:endParaRPr lang="es-ES" sz="20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753035"/>
            <a:ext cx="11781182" cy="5965818"/>
          </a:xfrm>
        </p:spPr>
        <p:txBody>
          <a:bodyPr anchor="t">
            <a:normAutofit/>
          </a:bodyPr>
          <a:lstStyle/>
          <a:p>
            <a:r>
              <a:rPr lang="es-ES" sz="1600" dirty="0"/>
              <a:t>Para concluir, este proyecto, como estudiantes, nos ha dado la oportunidad de poder demostrar nuestros conocimientos aprendidos durante el ciclo de Desarrollo de Aplicaciones Multiplataforma realizado. </a:t>
            </a:r>
          </a:p>
          <a:p>
            <a:r>
              <a:rPr lang="es-ES" sz="1600" dirty="0"/>
              <a:t>Tras dos años estudiando el sector, las tecnologías usadas y la forma de unirlas para hacer un desarrollo válido y profesional, nos ha permitido poder aprovechar todos estos conocimientos aprendidos para la realización de este desarrollo y sobre todo para poder participar en el proyecto Volando Voy aportando nuestra capacidad de poder crear una aplicación que permita a los fans del programa poder tener en una aplicación totalmente funcional un sitio donde encontrar los sitos del programa, sus retos y además poder crear comentarios y valoraciones de los sitios.</a:t>
            </a:r>
          </a:p>
          <a:p>
            <a:r>
              <a:rPr lang="es-ES" sz="1600" dirty="0"/>
              <a:t>La realización de un proyecto final de grado al término de los estudios te permite comprobar que has asentado los conocimientos aprendidos y que además puedes ser totalmente capaz de utilizarlos para participar en un proyecto y comenzar un desarrollo que te permita experimentar una satisfacción laboral y profesional al poder demostrar que tienes la capacidad de trabajar como programador, diseñador o desarrollador multiplataforma entre otras laborales cuyos conocimientos han sido enseñados en la formación profesional.</a:t>
            </a:r>
          </a:p>
          <a:p>
            <a:r>
              <a:rPr lang="es-ES" sz="1600" dirty="0"/>
              <a:t>Para finalizar este trabajo de fin de grado, quiero añadir que he podido experimentar una satisfacción profesional al mostrar los conocimientos aprendidos en este desarrollo multiplataforma y poder formar parte de Volando Voy como proyecto, sintiendo una buena culminación profesional y estudiantil al finalizar nuestro proceso de formación profesional como estudiante de desarrollo multiplataforma.</a:t>
            </a:r>
          </a:p>
        </p:txBody>
      </p:sp>
    </p:spTree>
    <p:extLst>
      <p:ext uri="{BB962C8B-B14F-4D97-AF65-F5344CB8AC3E}">
        <p14:creationId xmlns:p14="http://schemas.microsoft.com/office/powerpoint/2010/main" val="245314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C000"/>
                </a:solidFill>
              </a:rPr>
              <a:t>Bibliografía</a:t>
            </a:r>
            <a:endParaRPr lang="es-ES" sz="28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1600" dirty="0"/>
              <a:t>Por último, aquí añadimos algunos de las enlaces web con las que hemos podido recabar información, documentación, conocimientos e imágenes que nos han sido útiles para la realización del trabajo en diferentes ámbitos.</a:t>
            </a:r>
          </a:p>
          <a:p>
            <a:r>
              <a:rPr lang="es-ES" sz="1600" b="1" u="sng" dirty="0">
                <a:solidFill>
                  <a:srgbClr val="FFC000"/>
                </a:solidFill>
              </a:rPr>
              <a:t>Webs de Información: </a:t>
            </a:r>
            <a:r>
              <a:rPr lang="es-ES" sz="1600" dirty="0"/>
              <a:t>A continuación, enlaces de webs donde hemos recabado información que nos han ayudado en la aplicación: </a:t>
            </a:r>
          </a:p>
          <a:p>
            <a:r>
              <a:rPr lang="es-ES" sz="1600" dirty="0"/>
              <a:t>1.	</a:t>
            </a:r>
            <a:r>
              <a:rPr lang="es-ES" sz="1600" dirty="0">
                <a:hlinkClick r:id="rId2"/>
              </a:rPr>
              <a:t>https://stackoverflow.com/</a:t>
            </a:r>
            <a:r>
              <a:rPr lang="es-ES" sz="1600" dirty="0"/>
              <a:t> </a:t>
            </a:r>
          </a:p>
          <a:p>
            <a:r>
              <a:rPr lang="es-ES" sz="1600" dirty="0"/>
              <a:t>2.	</a:t>
            </a:r>
            <a:r>
              <a:rPr lang="es-ES" sz="1600" dirty="0">
                <a:hlinkClick r:id="rId3"/>
              </a:rPr>
              <a:t>https://developers.google.com/maps/documentation/places/web-service/op-overview?hl=es-419</a:t>
            </a:r>
            <a:r>
              <a:rPr lang="es-ES" sz="1600" dirty="0"/>
              <a:t> </a:t>
            </a:r>
          </a:p>
          <a:p>
            <a:r>
              <a:rPr lang="es-ES" sz="1600" b="1" u="sng" dirty="0">
                <a:solidFill>
                  <a:srgbClr val="FFC000"/>
                </a:solidFill>
              </a:rPr>
              <a:t>Webs para la Aplicación: </a:t>
            </a:r>
            <a:r>
              <a:rPr lang="es-ES" sz="1600" dirty="0"/>
              <a:t>A continuación, enlaces de webs que hemos usado y que nos han ayudado en la aplicación: </a:t>
            </a:r>
          </a:p>
          <a:p>
            <a:r>
              <a:rPr lang="es-ES" sz="1600" dirty="0"/>
              <a:t>1.	</a:t>
            </a:r>
            <a:r>
              <a:rPr lang="es-ES" sz="1600" dirty="0">
                <a:hlinkClick r:id="rId4"/>
              </a:rPr>
              <a:t>https://www.w3schools.com</a:t>
            </a:r>
            <a:r>
              <a:rPr lang="es-ES" sz="1600" dirty="0"/>
              <a:t> </a:t>
            </a:r>
          </a:p>
          <a:p>
            <a:r>
              <a:rPr lang="es-ES" sz="1600" dirty="0"/>
              <a:t>2.	</a:t>
            </a:r>
            <a:r>
              <a:rPr lang="es-ES" sz="1600" dirty="0">
                <a:hlinkClick r:id="rId5"/>
              </a:rPr>
              <a:t>https://www.github.com</a:t>
            </a:r>
            <a:r>
              <a:rPr lang="es-ES" sz="1600" dirty="0"/>
              <a:t> </a:t>
            </a:r>
          </a:p>
          <a:p>
            <a:r>
              <a:rPr lang="es-ES" sz="1600" b="1" u="sng" dirty="0">
                <a:solidFill>
                  <a:srgbClr val="FFC000"/>
                </a:solidFill>
              </a:rPr>
              <a:t>Imágenes Web de Descarga: </a:t>
            </a:r>
            <a:r>
              <a:rPr lang="es-ES" sz="1600" dirty="0"/>
              <a:t>A continuación, enlaces de imagenes que hemos usado para la Web de Descarga de la aplicación: </a:t>
            </a:r>
          </a:p>
          <a:p>
            <a:r>
              <a:rPr lang="es-ES" sz="1600" dirty="0"/>
              <a:t>1.	</a:t>
            </a:r>
            <a:r>
              <a:rPr lang="es-ES" sz="1600" dirty="0">
                <a:hlinkClick r:id="rId6"/>
              </a:rPr>
              <a:t>https://www.iconsdb.com/lime-icons/android-6-icon.html</a:t>
            </a:r>
            <a:r>
              <a:rPr lang="es-ES" sz="1600" dirty="0"/>
              <a:t> </a:t>
            </a:r>
          </a:p>
          <a:p>
            <a:r>
              <a:rPr lang="es-ES" sz="1600" dirty="0"/>
              <a:t>2.	</a:t>
            </a:r>
            <a:r>
              <a:rPr lang="es-ES" sz="1600" dirty="0">
                <a:hlinkClick r:id="rId7"/>
              </a:rPr>
              <a:t>https://www.iconsdb.com/white-icons/os-windows8-icon.html</a:t>
            </a:r>
            <a:r>
              <a:rPr lang="es-ES" sz="1600" dirty="0"/>
              <a:t> </a:t>
            </a:r>
          </a:p>
        </p:txBody>
      </p:sp>
    </p:spTree>
    <p:extLst>
      <p:ext uri="{BB962C8B-B14F-4D97-AF65-F5344CB8AC3E}">
        <p14:creationId xmlns:p14="http://schemas.microsoft.com/office/powerpoint/2010/main" val="25198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C000"/>
                </a:solidFill>
              </a:rPr>
              <a:t>Bibliografía</a:t>
            </a:r>
            <a:endParaRPr lang="es-ES" sz="28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1600" dirty="0"/>
              <a:t>A continuación, enlaces de imagenes que hemos usado para la aplicación:</a:t>
            </a:r>
          </a:p>
          <a:p>
            <a:pPr marL="342900" indent="-342900">
              <a:buFont typeface="+mj-lt"/>
              <a:buAutoNum type="arabicPeriod"/>
            </a:pPr>
            <a:r>
              <a:rPr lang="es-ES" sz="1600" dirty="0">
                <a:hlinkClick r:id="rId2"/>
              </a:rPr>
              <a:t>https://www.iconsdb.com/black-icons/home-7-icon.html</a:t>
            </a:r>
            <a:r>
              <a:rPr lang="es-ES" sz="1600" dirty="0"/>
              <a:t> </a:t>
            </a:r>
          </a:p>
          <a:p>
            <a:pPr marL="342900" indent="-342900">
              <a:buFont typeface="+mj-lt"/>
              <a:buAutoNum type="arabicPeriod"/>
            </a:pPr>
            <a:r>
              <a:rPr lang="es-ES" sz="1600" dirty="0">
                <a:hlinkClick r:id="rId3"/>
              </a:rPr>
              <a:t>https://www.iconsdb.com/white-icons/home-7-icon.html</a:t>
            </a:r>
            <a:r>
              <a:rPr lang="es-ES" sz="1600" dirty="0"/>
              <a:t>  </a:t>
            </a:r>
          </a:p>
          <a:p>
            <a:pPr marL="342900" indent="-342900">
              <a:buFont typeface="+mj-lt"/>
              <a:buAutoNum type="arabicPeriod"/>
            </a:pPr>
            <a:r>
              <a:rPr lang="es-ES" sz="1600" dirty="0">
                <a:hlinkClick r:id="rId4"/>
              </a:rPr>
              <a:t>https://www.iconsdb.com/black-icons/visible-icon.html</a:t>
            </a:r>
            <a:r>
              <a:rPr lang="es-ES" sz="1600" dirty="0"/>
              <a:t> </a:t>
            </a:r>
          </a:p>
          <a:p>
            <a:pPr marL="342900" indent="-342900">
              <a:buFont typeface="+mj-lt"/>
              <a:buAutoNum type="arabicPeriod"/>
            </a:pPr>
            <a:r>
              <a:rPr lang="es-ES" sz="1600" dirty="0">
                <a:hlinkClick r:id="rId5"/>
              </a:rPr>
              <a:t>https://www.iconsdb.com/white-icons/visible-icon.html</a:t>
            </a:r>
            <a:r>
              <a:rPr lang="es-ES" sz="1600" dirty="0"/>
              <a:t> </a:t>
            </a:r>
          </a:p>
          <a:p>
            <a:pPr marL="342900" indent="-342900">
              <a:buFont typeface="+mj-lt"/>
              <a:buAutoNum type="arabicPeriod"/>
            </a:pPr>
            <a:r>
              <a:rPr lang="es-ES" sz="1600" dirty="0">
                <a:hlinkClick r:id="rId6"/>
              </a:rPr>
              <a:t>https://www.iconsdb.com/black-icons/invisible-icon.html</a:t>
            </a:r>
            <a:r>
              <a:rPr lang="es-ES" sz="1600" dirty="0"/>
              <a:t> </a:t>
            </a:r>
          </a:p>
          <a:p>
            <a:pPr marL="342900" indent="-342900">
              <a:buFont typeface="+mj-lt"/>
              <a:buAutoNum type="arabicPeriod"/>
            </a:pPr>
            <a:r>
              <a:rPr lang="es-ES" sz="1600" dirty="0">
                <a:hlinkClick r:id="rId7"/>
              </a:rPr>
              <a:t>https://www.iconsdb.com/white-icons/invisible-icon.html</a:t>
            </a:r>
            <a:r>
              <a:rPr lang="es-ES" sz="1600" dirty="0"/>
              <a:t> </a:t>
            </a:r>
          </a:p>
          <a:p>
            <a:pPr marL="342900" indent="-342900">
              <a:buFont typeface="+mj-lt"/>
              <a:buAutoNum type="arabicPeriod"/>
            </a:pPr>
            <a:r>
              <a:rPr lang="es-ES" sz="1600" dirty="0">
                <a:hlinkClick r:id="rId8"/>
              </a:rPr>
              <a:t>https://www.iconsdb.com/black-icons/add-image-icon.html</a:t>
            </a:r>
            <a:r>
              <a:rPr lang="es-ES" sz="1600" dirty="0"/>
              <a:t> </a:t>
            </a:r>
          </a:p>
          <a:p>
            <a:pPr marL="342900" indent="-342900">
              <a:buFont typeface="+mj-lt"/>
              <a:buAutoNum type="arabicPeriod"/>
            </a:pPr>
            <a:r>
              <a:rPr lang="es-ES" sz="1600" dirty="0">
                <a:hlinkClick r:id="rId9"/>
              </a:rPr>
              <a:t>https://www.iconsdb.com/white-icons/add-image-icon.html</a:t>
            </a:r>
            <a:r>
              <a:rPr lang="es-ES" sz="1600" dirty="0"/>
              <a:t> </a:t>
            </a:r>
          </a:p>
          <a:p>
            <a:pPr marL="342900" indent="-342900">
              <a:buFont typeface="+mj-lt"/>
              <a:buAutoNum type="arabicPeriod"/>
            </a:pPr>
            <a:r>
              <a:rPr lang="es-ES" sz="1600" dirty="0">
                <a:hlinkClick r:id="rId10"/>
              </a:rPr>
              <a:t>https://www.iconsdb.com/black-icons/logout-icon.html</a:t>
            </a:r>
            <a:r>
              <a:rPr lang="es-ES" sz="1600" dirty="0"/>
              <a:t> </a:t>
            </a:r>
          </a:p>
          <a:p>
            <a:pPr marL="342900" indent="-342900">
              <a:buFont typeface="+mj-lt"/>
              <a:buAutoNum type="arabicPeriod"/>
            </a:pPr>
            <a:r>
              <a:rPr lang="es-ES" sz="1600" dirty="0">
                <a:hlinkClick r:id="rId11"/>
              </a:rPr>
              <a:t>https://www.iconsdb.com/white-icons/logout-icon.html</a:t>
            </a:r>
            <a:r>
              <a:rPr lang="es-ES" sz="1600" dirty="0"/>
              <a:t> </a:t>
            </a:r>
          </a:p>
          <a:p>
            <a:pPr marL="342900" indent="-342900">
              <a:buFont typeface="+mj-lt"/>
              <a:buAutoNum type="arabicPeriod"/>
            </a:pPr>
            <a:r>
              <a:rPr lang="es-ES" sz="1600" dirty="0">
                <a:hlinkClick r:id="rId12"/>
              </a:rPr>
              <a:t>https://www.iconsdb.com/black-icons/map-marker-2-icon.html</a:t>
            </a:r>
            <a:r>
              <a:rPr lang="es-ES" sz="1600" dirty="0"/>
              <a:t> </a:t>
            </a:r>
          </a:p>
          <a:p>
            <a:pPr marL="342900" indent="-342900">
              <a:buFont typeface="+mj-lt"/>
              <a:buAutoNum type="arabicPeriod"/>
            </a:pPr>
            <a:r>
              <a:rPr lang="es-ES" sz="1600" dirty="0">
                <a:hlinkClick r:id="rId13"/>
              </a:rPr>
              <a:t>https://www.iconsdb.com/white-icons/map-marker-2-icon.html</a:t>
            </a:r>
            <a:r>
              <a:rPr lang="es-ES" sz="1600" dirty="0"/>
              <a:t> </a:t>
            </a:r>
          </a:p>
          <a:p>
            <a:pPr marL="342900" indent="-342900">
              <a:buAutoNum type="arabicPeriod" startAt="10"/>
            </a:pPr>
            <a:endParaRPr lang="es-ES" sz="1600" dirty="0"/>
          </a:p>
        </p:txBody>
      </p:sp>
    </p:spTree>
    <p:extLst>
      <p:ext uri="{BB962C8B-B14F-4D97-AF65-F5344CB8AC3E}">
        <p14:creationId xmlns:p14="http://schemas.microsoft.com/office/powerpoint/2010/main" val="405655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C000"/>
                </a:solidFill>
              </a:rPr>
              <a:t>Bibliografía</a:t>
            </a:r>
            <a:endParaRPr lang="es-ES" sz="2800" b="1" u="sng" dirty="0">
              <a:solidFill>
                <a:srgbClr val="FFC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pPr marL="342900" indent="-342900">
              <a:buFont typeface="+mj-lt"/>
              <a:buAutoNum type="arabicPeriod"/>
            </a:pPr>
            <a:r>
              <a:rPr lang="es-ES" sz="1600" dirty="0">
                <a:hlinkClick r:id="rId2"/>
              </a:rPr>
              <a:t>https://www.iconsdb.com/black-icons/list-rich-icon.html</a:t>
            </a:r>
            <a:endParaRPr lang="es-ES" sz="1600" dirty="0"/>
          </a:p>
          <a:p>
            <a:pPr marL="342900" indent="-342900">
              <a:buFont typeface="+mj-lt"/>
              <a:buAutoNum type="arabicPeriod"/>
            </a:pPr>
            <a:r>
              <a:rPr lang="es-ES" sz="1600" dirty="0">
                <a:hlinkClick r:id="rId3"/>
              </a:rPr>
              <a:t>https://www.iconsdb.com/white-icons/list-rich-icon.html</a:t>
            </a:r>
            <a:r>
              <a:rPr lang="es-ES" sz="1600" dirty="0"/>
              <a:t> </a:t>
            </a:r>
          </a:p>
          <a:p>
            <a:pPr marL="342900" indent="-342900">
              <a:buFont typeface="+mj-lt"/>
              <a:buAutoNum type="arabicPeriod"/>
            </a:pPr>
            <a:r>
              <a:rPr lang="es-ES" sz="1600" dirty="0">
                <a:hlinkClick r:id="rId4"/>
              </a:rPr>
              <a:t>https://www.iconsdb.com/black-icons/add-image-icon.html</a:t>
            </a:r>
            <a:r>
              <a:rPr lang="es-ES" sz="1600" dirty="0"/>
              <a:t> </a:t>
            </a:r>
          </a:p>
          <a:p>
            <a:pPr marL="342900" indent="-342900">
              <a:buFont typeface="+mj-lt"/>
              <a:buAutoNum type="arabicPeriod"/>
            </a:pPr>
            <a:r>
              <a:rPr lang="es-ES" sz="1600" dirty="0">
                <a:hlinkClick r:id="rId5"/>
              </a:rPr>
              <a:t>https://www.iconsdb.com/white-icons/edit-user-icon.html</a:t>
            </a:r>
            <a:r>
              <a:rPr lang="es-ES" sz="1600" dirty="0"/>
              <a:t> </a:t>
            </a:r>
          </a:p>
          <a:p>
            <a:pPr marL="342900" indent="-342900">
              <a:buFont typeface="+mj-lt"/>
              <a:buAutoNum type="arabicPeriod"/>
            </a:pPr>
            <a:r>
              <a:rPr lang="es-ES" sz="1600" dirty="0">
                <a:hlinkClick r:id="rId6"/>
              </a:rPr>
              <a:t>https://www.iconsdb.com/black-icons/edit-user-icon.html</a:t>
            </a:r>
            <a:r>
              <a:rPr lang="es-ES" sz="1600" dirty="0"/>
              <a:t> </a:t>
            </a:r>
          </a:p>
          <a:p>
            <a:pPr marL="342900" indent="-342900">
              <a:buFont typeface="+mj-lt"/>
              <a:buAutoNum type="arabicPeriod"/>
            </a:pPr>
            <a:r>
              <a:rPr lang="es-ES" sz="1600" dirty="0">
                <a:hlinkClick r:id="rId7"/>
              </a:rPr>
              <a:t>https://pngtree.com/freepng/one-star-rating-sign_8424277.html</a:t>
            </a:r>
            <a:r>
              <a:rPr lang="es-ES" sz="1600" dirty="0"/>
              <a:t> </a:t>
            </a:r>
          </a:p>
          <a:p>
            <a:pPr marL="342900" indent="-342900">
              <a:buFont typeface="+mj-lt"/>
              <a:buAutoNum type="arabicPeriod"/>
            </a:pPr>
            <a:r>
              <a:rPr lang="es-ES" sz="1600" dirty="0">
                <a:hlinkClick r:id="rId8"/>
              </a:rPr>
              <a:t>https://pngtree.com/freepng/two-star-rating-sign_8423161.html</a:t>
            </a:r>
            <a:r>
              <a:rPr lang="es-ES" sz="1600" dirty="0"/>
              <a:t> </a:t>
            </a:r>
          </a:p>
          <a:p>
            <a:pPr marL="342900" indent="-342900">
              <a:buFont typeface="+mj-lt"/>
              <a:buAutoNum type="arabicPeriod"/>
            </a:pPr>
            <a:r>
              <a:rPr lang="es-ES" sz="1600" dirty="0">
                <a:hlinkClick r:id="rId9"/>
              </a:rPr>
              <a:t>https://pngtree.com/freepng/three-star-rating-sign_8411065.html</a:t>
            </a:r>
            <a:r>
              <a:rPr lang="es-ES" sz="1600" dirty="0"/>
              <a:t> </a:t>
            </a:r>
          </a:p>
          <a:p>
            <a:pPr marL="342900" indent="-342900">
              <a:buFont typeface="+mj-lt"/>
              <a:buAutoNum type="arabicPeriod"/>
            </a:pPr>
            <a:r>
              <a:rPr lang="es-ES" sz="1600" dirty="0">
                <a:hlinkClick r:id="rId10"/>
              </a:rPr>
              <a:t>https://pngtree.com/freepng/four-star-rating-sign_8436650.html</a:t>
            </a:r>
            <a:r>
              <a:rPr lang="es-ES" sz="1600" dirty="0"/>
              <a:t> </a:t>
            </a:r>
          </a:p>
          <a:p>
            <a:pPr marL="342900" indent="-342900">
              <a:buFont typeface="+mj-lt"/>
              <a:buAutoNum type="arabicPeriod"/>
            </a:pPr>
            <a:r>
              <a:rPr lang="es-ES" sz="1600" dirty="0">
                <a:hlinkClick r:id="rId11"/>
              </a:rPr>
              <a:t>https://pngtree.com/freepng/five-star-rating-sign-transparent_8406030.html</a:t>
            </a:r>
            <a:r>
              <a:rPr lang="es-ES" sz="1600" dirty="0"/>
              <a:t> </a:t>
            </a:r>
          </a:p>
          <a:p>
            <a:r>
              <a:rPr lang="es-ES" sz="1600" dirty="0"/>
              <a:t>Logo e Imagen Presentador: A continuación, enlaces de imagenes que hemos usado para la aplicación, la primera es de Jesús Calleja y la segunda es el Logo de Volando Voy:</a:t>
            </a:r>
          </a:p>
          <a:p>
            <a:r>
              <a:rPr lang="es-ES" sz="1600" dirty="0"/>
              <a:t>1.	</a:t>
            </a:r>
            <a:r>
              <a:rPr lang="es-ES" sz="1600" dirty="0">
                <a:hlinkClick r:id="rId12"/>
              </a:rPr>
              <a:t>https://estaticosgn-cdn.deia.eus/clip/acfb40c0-eda5-42f4-8ae3-4c7c0bbf0a13_16-9-aspect-ratio_default_0.jpg</a:t>
            </a:r>
            <a:r>
              <a:rPr lang="es-ES" sz="1600" dirty="0"/>
              <a:t> </a:t>
            </a:r>
          </a:p>
          <a:p>
            <a:r>
              <a:rPr lang="es-ES" sz="1600" dirty="0"/>
              <a:t>2.	</a:t>
            </a:r>
            <a:r>
              <a:rPr lang="es-ES" sz="1600" dirty="0">
                <a:hlinkClick r:id="rId13"/>
              </a:rPr>
              <a:t>https://album.mediaset.es/cimg/807030/2019/11/04/ef47657facaa7d9d30cd5ae4f3455a8a_965d.jpg</a:t>
            </a:r>
            <a:r>
              <a:rPr lang="es-ES" sz="1600" dirty="0"/>
              <a:t> </a:t>
            </a:r>
          </a:p>
        </p:txBody>
      </p:sp>
    </p:spTree>
    <p:extLst>
      <p:ext uri="{BB962C8B-B14F-4D97-AF65-F5344CB8AC3E}">
        <p14:creationId xmlns:p14="http://schemas.microsoft.com/office/powerpoint/2010/main" val="331782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238540" y="1"/>
            <a:ext cx="11541084" cy="914400"/>
          </a:xfrm>
        </p:spPr>
        <p:txBody>
          <a:bodyPr anchor="ctr">
            <a:normAutofit/>
          </a:bodyPr>
          <a:lstStyle/>
          <a:p>
            <a:pPr algn="ctr"/>
            <a:r>
              <a:rPr lang="es-ES" sz="3600" b="1" u="sng" dirty="0">
                <a:solidFill>
                  <a:srgbClr val="FFC000"/>
                </a:solidFill>
              </a:rPr>
              <a:t>Agradecimientos/Dedicatoria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914401"/>
            <a:ext cx="11781182" cy="5804451"/>
          </a:xfrm>
        </p:spPr>
        <p:txBody>
          <a:bodyPr anchor="t">
            <a:normAutofit/>
          </a:bodyPr>
          <a:lstStyle/>
          <a:p>
            <a:r>
              <a:rPr lang="es-ES" sz="1500" dirty="0"/>
              <a:t>Queremos agradecer al Centro De FP Juan XXIII de Alcorcón y a sus profesores que nos han impartido clases y enseñando su conocimiento sobre el mundo del desarrollo, la programación multiplataforma, el diseño de aplicaciones. </a:t>
            </a:r>
          </a:p>
          <a:p>
            <a:r>
              <a:rPr lang="es-ES" sz="1500" dirty="0"/>
              <a:t>Gracias a ellos, y a sus diferentes clases y asignaturas que hemos cursado a lo largo de los dos años de este el ciclo, hemos podido descubrir un oficio en el que tenemos pasión por trabajar y seguir aprendiendo y formándonos en los diferentes campos del gran mundo de la informática y el desarrollo multiplataforma. </a:t>
            </a:r>
          </a:p>
          <a:p>
            <a:r>
              <a:rPr lang="es-ES" sz="1500" dirty="0"/>
              <a:t>Además de dar las gracias a los profesores del centro, también tenemos que dárselas a todos los compañeros que hemos compartido este camino y nos han permitido comprobar cómo es el trabajo en equipo dentro de este sector y lo importante que es unir fuerzas junto a compañeros de trabajo o de proyecto para conseguir un desarrollo más completo y menos problemático en el camino.</a:t>
            </a:r>
          </a:p>
          <a:p>
            <a:r>
              <a:rPr lang="es-ES" sz="1500" dirty="0"/>
              <a:t>También nos gustaría agradecer a nuestra familia y amigos que han participado en el desarrollo de esta aplicación y de este trabajo final de grado, desde las personas que nos han dado su opinión acerca de diferentes aspectos de la aplicación, así como las que nos han ayudado a probar y confirmar que nuestra aplicación es funcional y totalmente válida para ser catalogado como una aplicación oficial de Volando Voy.</a:t>
            </a:r>
          </a:p>
          <a:p>
            <a:r>
              <a:rPr lang="es-ES" sz="1500" dirty="0"/>
              <a:t>Además, nos gustaría agradecer a las personas que valorarán este proyecto, el dedicar parte de su tiempo a conocer un trabajo que ha sido nuestro principal proyecto durante los meses anteriores a su realización y del que personalmente sentimos orgullo y satisfacción de mostrarlo al público tras finalizarlo.</a:t>
            </a:r>
          </a:p>
          <a:p>
            <a:r>
              <a:rPr lang="es-ES" sz="1500" dirty="0"/>
              <a:t>Por último, sin olvidar agradecer a nuestro profesor y tutor de prácticas Aníbal Martín que nos dio la idea original de hacer esta aplicación sobre el programa de Jesús Calleja llamado Volando Voy. </a:t>
            </a:r>
          </a:p>
        </p:txBody>
      </p:sp>
    </p:spTree>
    <p:extLst>
      <p:ext uri="{BB962C8B-B14F-4D97-AF65-F5344CB8AC3E}">
        <p14:creationId xmlns:p14="http://schemas.microsoft.com/office/powerpoint/2010/main" val="68120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690282"/>
          </a:xfrm>
        </p:spPr>
        <p:txBody>
          <a:bodyPr anchor="ctr">
            <a:normAutofit/>
          </a:bodyPr>
          <a:lstStyle/>
          <a:p>
            <a:pPr algn="ctr"/>
            <a:r>
              <a:rPr lang="es-ES" sz="3600" b="1" u="sng" dirty="0">
                <a:solidFill>
                  <a:srgbClr val="FFC000"/>
                </a:solidFill>
              </a:rPr>
              <a:t>Resumen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690282"/>
            <a:ext cx="11781182" cy="6028570"/>
          </a:xfrm>
        </p:spPr>
        <p:txBody>
          <a:bodyPr anchor="t">
            <a:normAutofit/>
          </a:bodyPr>
          <a:lstStyle/>
          <a:p>
            <a:r>
              <a:rPr lang="es-ES" sz="1600" dirty="0"/>
              <a:t>Este Trabajo Fin De Grado sirve para mostrar lo que hemos aprendido en Desarrollo de Aplicaciones Multiplataforma. Es una aplicación que muestra al usuario diferentes sitios turísticos (pueblos, ciudades) usando una base de datos online (Supabase) para que se pueda utilizar en varios dispositivos, tanto Windows como Android, y presentando estos en una aplicación móvil para que los usuarios puedan interactuar con ella y con los contenidos en cualquier lugar. </a:t>
            </a:r>
          </a:p>
          <a:p>
            <a:r>
              <a:rPr lang="es-ES" sz="1600" dirty="0"/>
              <a:t>Incluye un ranking de los comentarios de los sitios mejor valorados. En ella el usuario puede crearse una cuenta (nombre de usuario, imagen de usuario, correo y contraseña) para interactuar con ella, comentar sobre los sitios y poner valoraciones. </a:t>
            </a:r>
          </a:p>
          <a:p>
            <a:r>
              <a:rPr lang="es-ES" sz="1600" dirty="0"/>
              <a:t>Si no hay ningun usuario en la base de datos online el usuario que se cree será admin. La diferencia es que los usuarios que sean admin pueden acceder a las ventanas de Crear Localidad y Crear Retos. Tiene un menú lateral con las ventanas, el nombre de usuario y su imagen. Si pulsa en Cerrar Sesión vuelve al Login.</a:t>
            </a:r>
          </a:p>
          <a:p>
            <a:r>
              <a:rPr lang="es-ES" sz="1600" dirty="0"/>
              <a:t>En la ventana de Inicio aparecen el logo, una descripción del programa de televisión de Jesús Calleja “Volando Voy” y un mapa que muestra el estudio de Mediaset España. En la ventana de Localidad aparecen el logo, una lista con la imagen de la localidad y su nombre. Si pulsa en el nombre de la Localidad le lleva a la ventana de Detalles Localidad.</a:t>
            </a:r>
          </a:p>
          <a:p>
            <a:r>
              <a:rPr lang="es-ES" sz="1600" dirty="0"/>
              <a:t>En la ventana de Detalles Localidad aparecen el logo, dos columnas, una columna con la imagen de la localidad y su provincia y la otra columna con la imagen de la comunidad autónoma y su comunidad autonomía y los 3 mejores comentarios (mejor valoración). Si pulsa en Mostrar Más Comentarios aparecerán todos los comentarios de la Localidad y si pulsas en Mostrar Menos Comentarios volverán a aparecer los 3 mejores comentarios (mejor valoración).</a:t>
            </a:r>
          </a:p>
          <a:p>
            <a:r>
              <a:rPr lang="es-ES" sz="1600" dirty="0"/>
              <a:t>En la ventana de Retos aparecen un desplegable con el nombre de la Localidad. Si pulsa en el nombre de la Localidad, te mostrará los Retos de esa Localidad.</a:t>
            </a:r>
          </a:p>
        </p:txBody>
      </p:sp>
    </p:spTree>
    <p:extLst>
      <p:ext uri="{BB962C8B-B14F-4D97-AF65-F5344CB8AC3E}">
        <p14:creationId xmlns:p14="http://schemas.microsoft.com/office/powerpoint/2010/main" val="41824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238540" y="0"/>
            <a:ext cx="11714920" cy="905435"/>
          </a:xfrm>
        </p:spPr>
        <p:txBody>
          <a:bodyPr anchor="ctr">
            <a:normAutofit/>
          </a:bodyPr>
          <a:lstStyle/>
          <a:p>
            <a:pPr algn="ctr"/>
            <a:r>
              <a:rPr lang="es-ES" sz="3600" b="1" u="sng" dirty="0">
                <a:solidFill>
                  <a:srgbClr val="FFC000"/>
                </a:solidFill>
              </a:rPr>
              <a:t>Abstract (Resumen En inglés)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24753"/>
            <a:ext cx="11781182" cy="5970494"/>
          </a:xfrm>
        </p:spPr>
        <p:txBody>
          <a:bodyPr anchor="t">
            <a:noAutofit/>
          </a:bodyPr>
          <a:lstStyle/>
          <a:p>
            <a:r>
              <a:rPr lang="en-US" sz="1500" dirty="0"/>
              <a:t>This Final Degree Project serves to show what we have learned in Multiplatform Application Development. It is an application that shows the user different tourist sites (towns, cities) using an online database (Supabase) so that it can be used on various devices, both Windows and Android, and presenting these in a mobile application so that users can interact with it and the content anywhere.</a:t>
            </a:r>
          </a:p>
          <a:p>
            <a:r>
              <a:rPr lang="en-US" sz="1500" dirty="0"/>
              <a:t>Includes a ranking of the comments from the best-rated sites. In it the user can create an account (username, user image, email and password) to interact with it, comment on the sites and post ratings.</a:t>
            </a:r>
          </a:p>
          <a:p>
            <a:r>
              <a:rPr lang="en-US" sz="1500" dirty="0"/>
              <a:t>If there is no user in the online database, the user created will be admin. The difference is that admin users can access the Create Location and Create Challenges windows.</a:t>
            </a:r>
          </a:p>
          <a:p>
            <a:r>
              <a:rPr lang="en-US" sz="1500" dirty="0"/>
              <a:t>It has a side menu with the windows, the username and its image. If you click on Close Session you return to Login.</a:t>
            </a:r>
          </a:p>
          <a:p>
            <a:r>
              <a:rPr lang="en-US" sz="1500" dirty="0"/>
              <a:t>The logo, a description of Jesús Calleja's television program “Volando Voy” and a map showing the Mediaset </a:t>
            </a:r>
            <a:r>
              <a:rPr lang="en-US" sz="1500" dirty="0" err="1"/>
              <a:t>España</a:t>
            </a:r>
            <a:r>
              <a:rPr lang="en-US" sz="1500" dirty="0"/>
              <a:t> studio appear in the Home window.</a:t>
            </a:r>
          </a:p>
          <a:p>
            <a:r>
              <a:rPr lang="en-US" sz="1500" dirty="0"/>
              <a:t>The logo, a list with the image of the town and its name appears in the Location window. Clicking on the Location name takes you to the Location Details window.</a:t>
            </a:r>
          </a:p>
          <a:p>
            <a:r>
              <a:rPr lang="en-US" sz="1500" dirty="0"/>
              <a:t>In the Location Details window, the logo, two columns appear, one column with the image of the town and its province and the other column with the image of the autonomous community and its autonomous community and the 3 best comments (best rating). If you click on Show More Comments, all the comments of the Location will appear and if you click on Show Less Comments, the 3 best comments (best rating) will appear again.</a:t>
            </a:r>
          </a:p>
          <a:p>
            <a:r>
              <a:rPr lang="en-US" sz="1500" dirty="0"/>
              <a:t>In the Challenges window, a drop-down menu appears with the name of the Location. If you click on the name of the Location, it will show you the Challenges of that Location.</a:t>
            </a:r>
          </a:p>
        </p:txBody>
      </p:sp>
    </p:spTree>
    <p:extLst>
      <p:ext uri="{BB962C8B-B14F-4D97-AF65-F5344CB8AC3E}">
        <p14:creationId xmlns:p14="http://schemas.microsoft.com/office/powerpoint/2010/main" val="167843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627529"/>
          </a:xfrm>
        </p:spPr>
        <p:txBody>
          <a:bodyPr anchor="ctr">
            <a:normAutofit/>
          </a:bodyPr>
          <a:lstStyle/>
          <a:p>
            <a:pPr algn="ctr"/>
            <a:r>
              <a:rPr lang="es-ES" sz="3600" b="1" u="sng" dirty="0">
                <a:solidFill>
                  <a:srgbClr val="FFC000"/>
                </a:solidFill>
              </a:rPr>
              <a:t>Introducción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627529"/>
            <a:ext cx="11781182" cy="6104965"/>
          </a:xfrm>
        </p:spPr>
        <p:txBody>
          <a:bodyPr anchor="t">
            <a:noAutofit/>
          </a:bodyPr>
          <a:lstStyle/>
          <a:p>
            <a:r>
              <a:rPr lang="es-ES" sz="1400" dirty="0"/>
              <a:t>En este Trabajo Final de Grado que hemos creado para el Ciclo de Grado Superior de Desarrollo de Aplicaciones Multiplataforma su objetivo es mostrar todos los conocimientos que hemos conseguido durante la realización del ciclo.</a:t>
            </a:r>
          </a:p>
          <a:p>
            <a:r>
              <a:rPr lang="es-ES" sz="1400" dirty="0"/>
              <a:t>Para que con esos conocimientos y usando nuevos conocimientos aprendidos de forma autodidacta con investigaciones en diferentes aplicaciones MAUI encontradas en Internet se haya podido crear una aplicación totalmente funcional y que, tras subirlo a un repositorio de GitHub, se pueda utilizar perfectamente por cualquier persona ajena a los creadores de esta aplicación.</a:t>
            </a:r>
          </a:p>
          <a:p>
            <a:r>
              <a:rPr lang="es-ES" sz="1400" dirty="0"/>
              <a:t>Este Trabajo Final de Grado nos ha motivado a aprender a utilizar MAUI como framework, .NET como lenguaje de programación (basado en C#) y APIs como las de Google como Places API (New) y Maps SDK for Android, además de Bing Maps (que no es de Google) para incluir mapas en la aplicación y por supuesto instalar la aplicación en un Smartphone en vez de en un emulador.</a:t>
            </a:r>
          </a:p>
          <a:p>
            <a:r>
              <a:rPr lang="es-ES" sz="1400" dirty="0"/>
              <a:t>Esta aplicación muestra al usuario diferentes sitios turísticos (pueblos, ciudades) y un ranking de los sitios mejor valorados. Además, permite comentar sobre los sitios y poner valoraciones. Si el usuario es admin podrá Crear Localidades y retos de cualquier Localidad.</a:t>
            </a:r>
          </a:p>
          <a:p>
            <a:r>
              <a:rPr lang="es-ES" sz="1400" dirty="0"/>
              <a:t>Para quienes no lo conozcan, Volando Voy es un programa de aventuras de Jesús Calleja (emitido desde el 19 de julio de 2015 hasta el 16 de octubre de 2023 en los canales de Mediaset España, en Cuatro y reposiciones en BeMad) que junto a ciudadanos españoles recorre toda la geografía española desde un helicóptero Robinson R44. </a:t>
            </a:r>
          </a:p>
          <a:p>
            <a:r>
              <a:rPr lang="es-ES" sz="1400" dirty="0"/>
              <a:t>Los habitantes de diferentes regiones españolas verán en primera persona las vistas más espectaculares de sus localidades que siempre han tenido a su alcance y nunca han podido disfrutar. Investigaciones y estudios cartográficos en 3D o desarrollo de nuevas técnicas de salvamento marítimas serán dos de las muchas cosas que el presentador Jesús Calleja y su equipo completarán con éxito suponiendo un gran avance para los locales de cada pueblo. </a:t>
            </a:r>
          </a:p>
          <a:p>
            <a:r>
              <a:rPr lang="es-ES" sz="1400" dirty="0"/>
              <a:t>Al final de cada programa, el equipo del programa y todos los vecinos de los pueblos organizarán una fiesta en torno a la vista del documental previamente grabado teniendo así el privilegio de poder disfrutar del programa y compartir las emociones y anécdotas en torno a los vecinos de la localidad. En algunos programas, famosos, ayudarán a Jesús Calleja a conseguir los retos propuestos por el programa.</a:t>
            </a:r>
          </a:p>
        </p:txBody>
      </p:sp>
    </p:spTree>
    <p:extLst>
      <p:ext uri="{BB962C8B-B14F-4D97-AF65-F5344CB8AC3E}">
        <p14:creationId xmlns:p14="http://schemas.microsoft.com/office/powerpoint/2010/main" val="103321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1"/>
            <a:ext cx="9593728" cy="815788"/>
          </a:xfrm>
        </p:spPr>
        <p:txBody>
          <a:bodyPr anchor="ctr">
            <a:normAutofit/>
          </a:bodyPr>
          <a:lstStyle/>
          <a:p>
            <a:pPr algn="ctr"/>
            <a:r>
              <a:rPr lang="es-ES" sz="3600" b="1" u="sng" dirty="0">
                <a:solidFill>
                  <a:srgbClr val="FFC000"/>
                </a:solidFill>
              </a:rPr>
              <a:t>Alcance funcional del sistema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15789"/>
            <a:ext cx="11781182" cy="5903063"/>
          </a:xfrm>
        </p:spPr>
        <p:txBody>
          <a:bodyPr anchor="t">
            <a:normAutofit/>
          </a:bodyPr>
          <a:lstStyle/>
          <a:p>
            <a:r>
              <a:rPr lang="es-ES" sz="1600" dirty="0"/>
              <a:t>Aquí analizaremos el alcance funcional del proyecto y la funcionalidad que tiene y que podría aportar a los clientes que visiten la aplicación. La aplicación da soporte las funcionalidades de las ventanas:</a:t>
            </a:r>
          </a:p>
          <a:p>
            <a:pPr marL="285750" indent="-285750">
              <a:buFont typeface="Arial" panose="020B0604020202020204" pitchFamily="34" charset="0"/>
              <a:buChar char="•"/>
            </a:pPr>
            <a:r>
              <a:rPr lang="es-ES" sz="1600" b="1" u="sng" dirty="0">
                <a:solidFill>
                  <a:srgbClr val="FFC000"/>
                </a:solidFill>
              </a:rPr>
              <a:t>Login: </a:t>
            </a:r>
            <a:r>
              <a:rPr lang="es-ES" sz="1600" dirty="0"/>
              <a:t>al introducir correctamente el email y contraseña y pulsas en el botón Iniciar Sesión te mandará a la ventana de Inicio.</a:t>
            </a:r>
          </a:p>
          <a:p>
            <a:pPr marL="285750" indent="-285750">
              <a:buFont typeface="Arial" panose="020B0604020202020204" pitchFamily="34" charset="0"/>
              <a:buChar char="•"/>
            </a:pPr>
            <a:r>
              <a:rPr lang="es-ES" sz="1600" b="1" u="sng" dirty="0">
                <a:solidFill>
                  <a:srgbClr val="FFC000"/>
                </a:solidFill>
              </a:rPr>
              <a:t>Crear Cuenta: </a:t>
            </a:r>
            <a:r>
              <a:rPr lang="es-ES" sz="1600" dirty="0"/>
              <a:t>al insertar los campos requeridos correctamente, pulsas en el botón Iniciar Sesión y te mandará a la ventana de Login.</a:t>
            </a:r>
          </a:p>
          <a:p>
            <a:pPr marL="285750" indent="-285750">
              <a:buFont typeface="Arial" panose="020B0604020202020204" pitchFamily="34" charset="0"/>
              <a:buChar char="•"/>
            </a:pPr>
            <a:r>
              <a:rPr lang="es-ES" sz="1600" b="1" u="sng" dirty="0">
                <a:solidFill>
                  <a:srgbClr val="FFC000"/>
                </a:solidFill>
              </a:rPr>
              <a:t>Recuperar Contraseña: </a:t>
            </a:r>
            <a:r>
              <a:rPr lang="es-ES" sz="1600" dirty="0"/>
              <a:t>al pulsar en Recuperar Contraseña en el Login aparece una alerta para poner el correo en el que enviar el código para recuperar la contraseña. Después se pondrá el código enviado y si es correcto se escribirá la nueva contraseña para cambiarla.</a:t>
            </a:r>
          </a:p>
          <a:p>
            <a:pPr marL="285750" indent="-285750">
              <a:buFont typeface="Arial" panose="020B0604020202020204" pitchFamily="34" charset="0"/>
              <a:buChar char="•"/>
            </a:pPr>
            <a:r>
              <a:rPr lang="es-ES" sz="1600" b="1" u="sng" dirty="0">
                <a:solidFill>
                  <a:srgbClr val="FFC000"/>
                </a:solidFill>
              </a:rPr>
              <a:t>Inicio: </a:t>
            </a:r>
            <a:r>
              <a:rPr lang="es-ES" sz="1600" dirty="0"/>
              <a:t>en esta ventana aparecen el logo, el mensaje de Bienvenido con el nombre de usuario, una descripción del programa de Volando Voy, una foto del presentador (Jesús Calleja) y en un mapa la ubicación de Mediaset España.</a:t>
            </a:r>
          </a:p>
          <a:p>
            <a:pPr marL="285750" indent="-285750">
              <a:buFont typeface="Arial" panose="020B0604020202020204" pitchFamily="34" charset="0"/>
              <a:buChar char="•"/>
            </a:pPr>
            <a:r>
              <a:rPr lang="es-ES" sz="1600" b="1" u="sng" dirty="0">
                <a:solidFill>
                  <a:srgbClr val="FFC000"/>
                </a:solidFill>
              </a:rPr>
              <a:t>Localidades: </a:t>
            </a:r>
            <a:r>
              <a:rPr lang="es-ES" sz="1600" dirty="0"/>
              <a:t>si pulsas en Localidades en el menú lateral te aparecerá esta ventana en la que aparecen el logo, una lista con la imagen de cada localidad y su nombre. Si pulsa en el nombre de la Localidad le lleva a la ventana de Detalles Localidad.</a:t>
            </a:r>
          </a:p>
        </p:txBody>
      </p:sp>
    </p:spTree>
    <p:extLst>
      <p:ext uri="{BB962C8B-B14F-4D97-AF65-F5344CB8AC3E}">
        <p14:creationId xmlns:p14="http://schemas.microsoft.com/office/powerpoint/2010/main" val="234430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1"/>
            <a:ext cx="9593728" cy="815788"/>
          </a:xfrm>
        </p:spPr>
        <p:txBody>
          <a:bodyPr anchor="ctr">
            <a:normAutofit/>
          </a:bodyPr>
          <a:lstStyle/>
          <a:p>
            <a:pPr algn="ctr"/>
            <a:r>
              <a:rPr lang="es-ES" sz="3600" b="1" u="sng" dirty="0">
                <a:solidFill>
                  <a:srgbClr val="FFC000"/>
                </a:solidFill>
              </a:rPr>
              <a:t>Alcance funcional del sistema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15789"/>
            <a:ext cx="11781182" cy="5903063"/>
          </a:xfrm>
        </p:spPr>
        <p:txBody>
          <a:bodyPr anchor="t">
            <a:normAutofit/>
          </a:bodyPr>
          <a:lstStyle/>
          <a:p>
            <a:pPr marL="285750" indent="-285750">
              <a:buFont typeface="Arial" panose="020B0604020202020204" pitchFamily="34" charset="0"/>
              <a:buChar char="•"/>
            </a:pPr>
            <a:r>
              <a:rPr lang="es-ES" sz="1600" b="1" u="sng" dirty="0">
                <a:solidFill>
                  <a:srgbClr val="FFC000"/>
                </a:solidFill>
              </a:rPr>
              <a:t>Detalles de Localidades: </a:t>
            </a:r>
            <a:r>
              <a:rPr lang="es-ES" sz="1600" dirty="0"/>
              <a:t>si pulsas en el nombre de la localidad te aparecerá en esta ventana el logo, dos columnas en Windows o dos filas en Android, una columna (o fila) con la imagen de la localidad y su provincia y la otra columna (o fila) con la imagen de la bandera de su comunidad autónoma y el nombre de su comunidad autonomía y los 3 mejores comentarios (con mejor valoración). Si pulsa en Mostrar Más Comentarios aparecerán todos los comentarios de la Localidad.</a:t>
            </a:r>
          </a:p>
          <a:p>
            <a:pPr marL="285750" indent="-285750">
              <a:buFont typeface="Arial" panose="020B0604020202020204" pitchFamily="34" charset="0"/>
              <a:buChar char="•"/>
            </a:pPr>
            <a:r>
              <a:rPr lang="es-ES" sz="1600" b="1" u="sng" dirty="0">
                <a:solidFill>
                  <a:srgbClr val="FFC000"/>
                </a:solidFill>
              </a:rPr>
              <a:t>Retos: </a:t>
            </a:r>
            <a:r>
              <a:rPr lang="es-ES" sz="1600" dirty="0"/>
              <a:t>si pulsas en Retos en el menú lateral te aparecerá esta ventana en la que al seleccionar en el recuadro la localidad aparecerán los Retos de esa localidad.</a:t>
            </a:r>
          </a:p>
          <a:p>
            <a:pPr marL="285750" indent="-285750">
              <a:buFont typeface="Arial" panose="020B0604020202020204" pitchFamily="34" charset="0"/>
              <a:buChar char="•"/>
            </a:pPr>
            <a:r>
              <a:rPr lang="es-ES" sz="1600" b="1" u="sng" dirty="0">
                <a:solidFill>
                  <a:srgbClr val="FFC000"/>
                </a:solidFill>
              </a:rPr>
              <a:t>Crear Localidad: </a:t>
            </a:r>
            <a:r>
              <a:rPr lang="es-ES" sz="1600" dirty="0"/>
              <a:t>si pulsas en Localidades en el menú lateral vas la ventana Localidad y si el usuario es admin aparecerá un botón para Crear Localidad y al pulsarlo te llevará a una ventana. En esa ventana si escribes en el recuadro el nombre de la localidad y al seleccionar en el recuadro la localidad te aparecerá una imagen de la localidad y un mapa con sus coordenadas y si pulsas en el botón que aparece se insertará en la base de datos.</a:t>
            </a:r>
          </a:p>
          <a:p>
            <a:pPr marL="285750" indent="-285750">
              <a:buFont typeface="Arial" panose="020B0604020202020204" pitchFamily="34" charset="0"/>
              <a:buChar char="•"/>
            </a:pPr>
            <a:r>
              <a:rPr lang="es-ES" sz="1600" b="1" u="sng" dirty="0">
                <a:solidFill>
                  <a:srgbClr val="FFC000"/>
                </a:solidFill>
              </a:rPr>
              <a:t>Crear Retos: </a:t>
            </a:r>
            <a:r>
              <a:rPr lang="es-ES" sz="1600" dirty="0"/>
              <a:t>si pulsas en Retos en el menú lateral vas la ventana Localidad y si el usuario es admin aparecerá un botón para Crear Retos y al pulsarlo te llevará a una ventana en la que.</a:t>
            </a:r>
          </a:p>
          <a:p>
            <a:pPr marL="457200" indent="-457200">
              <a:buFont typeface="Arial" panose="020B0604020202020204" pitchFamily="34" charset="0"/>
              <a:buChar char="•"/>
            </a:pPr>
            <a:endParaRPr lang="es-ES" sz="1600" dirty="0"/>
          </a:p>
        </p:txBody>
      </p:sp>
    </p:spTree>
    <p:extLst>
      <p:ext uri="{BB962C8B-B14F-4D97-AF65-F5344CB8AC3E}">
        <p14:creationId xmlns:p14="http://schemas.microsoft.com/office/powerpoint/2010/main" val="178016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9556376" y="1338471"/>
            <a:ext cx="2635623" cy="2293614"/>
          </a:xfrm>
        </p:spPr>
        <p:txBody>
          <a:bodyPr anchor="ctr"/>
          <a:lstStyle/>
          <a:p>
            <a:pPr algn="ctr"/>
            <a:r>
              <a:rPr lang="es-ES" sz="3200" b="1" u="sng" dirty="0">
                <a:solidFill>
                  <a:srgbClr val="FFC000"/>
                </a:solidFill>
              </a:rPr>
              <a:t>Diagrama De Clases </a:t>
            </a:r>
          </a:p>
        </p:txBody>
      </p:sp>
      <p:pic>
        <p:nvPicPr>
          <p:cNvPr id="4" name="Imagen 3">
            <a:extLst>
              <a:ext uri="{FF2B5EF4-FFF2-40B4-BE49-F238E27FC236}">
                <a16:creationId xmlns:a16="http://schemas.microsoft.com/office/drawing/2014/main" id="{40F05D5E-F344-F3E3-7ECA-E57503287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506314" cy="6553200"/>
          </a:xfrm>
          <a:prstGeom prst="rect">
            <a:avLst/>
          </a:prstGeom>
        </p:spPr>
      </p:pic>
    </p:spTree>
    <p:extLst>
      <p:ext uri="{BB962C8B-B14F-4D97-AF65-F5344CB8AC3E}">
        <p14:creationId xmlns:p14="http://schemas.microsoft.com/office/powerpoint/2010/main" val="1525603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114</TotalTime>
  <Words>4637</Words>
  <Application>Microsoft Office PowerPoint</Application>
  <PresentationFormat>Panorámica</PresentationFormat>
  <Paragraphs>157</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Bookman Old Style</vt:lpstr>
      <vt:lpstr>Rockwell</vt:lpstr>
      <vt:lpstr>Damask</vt:lpstr>
      <vt:lpstr>Presentación Trabajo Fin De Grado</vt:lpstr>
      <vt:lpstr>Índice</vt:lpstr>
      <vt:lpstr>Agradecimientos/Dedicatoria</vt:lpstr>
      <vt:lpstr>Resumen</vt:lpstr>
      <vt:lpstr>Abstract (Resumen En inglés)</vt:lpstr>
      <vt:lpstr>Introducción</vt:lpstr>
      <vt:lpstr>Alcance funcional del sistema</vt:lpstr>
      <vt:lpstr>Alcance funcional del sistema</vt:lpstr>
      <vt:lpstr>Diagrama De Clases </vt:lpstr>
      <vt:lpstr>Esquema De Base De Datos</vt:lpstr>
      <vt:lpstr>Tecnologías Utilizadas</vt:lpstr>
      <vt:lpstr>Tecnologías Utilizadas</vt:lpstr>
      <vt:lpstr>Tecnologías Utilizadas</vt:lpstr>
      <vt:lpstr>Tecnologías Utilizadas</vt:lpstr>
      <vt:lpstr>Tecnologías Utilizadas</vt:lpstr>
      <vt:lpstr>Tecnologías Utilizadas</vt:lpstr>
      <vt:lpstr>Manual De Instalación</vt:lpstr>
      <vt:lpstr>Manual De Usuario (Si No Has Iniciado Sesión)</vt:lpstr>
      <vt:lpstr>Manual De Usuario (Si Has Iniciado Sesión)</vt:lpstr>
      <vt:lpstr>Conclusiones</vt:lpstr>
      <vt:lpstr>Bibliografía</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Trabajo Fin De Grado</dc:title>
  <cp:lastModifiedBy>David CM</cp:lastModifiedBy>
  <cp:revision>132</cp:revision>
  <dcterms:created xsi:type="dcterms:W3CDTF">2021-12-21T09:50:25Z</dcterms:created>
  <dcterms:modified xsi:type="dcterms:W3CDTF">2024-06-09T17:46:27Z</dcterms:modified>
</cp:coreProperties>
</file>