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SE Research Seminar 1</a:t>
            </a:r>
            <a:endParaRPr lang="de-AT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Task 5 : Zusammenfassung</a:t>
            </a:r>
          </a:p>
          <a:p>
            <a:endParaRPr lang="de-AT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r>
              <a:rPr lang="de-AT" sz="1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Richard Fussenegger, </a:t>
            </a:r>
            <a:r>
              <a:rPr lang="de-AT" sz="1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BSc</a:t>
            </a:r>
            <a:endParaRPr lang="de-AT" sz="18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8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SSIM : Annahme</a:t>
            </a:r>
            <a:endParaRPr lang="de-AT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Messung von Änderungen in Struktur-informationen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Pixel besitzen starke Interdependenz</a:t>
            </a:r>
          </a:p>
          <a:p>
            <a:pPr lvl="1"/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im Besonderen wenn nahe beieinander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Abhängigkeiten beinhalten Objektstruktur</a:t>
            </a:r>
          </a:p>
        </p:txBody>
      </p:sp>
    </p:spTree>
    <p:extLst>
      <p:ext uri="{BB962C8B-B14F-4D97-AF65-F5344CB8AC3E}">
        <p14:creationId xmlns:p14="http://schemas.microsoft.com/office/powerpoint/2010/main" val="238474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SSIM : Formel</a:t>
            </a:r>
            <a:endParaRPr lang="de-AT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SSIM</m:t>
                      </m:r>
                      <m:d>
                        <m:dPr>
                          <m:ctrlPr>
                            <a:rPr lang="de-AT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AT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(2</m:t>
                          </m:r>
                          <m:sSub>
                            <m:sSub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)(2</m:t>
                          </m:r>
                          <m:sSub>
                            <m:sSub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)(</m:t>
                          </m:r>
                          <m:sSubSup>
                            <m:sSubSup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AT" dirty="0" smtClean="0"/>
              </a:p>
              <a:p>
                <a:endParaRPr lang="de-AT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endParaRPr>
              </a:p>
              <a:p>
                <a:r>
                  <a:rPr lang="de-AT" dirty="0" smtClean="0"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Messung zwischen zwei Fenstern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de-AT" dirty="0" smtClean="0"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 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de-AT" dirty="0" smtClean="0"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 von gleicher, quadratischer Größe</a:t>
                </a:r>
              </a:p>
              <a:p>
                <a:r>
                  <a:rPr lang="de-AT" dirty="0" smtClean="0"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Fenster kann verschoben werden</a:t>
                </a:r>
                <a:endParaRPr lang="de-AT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84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SSIM : </a:t>
            </a:r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Variablen</a:t>
            </a:r>
            <a:endParaRPr lang="de-AT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µ</m:t>
                    </m:r>
                  </m:oMath>
                </a14:m>
                <a:r>
                  <a:rPr lang="de-AT" dirty="0" smtClean="0"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	</a:t>
                </a:r>
                <a:r>
                  <a:rPr lang="de-AT" dirty="0" smtClean="0"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	Mittelwert eines </a:t>
                </a:r>
                <a:r>
                  <a:rPr lang="de-AT" dirty="0" smtClean="0"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Fensters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de-AT" sz="1600" dirty="0" err="1" smtClean="0">
                    <a:latin typeface="Courier New" pitchFamily="49" charset="0"/>
                    <a:cs typeface="Courier New" pitchFamily="49" charset="0"/>
                  </a:rPr>
                  <a:t>mu</a:t>
                </a:r>
                <a:r>
                  <a:rPr lang="de-AT" sz="1600" dirty="0" smtClean="0">
                    <a:latin typeface="Courier New" pitchFamily="49" charset="0"/>
                    <a:cs typeface="Courier New" pitchFamily="49" charset="0"/>
                  </a:rPr>
                  <a:t>=filter2(window,</a:t>
                </a:r>
                <a:r>
                  <a:rPr lang="de-AT" sz="1600" dirty="0" err="1" smtClean="0">
                    <a:latin typeface="Courier New" pitchFamily="49" charset="0"/>
                    <a:cs typeface="Courier New" pitchFamily="49" charset="0"/>
                  </a:rPr>
                  <a:t>img</a:t>
                </a:r>
                <a:r>
                  <a:rPr lang="de-AT" sz="1600" dirty="0" smtClean="0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de-AT" sz="1600" dirty="0" smtClean="0">
                    <a:latin typeface="Courier New" pitchFamily="49" charset="0"/>
                    <a:cs typeface="Courier New" pitchFamily="49" charset="0"/>
                  </a:rPr>
                  <a:t>'</a:t>
                </a:r>
                <a:r>
                  <a:rPr lang="de-AT" sz="1600" dirty="0" smtClean="0">
                    <a:latin typeface="Courier New" pitchFamily="49" charset="0"/>
                    <a:cs typeface="Courier New" pitchFamily="49" charset="0"/>
                  </a:rPr>
                  <a:t>valid</a:t>
                </a:r>
                <a:r>
                  <a:rPr lang="de-AT" sz="1600" dirty="0">
                    <a:latin typeface="Courier New" pitchFamily="49" charset="0"/>
                    <a:cs typeface="Courier New" pitchFamily="49" charset="0"/>
                  </a:rPr>
                  <a:t>'</a:t>
                </a:r>
                <a:r>
                  <a:rPr lang="de-AT" sz="1600" dirty="0" smtClean="0">
                    <a:latin typeface="Courier New" pitchFamily="49" charset="0"/>
                    <a:cs typeface="Courier New" pitchFamily="49" charset="0"/>
                  </a:rPr>
                  <a:t>);</a:t>
                </a:r>
                <a:endParaRPr lang="de-AT" sz="1600" dirty="0" smtClean="0">
                  <a:latin typeface="Courier New" pitchFamily="49" charset="0"/>
                  <a:ea typeface="Open Sans Light" pitchFamily="34" charset="0"/>
                  <a:cs typeface="Courier New" pitchFamily="49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𝜎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de-AT" dirty="0" smtClean="0"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	</a:t>
                </a:r>
                <a:r>
                  <a:rPr lang="de-AT" dirty="0" smtClean="0"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	Varianz </a:t>
                </a:r>
                <a:r>
                  <a:rPr lang="de-AT" dirty="0" smtClean="0"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der </a:t>
                </a:r>
                <a:r>
                  <a:rPr lang="de-AT" dirty="0" smtClean="0"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Fenster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de-AT" sz="1600" dirty="0" err="1" smtClean="0">
                    <a:latin typeface="Courier New" pitchFamily="49" charset="0"/>
                    <a:cs typeface="Courier New" pitchFamily="49" charset="0"/>
                  </a:rPr>
                  <a:t>sigma</a:t>
                </a:r>
                <a:r>
                  <a:rPr lang="de-AT" sz="1600" dirty="0" smtClean="0">
                    <a:latin typeface="Courier New" pitchFamily="49" charset="0"/>
                    <a:cs typeface="Courier New" pitchFamily="49" charset="0"/>
                  </a:rPr>
                  <a:t>=filter2(window,img1.*img2,'valid')–(mu1.*mu1);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AT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de-AT" dirty="0"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	</a:t>
                </a:r>
                <a:r>
                  <a:rPr lang="de-AT" dirty="0" smtClean="0"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Kovarianz </a:t>
                </a:r>
                <a:r>
                  <a:rPr lang="de-AT" dirty="0"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der </a:t>
                </a:r>
                <a:r>
                  <a:rPr lang="de-AT" dirty="0" smtClean="0"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Fenster</a:t>
                </a:r>
                <a:endParaRPr lang="de-AT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endParaRPr>
              </a:p>
              <a:p>
                <a:pPr lvl="1"/>
                <a:r>
                  <a:rPr lang="de-AT" sz="1600" dirty="0" smtClean="0">
                    <a:latin typeface="Courier New" pitchFamily="49" charset="0"/>
                    <a:cs typeface="Courier New" pitchFamily="49" charset="0"/>
                  </a:rPr>
                  <a:t>sigma12=filter2(window,img1</a:t>
                </a:r>
                <a:r>
                  <a:rPr lang="de-AT" sz="1600" dirty="0">
                    <a:latin typeface="Courier New" pitchFamily="49" charset="0"/>
                    <a:cs typeface="Courier New" pitchFamily="49" charset="0"/>
                  </a:rPr>
                  <a:t>.*img2,'valid')–(mu1.*mu2</a:t>
                </a:r>
                <a:r>
                  <a:rPr lang="de-AT" sz="1600" dirty="0" smtClean="0">
                    <a:latin typeface="Courier New" pitchFamily="49" charset="0"/>
                    <a:cs typeface="Courier New" pitchFamily="49" charset="0"/>
                  </a:rPr>
                  <a:t>);</a:t>
                </a:r>
                <a:endParaRPr lang="de-AT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5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SSIM : </a:t>
            </a:r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Konstanten</a:t>
            </a:r>
            <a:endParaRPr lang="de-AT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Open Sans Light" pitchFamily="34" charset="0"/>
                        <a:cs typeface="Open Sans Light" pitchFamily="34" charset="0"/>
                      </a:rPr>
                      <m:t>𝑐</m:t>
                    </m:r>
                  </m:oMath>
                </a14:m>
                <a:r>
                  <a:rPr lang="de-AT" dirty="0" smtClean="0"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	</a:t>
                </a:r>
                <a:r>
                  <a:rPr lang="de-AT" dirty="0" smtClean="0"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	Stabilisatoren der Division</a:t>
                </a:r>
                <a:endParaRPr lang="de-AT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de-AT" sz="1600" dirty="0">
                    <a:latin typeface="Courier New" pitchFamily="49" charset="0"/>
                    <a:cs typeface="Courier New" pitchFamily="49" charset="0"/>
                  </a:rPr>
                  <a:t>c</a:t>
                </a:r>
                <a:r>
                  <a:rPr lang="de-AT" sz="1600" dirty="0" smtClean="0">
                    <a:latin typeface="Courier New" pitchFamily="49" charset="0"/>
                    <a:cs typeface="Courier New" pitchFamily="49" charset="0"/>
                  </a:rPr>
                  <a:t>=(K*L)^2;</a:t>
                </a:r>
                <a:endParaRPr lang="de-AT" sz="1600" dirty="0" smtClean="0">
                  <a:latin typeface="Courier New" pitchFamily="49" charset="0"/>
                  <a:ea typeface="Open Sans Light" pitchFamily="34" charset="0"/>
                  <a:cs typeface="Courier New" pitchFamily="49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de-AT" dirty="0" smtClean="0"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	</a:t>
                </a:r>
                <a:r>
                  <a:rPr lang="de-AT" dirty="0" smtClean="0"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	Dynamikumfang</a:t>
                </a:r>
                <a:endParaRPr lang="de-AT" sz="16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de-AT" dirty="0"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	</a:t>
                </a:r>
                <a:r>
                  <a:rPr lang="de-AT" dirty="0" smtClean="0"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	Konstanten</a:t>
                </a:r>
                <a:endParaRPr lang="de-AT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endParaRPr>
              </a:p>
              <a:p>
                <a:pPr lvl="1"/>
                <a:r>
                  <a:rPr lang="de-AT" sz="1600" dirty="0" smtClean="0">
                    <a:latin typeface="Courier New" pitchFamily="49" charset="0"/>
                    <a:cs typeface="Courier New" pitchFamily="49" charset="0"/>
                  </a:rPr>
                  <a:t>K1=0.01; K2=0.03;</a:t>
                </a:r>
                <a:endParaRPr lang="de-AT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22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SSIM : </a:t>
            </a:r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Ergebnis</a:t>
            </a:r>
            <a:endParaRPr lang="de-AT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Dezimalwert zwischen </a:t>
            </a:r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−1 und 1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1 bedeutet identisch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Fenstergröße bei den Autoren 11×11</a:t>
            </a:r>
          </a:p>
          <a:p>
            <a:pPr lvl="1"/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lt. </a:t>
            </a:r>
            <a:r>
              <a:rPr lang="de-AT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Wikipedia ist </a:t>
            </a:r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8×8 typisch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Lediglich </a:t>
            </a:r>
            <a:r>
              <a:rPr lang="de-AT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Luminanz</a:t>
            </a:r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wird berechnet</a:t>
            </a:r>
            <a:endParaRPr lang="de-AT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3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DANKE</a:t>
            </a:r>
            <a:endParaRPr lang="de-AT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0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Motivation</a:t>
            </a:r>
            <a:endParaRPr lang="de-AT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Front-End Performance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Welche Herausforderungen gibt es?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Welche Lösungen gibt es?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Leitfaden erstellen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Best Practices eruieren</a:t>
            </a:r>
          </a:p>
        </p:txBody>
      </p:sp>
    </p:spTree>
    <p:extLst>
      <p:ext uri="{BB962C8B-B14F-4D97-AF65-F5344CB8AC3E}">
        <p14:creationId xmlns:p14="http://schemas.microsoft.com/office/powerpoint/2010/main" val="72712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Task 2 : Papers</a:t>
            </a:r>
            <a:endParaRPr lang="de-AT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Kaum wissenschaftliche Arbeiten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Trotzdem sehr viel Forschung</a:t>
            </a:r>
          </a:p>
          <a:p>
            <a:pPr lvl="1"/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Google, Yahoo, Mozilla, Microsoft, …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Wissen liegt vor in RFCs, Wikis, Blogs, …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Großes Themengebiet</a:t>
            </a:r>
          </a:p>
        </p:txBody>
      </p:sp>
    </p:spTree>
    <p:extLst>
      <p:ext uri="{BB962C8B-B14F-4D97-AF65-F5344CB8AC3E}">
        <p14:creationId xmlns:p14="http://schemas.microsoft.com/office/powerpoint/2010/main" val="92569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Task 2 : Nachbesprechung</a:t>
            </a:r>
            <a:endParaRPr lang="de-AT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Konzentration auf ein Teilgebiet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Auswahl fällt auf Bilder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Komplex zu optimieren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Kommt auf jeder Website vor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Kompression &amp; Optimierung</a:t>
            </a:r>
          </a:p>
        </p:txBody>
      </p:sp>
    </p:spTree>
    <p:extLst>
      <p:ext uri="{BB962C8B-B14F-4D97-AF65-F5344CB8AC3E}">
        <p14:creationId xmlns:p14="http://schemas.microsoft.com/office/powerpoint/2010/main" val="247258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Task 3 : Test-Set</a:t>
            </a:r>
            <a:endParaRPr lang="de-AT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Test-Set generieren &amp; evaluieren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Konsolenprogramm in PHP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Top 100 Websites untersucht (Alexa)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Bilder automatisch komprimiert &amp; optimiert und Ergebnisse ausgewertet</a:t>
            </a:r>
          </a:p>
        </p:txBody>
      </p:sp>
    </p:spTree>
    <p:extLst>
      <p:ext uri="{BB962C8B-B14F-4D97-AF65-F5344CB8AC3E}">
        <p14:creationId xmlns:p14="http://schemas.microsoft.com/office/powerpoint/2010/main" val="414555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Task 3 : Nachbesprechung</a:t>
            </a:r>
            <a:endParaRPr lang="de-AT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Qualitätsverlust?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Möglichkeit diesen zu untersuchen?</a:t>
            </a:r>
          </a:p>
          <a:p>
            <a:r>
              <a:rPr lang="de-AT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Structural</a:t>
            </a:r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de-AT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Similarity</a:t>
            </a:r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(SSIM)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Kaum Tools vorhanden</a:t>
            </a:r>
          </a:p>
        </p:txBody>
      </p:sp>
    </p:spTree>
    <p:extLst>
      <p:ext uri="{BB962C8B-B14F-4D97-AF65-F5344CB8AC3E}">
        <p14:creationId xmlns:p14="http://schemas.microsoft.com/office/powerpoint/2010/main" val="49725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Task 4 : SSIM</a:t>
            </a:r>
            <a:endParaRPr lang="de-AT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Tool zur Berechnung der SSIM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Ergebnis enttäuschend:</a:t>
            </a:r>
          </a:p>
          <a:p>
            <a:pPr lvl="1"/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PHP falsche Sprache für den Job</a:t>
            </a:r>
          </a:p>
          <a:p>
            <a:pPr lvl="1"/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viel zu langsam bei vielen Bildern</a:t>
            </a:r>
          </a:p>
          <a:p>
            <a:pPr lvl="1"/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SSIM nur wenig aussagekräftig</a:t>
            </a:r>
          </a:p>
          <a:p>
            <a:pPr lvl="1"/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nur Graustufenbilder</a:t>
            </a:r>
          </a:p>
        </p:txBody>
      </p:sp>
    </p:spTree>
    <p:extLst>
      <p:ext uri="{BB962C8B-B14F-4D97-AF65-F5344CB8AC3E}">
        <p14:creationId xmlns:p14="http://schemas.microsoft.com/office/powerpoint/2010/main" val="84160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Task 4 : Nachbesprechung</a:t>
            </a:r>
            <a:endParaRPr lang="de-AT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Einfachere Lösung möglich?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Alternative Algorithmen?</a:t>
            </a:r>
          </a:p>
        </p:txBody>
      </p:sp>
    </p:spTree>
    <p:extLst>
      <p:ext uri="{BB962C8B-B14F-4D97-AF65-F5344CB8AC3E}">
        <p14:creationId xmlns:p14="http://schemas.microsoft.com/office/powerpoint/2010/main" val="300756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Structural</a:t>
            </a:r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de-AT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Similarity</a:t>
            </a:r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(SSIM)</a:t>
            </a:r>
            <a:endParaRPr lang="de-AT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Methode zur Messung der Ähnlichkeit zweier Bilder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„Perfektes“ Bild als Ausgangsbasis</a:t>
            </a:r>
          </a:p>
          <a:p>
            <a:r>
              <a:rPr lang="de-AT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Verbesserung von PSNR &amp; MSE um dem menschlichen Sehen Rechnung zu tragen</a:t>
            </a:r>
          </a:p>
        </p:txBody>
      </p:sp>
    </p:spTree>
    <p:extLst>
      <p:ext uri="{BB962C8B-B14F-4D97-AF65-F5344CB8AC3E}">
        <p14:creationId xmlns:p14="http://schemas.microsoft.com/office/powerpoint/2010/main" val="7565498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Bildschirmpräsentation (4:3)</PresentationFormat>
  <Paragraphs>76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Larissa-Design</vt:lpstr>
      <vt:lpstr>SE Research Seminar 1</vt:lpstr>
      <vt:lpstr>Motivation</vt:lpstr>
      <vt:lpstr>Task 2 : Papers</vt:lpstr>
      <vt:lpstr>Task 2 : Nachbesprechung</vt:lpstr>
      <vt:lpstr>Task 3 : Test-Set</vt:lpstr>
      <vt:lpstr>Task 3 : Nachbesprechung</vt:lpstr>
      <vt:lpstr>Task 4 : SSIM</vt:lpstr>
      <vt:lpstr>Task 4 : Nachbesprechung</vt:lpstr>
      <vt:lpstr>Structural Similarity (SSIM)</vt:lpstr>
      <vt:lpstr>SSIM : Annahme</vt:lpstr>
      <vt:lpstr>SSIM : Formel</vt:lpstr>
      <vt:lpstr>SSIM : Variablen</vt:lpstr>
      <vt:lpstr>SSIM : Konstanten</vt:lpstr>
      <vt:lpstr>SSIM : Ergebnis</vt:lpstr>
      <vt:lpstr>DANKE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Research Seminar 1</dc:title>
  <dc:creator>Fleshgrinder</dc:creator>
  <cp:lastModifiedBy>Richard Fussenegger</cp:lastModifiedBy>
  <cp:revision>10</cp:revision>
  <dcterms:created xsi:type="dcterms:W3CDTF">2013-05-28T15:13:55Z</dcterms:created>
  <dcterms:modified xsi:type="dcterms:W3CDTF">2013-05-28T17:05:10Z</dcterms:modified>
</cp:coreProperties>
</file>