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21388388" cy="320802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a드림고딕2" panose="02020600000000000000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a드림고딕6" panose="02020600000000000000" pitchFamily="18" charset="-127"/>
      <p:regular r:id="rId11"/>
    </p:embeddedFont>
    <p:embeddedFont>
      <p:font typeface="a드림고딕4" panose="02020600000000000000" pitchFamily="18" charset="-127"/>
      <p:regular r:id="rId12"/>
    </p:embeddedFont>
    <p:embeddedFont>
      <p:font typeface="a드림고딕3" panose="02020600000000000000" pitchFamily="18" charset="-127"/>
      <p:regular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2076511" rtl="0" eaLnBrk="1" latinLnBrk="0" hangingPunct="1">
      <a:defRPr sz="4088" kern="1200">
        <a:solidFill>
          <a:schemeClr val="tx1"/>
        </a:solidFill>
        <a:latin typeface="+mn-lt"/>
        <a:ea typeface="+mn-ea"/>
        <a:cs typeface="+mn-cs"/>
      </a:defRPr>
    </a:lvl1pPr>
    <a:lvl2pPr marL="1038255" algn="l" defTabSz="2076511" rtl="0" eaLnBrk="1" latinLnBrk="0" hangingPunct="1">
      <a:defRPr sz="4088" kern="1200">
        <a:solidFill>
          <a:schemeClr val="tx1"/>
        </a:solidFill>
        <a:latin typeface="+mn-lt"/>
        <a:ea typeface="+mn-ea"/>
        <a:cs typeface="+mn-cs"/>
      </a:defRPr>
    </a:lvl2pPr>
    <a:lvl3pPr marL="2076511" algn="l" defTabSz="2076511" rtl="0" eaLnBrk="1" latinLnBrk="0" hangingPunct="1">
      <a:defRPr sz="4088" kern="1200">
        <a:solidFill>
          <a:schemeClr val="tx1"/>
        </a:solidFill>
        <a:latin typeface="+mn-lt"/>
        <a:ea typeface="+mn-ea"/>
        <a:cs typeface="+mn-cs"/>
      </a:defRPr>
    </a:lvl3pPr>
    <a:lvl4pPr marL="3114766" algn="l" defTabSz="2076511" rtl="0" eaLnBrk="1" latinLnBrk="0" hangingPunct="1">
      <a:defRPr sz="4088" kern="1200">
        <a:solidFill>
          <a:schemeClr val="tx1"/>
        </a:solidFill>
        <a:latin typeface="+mn-lt"/>
        <a:ea typeface="+mn-ea"/>
        <a:cs typeface="+mn-cs"/>
      </a:defRPr>
    </a:lvl4pPr>
    <a:lvl5pPr marL="4153022" algn="l" defTabSz="2076511" rtl="0" eaLnBrk="1" latinLnBrk="0" hangingPunct="1">
      <a:defRPr sz="4088" kern="1200">
        <a:solidFill>
          <a:schemeClr val="tx1"/>
        </a:solidFill>
        <a:latin typeface="+mn-lt"/>
        <a:ea typeface="+mn-ea"/>
        <a:cs typeface="+mn-cs"/>
      </a:defRPr>
    </a:lvl5pPr>
    <a:lvl6pPr marL="5191277" algn="l" defTabSz="2076511" rtl="0" eaLnBrk="1" latinLnBrk="0" hangingPunct="1">
      <a:defRPr sz="4088" kern="1200">
        <a:solidFill>
          <a:schemeClr val="tx1"/>
        </a:solidFill>
        <a:latin typeface="+mn-lt"/>
        <a:ea typeface="+mn-ea"/>
        <a:cs typeface="+mn-cs"/>
      </a:defRPr>
    </a:lvl6pPr>
    <a:lvl7pPr marL="6229533" algn="l" defTabSz="2076511" rtl="0" eaLnBrk="1" latinLnBrk="0" hangingPunct="1">
      <a:defRPr sz="4088" kern="1200">
        <a:solidFill>
          <a:schemeClr val="tx1"/>
        </a:solidFill>
        <a:latin typeface="+mn-lt"/>
        <a:ea typeface="+mn-ea"/>
        <a:cs typeface="+mn-cs"/>
      </a:defRPr>
    </a:lvl7pPr>
    <a:lvl8pPr marL="7267788" algn="l" defTabSz="2076511" rtl="0" eaLnBrk="1" latinLnBrk="0" hangingPunct="1">
      <a:defRPr sz="4088" kern="1200">
        <a:solidFill>
          <a:schemeClr val="tx1"/>
        </a:solidFill>
        <a:latin typeface="+mn-lt"/>
        <a:ea typeface="+mn-ea"/>
        <a:cs typeface="+mn-cs"/>
      </a:defRPr>
    </a:lvl8pPr>
    <a:lvl9pPr marL="8306044" algn="l" defTabSz="2076511" rtl="0" eaLnBrk="1" latinLnBrk="0" hangingPunct="1">
      <a:defRPr sz="4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11" userDrawn="1">
          <p15:clr>
            <a:srgbClr val="A4A3A4"/>
          </p15:clr>
        </p15:guide>
        <p15:guide id="2" pos="386" userDrawn="1">
          <p15:clr>
            <a:srgbClr val="A4A3A4"/>
          </p15:clr>
        </p15:guide>
        <p15:guide id="3" pos="6736" userDrawn="1">
          <p15:clr>
            <a:srgbClr val="A4A3A4"/>
          </p15:clr>
        </p15:guide>
        <p15:guide id="4" pos="13087" userDrawn="1">
          <p15:clr>
            <a:srgbClr val="A4A3A4"/>
          </p15:clr>
        </p15:guide>
        <p15:guide id="5" orient="horz" pos="101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464"/>
    <a:srgbClr val="D6D6D5"/>
    <a:srgbClr val="0E0E10"/>
    <a:srgbClr val="EC4079"/>
    <a:srgbClr val="0DB6D9"/>
    <a:srgbClr val="AEEF31"/>
    <a:srgbClr val="31A0A2"/>
    <a:srgbClr val="51B5AB"/>
    <a:srgbClr val="B867C6"/>
    <a:srgbClr val="364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37" autoAdjust="0"/>
    <p:restoredTop sz="95302"/>
  </p:normalViewPr>
  <p:slideViewPr>
    <p:cSldViewPr snapToGrid="0" snapToObjects="1">
      <p:cViewPr>
        <p:scale>
          <a:sx n="33" d="100"/>
          <a:sy n="33" d="100"/>
        </p:scale>
        <p:origin x="1470" y="-2898"/>
      </p:cViewPr>
      <p:guideLst>
        <p:guide orient="horz" pos="19811"/>
        <p:guide pos="386"/>
        <p:guide pos="6736"/>
        <p:guide pos="13087"/>
        <p:guide orient="horz" pos="10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5365-9B77-D64B-8540-8AAFB812FAA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41128-2947-FC4A-87B3-B3F20FF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5250165"/>
            <a:ext cx="18180130" cy="11168662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6849533"/>
            <a:ext cx="16041291" cy="7745287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707973"/>
            <a:ext cx="4611871" cy="271864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707973"/>
            <a:ext cx="13568259" cy="271864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997781"/>
            <a:ext cx="18447485" cy="13344470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1468495"/>
            <a:ext cx="18447485" cy="701754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539868"/>
            <a:ext cx="9090065" cy="20354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539868"/>
            <a:ext cx="9090065" cy="20354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707981"/>
            <a:ext cx="18447485" cy="6200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864107"/>
            <a:ext cx="9048289" cy="3854077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718184"/>
            <a:ext cx="9048289" cy="17235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864107"/>
            <a:ext cx="9092851" cy="3854077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718184"/>
            <a:ext cx="9092851" cy="17235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8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138680"/>
            <a:ext cx="6898312" cy="7485380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618962"/>
            <a:ext cx="10827871" cy="22797735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624060"/>
            <a:ext cx="6898312" cy="17829762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138680"/>
            <a:ext cx="6898312" cy="7485380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618962"/>
            <a:ext cx="10827871" cy="22797735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624060"/>
            <a:ext cx="6898312" cy="17829762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707981"/>
            <a:ext cx="18447485" cy="620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539868"/>
            <a:ext cx="18447485" cy="2035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9733600"/>
            <a:ext cx="4812387" cy="1707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B204-95B2-5847-B320-2E68899E2CE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9733600"/>
            <a:ext cx="7218581" cy="1707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9733600"/>
            <a:ext cx="4812387" cy="1707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3690-9174-D54B-9172-5802A3B9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670899" y="27340702"/>
            <a:ext cx="9722199" cy="374523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0" y="-1"/>
            <a:ext cx="21388387" cy="7101161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862" y="3984863"/>
            <a:ext cx="14860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>
                <a:solidFill>
                  <a:schemeClr val="bg2"/>
                </a:solidFill>
                <a:latin typeface="a드림고딕6" panose="02020600000000000000" pitchFamily="18" charset="-127"/>
                <a:ea typeface="a드림고딕6" panose="02020600000000000000" pitchFamily="18" charset="-127"/>
              </a:rPr>
              <a:t>딥러닝을</a:t>
            </a:r>
            <a:r>
              <a:rPr lang="ko-KR" altLang="en-US" sz="7200" dirty="0">
                <a:solidFill>
                  <a:schemeClr val="bg2"/>
                </a:solidFill>
                <a:latin typeface="a드림고딕6" panose="02020600000000000000" pitchFamily="18" charset="-127"/>
                <a:ea typeface="a드림고딕6" panose="02020600000000000000" pitchFamily="18" charset="-127"/>
              </a:rPr>
              <a:t> 활용한</a:t>
            </a:r>
            <a:r>
              <a:rPr lang="en-US" altLang="ko-KR" sz="7200" dirty="0">
                <a:solidFill>
                  <a:schemeClr val="bg2"/>
                </a:solidFill>
                <a:latin typeface="a드림고딕6" panose="02020600000000000000" pitchFamily="18" charset="-127"/>
                <a:ea typeface="a드림고딕6" panose="02020600000000000000" pitchFamily="18" charset="-127"/>
              </a:rPr>
              <a:t> EEG/EMG </a:t>
            </a:r>
            <a:r>
              <a:rPr lang="ko-KR" altLang="en-US" sz="7200" dirty="0">
                <a:solidFill>
                  <a:schemeClr val="bg2"/>
                </a:solidFill>
                <a:latin typeface="a드림고딕6" panose="02020600000000000000" pitchFamily="18" charset="-127"/>
                <a:ea typeface="a드림고딕6" panose="02020600000000000000" pitchFamily="18" charset="-127"/>
              </a:rPr>
              <a:t>분류</a:t>
            </a:r>
            <a:endParaRPr lang="en-US" altLang="ko-KR" sz="7200" dirty="0">
              <a:solidFill>
                <a:schemeClr val="bg2"/>
              </a:solidFill>
              <a:latin typeface="a드림고딕6" panose="02020600000000000000" pitchFamily="18" charset="-127"/>
              <a:ea typeface="a드림고딕6" panose="02020600000000000000" pitchFamily="18" charset="-127"/>
            </a:endParaRPr>
          </a:p>
          <a:p>
            <a:r>
              <a:rPr lang="ko-KR" altLang="en-US" sz="7200" dirty="0">
                <a:solidFill>
                  <a:schemeClr val="bg2"/>
                </a:solidFill>
                <a:latin typeface="a드림고딕6" panose="02020600000000000000" pitchFamily="18" charset="-127"/>
                <a:ea typeface="a드림고딕6" panose="02020600000000000000" pitchFamily="18" charset="-127"/>
              </a:rPr>
              <a:t>및 이를 활용한 </a:t>
            </a:r>
            <a:r>
              <a:rPr lang="ko-KR" altLang="en-US" sz="7200" dirty="0" err="1">
                <a:solidFill>
                  <a:schemeClr val="bg2"/>
                </a:solidFill>
                <a:latin typeface="a드림고딕6" panose="02020600000000000000" pitchFamily="18" charset="-127"/>
                <a:ea typeface="a드림고딕6" panose="02020600000000000000" pitchFamily="18" charset="-127"/>
              </a:rPr>
              <a:t>드론</a:t>
            </a:r>
            <a:r>
              <a:rPr lang="ko-KR" altLang="en-US" sz="7200" dirty="0">
                <a:solidFill>
                  <a:schemeClr val="bg2"/>
                </a:solidFill>
                <a:latin typeface="a드림고딕6" panose="02020600000000000000" pitchFamily="18" charset="-127"/>
                <a:ea typeface="a드림고딕6" panose="02020600000000000000" pitchFamily="18" charset="-127"/>
              </a:rPr>
              <a:t> 제어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3008" y="8928822"/>
            <a:ext cx="9711966" cy="7777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ctr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드론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에 사용되는 무인항공기 체계는 본래 군사용으로 개발되었으나</a:t>
            </a:r>
            <a:r>
              <a:rPr lang="en-US" altLang="ko-KR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최근에는 다양한 분야로의 활용 가능성이 높아지면서 민간 시장으로 빠르게 확산되고 있다</a:t>
            </a:r>
            <a:r>
              <a:rPr lang="en-US" altLang="ko-KR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또한 생체신호에 대한 관심이 점차 높아져 생체신호의 처리와 응용에 대한 연구가 활발히 진행되고 있다</a:t>
            </a:r>
            <a:r>
              <a:rPr lang="en-US" altLang="ko-KR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우리는 여러가지의 생체 신호 중 근육의 움직임에 의해 생성되는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근전도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(EMG, Electromyogram)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를 </a:t>
            </a:r>
            <a:r>
              <a:rPr lang="en-US" altLang="ko-KR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Bio-sensing 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기기인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OpenBCI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를 이용하여 다중 채널로 수집하였다</a:t>
            </a:r>
            <a:r>
              <a:rPr lang="en-US" altLang="ko-KR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Deep Learning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을 이용하여 분석한 데이터를 드론에 전송하고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ROS(Robot Operating System)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를 이용해 드론을 제어하는 인터페이스를 구현하였다</a:t>
            </a:r>
            <a:r>
              <a:rPr lang="en-US" altLang="ko-KR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본 </a:t>
            </a:r>
            <a:r>
              <a:rPr lang="en-US" altLang="ko-KR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Team</a:t>
            </a:r>
            <a:r>
              <a:rPr lang="ko-KR" altLang="en-US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은 이 기술개발을 통해 인간이 적은 행동으로 드론을 제어하는 것에 기여하여 잠재적으로 드론의 보급률을 올리고 실생활에서의 드론의 활용 방도를 늘리는 것을 목표로 한다</a:t>
            </a:r>
            <a:r>
              <a:rPr lang="en-US" altLang="ko-KR" sz="28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008" y="7963282"/>
            <a:ext cx="4686300" cy="72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과제 개요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003111" y="522315"/>
            <a:ext cx="368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팀 명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: Hatchery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3008" y="17174686"/>
            <a:ext cx="4686300" cy="72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2.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구성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008" y="1822472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2-1.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구현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3008" y="18988588"/>
            <a:ext cx="9711966" cy="7777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ctr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우리는 신호 분석을 위해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4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개의 채널을 사용하였다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데이터의 추출 및 확인은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OpenBCI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에서 제공되는 프로그램을 사용하였다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본 프로젝트에서는 드론의 제어를 위해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4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개의 행동을 사용한다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각각의 행동에 대해서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EEG/EMG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데이터를 추출하였고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추출한 데이터를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Deeplearning4j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의 라이브러리를 이용하여 학습시켰다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실제 구동 시에는 기기 착용자의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EEG/EMG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데이터를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2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초 단위로 감지하여 미리 학습된 데이터를 바탕으로 행동을 분별하여 드론의 컨트롤러 노드에 전송한다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컨트롤러 노드는 드론에 장착된 </a:t>
            </a:r>
            <a:r>
              <a:rPr lang="ko-KR" altLang="en-US" sz="2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드론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조종 하드웨어인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Pixhawk2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로 데이터를 전송한다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 Pixhawk2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에 내장된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Intel Edison Module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에서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ROS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의 패키지 중 하나인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Mavros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를 사용하여 드론의 자율주행을 구현하였고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이를 이용해 </a:t>
            </a:r>
            <a:r>
              <a:rPr lang="ko-KR" altLang="en-US" sz="2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드론이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앞서 받은 데이터를 바탕으로 주행한다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</a:t>
            </a:r>
            <a:endParaRPr lang="ko-KR" altLang="en-US" sz="28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36436" y="1155455"/>
            <a:ext cx="294640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조윤기"/>
                <a:ea typeface="a드림고딕2" panose="02020600000000000000" pitchFamily="18" charset="-127"/>
              </a:rPr>
              <a:t>조윤기 박진우 임태현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조윤기"/>
              <a:ea typeface="a드림고딕2" panose="02020600000000000000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조윤기"/>
                <a:ea typeface="a드림고딕2" panose="02020600000000000000" pitchFamily="18" charset="-127"/>
              </a:rPr>
              <a:t>김희재 윤경언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조윤기"/>
                <a:ea typeface="a드림고딕2" panose="02020600000000000000" pitchFamily="18" charset="-127"/>
              </a:rPr>
              <a:t>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조윤기"/>
                <a:ea typeface="a드림고딕2" panose="02020600000000000000" pitchFamily="18" charset="-127"/>
              </a:rPr>
              <a:t>김종경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조윤기"/>
              <a:ea typeface="a드림고딕2" panose="02020600000000000000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조윤기"/>
                <a:ea typeface="a드림고딕2" panose="02020600000000000000" pitchFamily="18" charset="-127"/>
              </a:rPr>
              <a:t>지도교수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조윤기"/>
                <a:ea typeface="a드림고딕2" panose="02020600000000000000" pitchFamily="18" charset="-127"/>
              </a:rPr>
              <a:t>: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조윤기"/>
                <a:ea typeface="a드림고딕2" panose="02020600000000000000" pitchFamily="18" charset="-127"/>
              </a:rPr>
              <a:t>이 상 근 교수님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조윤기"/>
              <a:ea typeface="a드림고딕2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93107" y="8161478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2-2.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결과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28916" y="18026531"/>
            <a:ext cx="6059967" cy="72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3.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결과분석 및 활용방안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7862" y="522315"/>
            <a:ext cx="812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2017</a:t>
            </a:r>
            <a:r>
              <a:rPr lang="ko-KR" altLang="en-US" sz="32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년도 </a:t>
            </a:r>
            <a:r>
              <a:rPr lang="ko-KR" altLang="en-US" sz="3200" dirty="0" err="1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컴퓨터캡스톤디자인</a:t>
            </a:r>
            <a:endParaRPr lang="ko-KR" altLang="en-US" sz="3200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0693006" y="7777173"/>
            <a:ext cx="0" cy="23672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6106784" y="8989450"/>
            <a:ext cx="4668829" cy="5450723"/>
            <a:chOff x="22018193" y="2013248"/>
            <a:chExt cx="4668829" cy="5450723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r="19381" b="61372"/>
            <a:stretch/>
          </p:blipFill>
          <p:spPr>
            <a:xfrm>
              <a:off x="22018193" y="2013248"/>
              <a:ext cx="4668829" cy="29361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r="11523"/>
            <a:stretch/>
          </p:blipFill>
          <p:spPr>
            <a:xfrm>
              <a:off x="22018193" y="4949371"/>
              <a:ext cx="4668829" cy="251460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11122889" y="9039415"/>
            <a:ext cx="4518379" cy="1620900"/>
            <a:chOff x="11781849" y="11260637"/>
            <a:chExt cx="9216000" cy="2592000"/>
          </a:xfrm>
        </p:grpSpPr>
        <p:pic>
          <p:nvPicPr>
            <p:cNvPr id="44" name="그림 43"/>
            <p:cNvPicPr preferRelativeResize="0">
              <a:picLocks/>
            </p:cNvPicPr>
            <p:nvPr/>
          </p:nvPicPr>
          <p:blipFill rotWithShape="1">
            <a:blip r:embed="rId4"/>
            <a:srcRect t="2423" r="1544"/>
            <a:stretch/>
          </p:blipFill>
          <p:spPr>
            <a:xfrm>
              <a:off x="11781849" y="11260637"/>
              <a:ext cx="4608000" cy="25920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pic>
          <p:nvPicPr>
            <p:cNvPr id="45" name="그림 44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89849" y="11260637"/>
              <a:ext cx="4608000" cy="25920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</p:grpSp>
      <p:grpSp>
        <p:nvGrpSpPr>
          <p:cNvPr id="55" name="그룹 54"/>
          <p:cNvGrpSpPr/>
          <p:nvPr/>
        </p:nvGrpSpPr>
        <p:grpSpPr>
          <a:xfrm>
            <a:off x="11122889" y="11314139"/>
            <a:ext cx="4518379" cy="1620900"/>
            <a:chOff x="11781849" y="13852637"/>
            <a:chExt cx="9216000" cy="2592000"/>
          </a:xfrm>
        </p:grpSpPr>
        <p:pic>
          <p:nvPicPr>
            <p:cNvPr id="47" name="그림 46"/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389849" y="13852637"/>
              <a:ext cx="4608000" cy="25920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pic>
          <p:nvPicPr>
            <p:cNvPr id="50" name="그림 49"/>
            <p:cNvPicPr preferRelativeResize="0">
              <a:picLocks/>
            </p:cNvPicPr>
            <p:nvPr/>
          </p:nvPicPr>
          <p:blipFill rotWithShape="1">
            <a:blip r:embed="rId7"/>
            <a:srcRect r="1086"/>
            <a:stretch/>
          </p:blipFill>
          <p:spPr>
            <a:xfrm>
              <a:off x="11781849" y="13852637"/>
              <a:ext cx="4608000" cy="25920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</p:grpSp>
      <p:sp>
        <p:nvSpPr>
          <p:cNvPr id="56" name="TextBox 55"/>
          <p:cNvSpPr txBox="1"/>
          <p:nvPr/>
        </p:nvSpPr>
        <p:spPr>
          <a:xfrm>
            <a:off x="12664848" y="10681366"/>
            <a:ext cx="139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▲ 평상시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302898" y="12950922"/>
            <a:ext cx="21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▲ 액션을 취할 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061894" y="24809624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3-2.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활용방안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063895" y="26012160"/>
            <a:ext cx="9711966" cy="5087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ctr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걷거나 뛰는 행동은 근육의 수축이 큰 편이고 각각의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EEG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의 형태가 모두 달라 이를 활용하여 개선하면 특별한 형태의 조종기 없이 인간과 함께 행동하는 방식의 제어가 가능할 것으로 생각된다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</a:t>
            </a:r>
          </a:p>
          <a:p>
            <a:pPr indent="457200" algn="just">
              <a:lnSpc>
                <a:spcPct val="120000"/>
              </a:lnSpc>
            </a:pP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특히 장애물을 발견했을 때도 특별한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EEG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패턴이 생성된다는 연구결과를</a:t>
            </a:r>
            <a:r>
              <a:rPr lang="en-US" altLang="ko-KR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(R. Salazar-</a:t>
            </a:r>
            <a:r>
              <a:rPr lang="en-US" altLang="ko-KR" sz="1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Varas</a:t>
            </a:r>
            <a:r>
              <a:rPr lang="en-US" altLang="ko-KR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Á. Costa, E. </a:t>
            </a:r>
            <a:r>
              <a:rPr lang="en-US" altLang="ko-KR" sz="1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Iáñez</a:t>
            </a:r>
            <a:r>
              <a:rPr lang="en-US" altLang="ko-KR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A. </a:t>
            </a:r>
            <a:r>
              <a:rPr lang="en-US" altLang="ko-KR" sz="1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Úbeda</a:t>
            </a:r>
            <a:r>
              <a:rPr lang="en-US" altLang="ko-KR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E. </a:t>
            </a:r>
            <a:r>
              <a:rPr lang="en-US" altLang="ko-KR" sz="1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Hortal</a:t>
            </a:r>
            <a:r>
              <a:rPr lang="en-US" altLang="ko-KR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and J. M. </a:t>
            </a:r>
            <a:r>
              <a:rPr lang="en-US" altLang="ko-KR" sz="1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Azorín</a:t>
            </a:r>
            <a:r>
              <a:rPr lang="en-US" altLang="ko-KR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Journal of </a:t>
            </a:r>
            <a:r>
              <a:rPr lang="en-US" altLang="ko-KR" sz="1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NeuroEngineering</a:t>
            </a:r>
            <a:r>
              <a:rPr lang="en-US" altLang="ko-KR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and Rehabilitation201512:101)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함께 활용하면 약자의 유사시에 대한 대처방안으로 드론의 활용을 고민해 볼 수 있다고 생각된다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61894" y="19318745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3-1.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결과분석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063647" y="20259671"/>
            <a:ext cx="9711966" cy="36840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ctr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각 동작에 대한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EEG/EMG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데이터가 육안으로도 식별될 정도로 다른 패턴을 보여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Deep Learning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을 이용한 분류가 실제 행동과 높은 확률로 일치하였다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목표했던 정확도인 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0.7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에 근접한 결과를 얻어낼 수 있었다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이는 실제 행동을 바탕으로 한 </a:t>
            </a:r>
            <a:r>
              <a:rPr lang="ko-KR" altLang="en-US" sz="2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드론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제어가 가능한 수준이었고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이 결과를 바탕으로 드론의 제어가 가능했다</a:t>
            </a:r>
            <a:r>
              <a:rPr lang="en-US" altLang="ko-KR" sz="2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 </a:t>
            </a:r>
            <a:endParaRPr lang="ko-KR" altLang="en-US" sz="28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52321" y="27716035"/>
            <a:ext cx="9171265" cy="3002970"/>
            <a:chOff x="856269" y="26400397"/>
            <a:chExt cx="9171265" cy="300297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700000">
              <a:off x="4151101" y="27164719"/>
              <a:ext cx="477710" cy="37288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55242" y="26893354"/>
              <a:ext cx="477710" cy="37288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43342" y="26400397"/>
              <a:ext cx="1079060" cy="128607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64653" y="26960819"/>
              <a:ext cx="1456330" cy="1456330"/>
            </a:xfrm>
            <a:prstGeom prst="rect">
              <a:avLst/>
            </a:prstGeom>
          </p:spPr>
        </p:pic>
        <p:grpSp>
          <p:nvGrpSpPr>
            <p:cNvPr id="67" name="그룹 66"/>
            <p:cNvGrpSpPr/>
            <p:nvPr/>
          </p:nvGrpSpPr>
          <p:grpSpPr>
            <a:xfrm>
              <a:off x="856269" y="26448015"/>
              <a:ext cx="1215505" cy="1402357"/>
              <a:chOff x="856269" y="25647602"/>
              <a:chExt cx="1561391" cy="180141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039596" y="25647602"/>
                <a:ext cx="1194738" cy="1226604"/>
                <a:chOff x="1771154" y="23458051"/>
                <a:chExt cx="1430120" cy="1430120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4934" y="24334480"/>
                  <a:ext cx="206316" cy="206316"/>
                </a:xfrm>
                <a:prstGeom prst="rect">
                  <a:avLst/>
                </a:prstGeom>
              </p:spPr>
            </p:pic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6214" y="24143492"/>
                  <a:ext cx="206316" cy="206316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7384" y="23796905"/>
                  <a:ext cx="206316" cy="206316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71154" y="23458051"/>
                  <a:ext cx="1430120" cy="1430120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856269" y="27053658"/>
                <a:ext cx="1561391" cy="39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Action1~4</a:t>
                </a:r>
                <a:endParaRPr lang="en-US" altLang="ko-KR" sz="1600" dirty="0">
                  <a:latin typeface="a드림고딕2" panose="02020600000000000000" pitchFamily="18" charset="-127"/>
                  <a:ea typeface="a드림고딕2" panose="02020600000000000000" pitchFamily="18" charset="-127"/>
                </a:endParaRPr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53741" y="27076840"/>
              <a:ext cx="950958" cy="950958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9291798" y="28292296"/>
              <a:ext cx="477710" cy="37288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97846" y="28946914"/>
              <a:ext cx="1080934" cy="2948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033772" y="28929674"/>
              <a:ext cx="993762" cy="473693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24551" y="28881110"/>
              <a:ext cx="1905000" cy="45720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8100000">
              <a:off x="4461929" y="28388927"/>
              <a:ext cx="477710" cy="372880"/>
            </a:xfrm>
            <a:prstGeom prst="rect">
              <a:avLst/>
            </a:prstGeom>
          </p:spPr>
        </p:pic>
        <p:grpSp>
          <p:nvGrpSpPr>
            <p:cNvPr id="70" name="그룹 69"/>
            <p:cNvGrpSpPr/>
            <p:nvPr/>
          </p:nvGrpSpPr>
          <p:grpSpPr>
            <a:xfrm>
              <a:off x="5133442" y="28938908"/>
              <a:ext cx="716566" cy="310812"/>
              <a:chOff x="3586238" y="29237505"/>
              <a:chExt cx="912032" cy="900937"/>
            </a:xfrm>
          </p:grpSpPr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0249" y="29242150"/>
                <a:ext cx="608021" cy="896292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3586238" y="29237505"/>
                <a:ext cx="608021" cy="896292"/>
              </a:xfrm>
              <a:prstGeom prst="rect">
                <a:avLst/>
              </a:prstGeom>
            </p:spPr>
          </p:pic>
        </p:grpSp>
        <p:grpSp>
          <p:nvGrpSpPr>
            <p:cNvPr id="71" name="그룹 70"/>
            <p:cNvGrpSpPr/>
            <p:nvPr/>
          </p:nvGrpSpPr>
          <p:grpSpPr>
            <a:xfrm>
              <a:off x="8144891" y="28954304"/>
              <a:ext cx="716566" cy="310812"/>
              <a:chOff x="3586238" y="29237505"/>
              <a:chExt cx="912032" cy="900937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0249" y="29242150"/>
                <a:ext cx="608021" cy="896292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3586238" y="29237505"/>
                <a:ext cx="608021" cy="896292"/>
              </a:xfrm>
              <a:prstGeom prst="rect">
                <a:avLst/>
              </a:prstGeom>
            </p:spPr>
          </p:pic>
        </p:grpSp>
      </p:grp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17"/>
          <a:srcRect t="49869"/>
          <a:stretch/>
        </p:blipFill>
        <p:spPr>
          <a:xfrm>
            <a:off x="11689465" y="13565119"/>
            <a:ext cx="3476625" cy="3280403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7313613" y="14530161"/>
            <a:ext cx="18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▲ 학습결과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273975" y="16476189"/>
            <a:ext cx="248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◀ </a:t>
            </a:r>
            <a:r>
              <a:rPr lang="ko-KR" altLang="en-US" sz="1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드론</a:t>
            </a:r>
            <a:r>
              <a:rPr lang="ko-KR" altLang="en-US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제어 </a:t>
            </a:r>
            <a:r>
              <a:rPr lang="ko-KR" altLang="en-US" sz="1800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상태창</a:t>
            </a:r>
            <a:r>
              <a:rPr lang="ko-KR" altLang="en-US" sz="18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73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</TotalTime>
  <Words>409</Words>
  <Application>Microsoft Office PowerPoint</Application>
  <PresentationFormat>사용자 지정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Calibri</vt:lpstr>
      <vt:lpstr>a드림고딕2</vt:lpstr>
      <vt:lpstr>맑은 고딕</vt:lpstr>
      <vt:lpstr>a드림고딕6</vt:lpstr>
      <vt:lpstr>a드림고딕4</vt:lpstr>
      <vt:lpstr>조윤기</vt:lpstr>
      <vt:lpstr>a드림고딕3</vt:lpstr>
      <vt:lpstr>Calibri Light</vt:lpstr>
      <vt:lpstr>Arial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Heejae Kim</cp:lastModifiedBy>
  <cp:revision>109</cp:revision>
  <cp:lastPrinted>2016-05-17T17:26:51Z</cp:lastPrinted>
  <dcterms:created xsi:type="dcterms:W3CDTF">2016-05-14T10:46:44Z</dcterms:created>
  <dcterms:modified xsi:type="dcterms:W3CDTF">2017-06-05T11:02:45Z</dcterms:modified>
</cp:coreProperties>
</file>