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552f16a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552f16a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552f16a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552f16a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552f16a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552f16a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552f16a7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552f16a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552f16a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552f16a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552f16a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552f16a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552f16a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552f16a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52f16a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552f16a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552f16a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552f16a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552f16a7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552f16a7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4ad2f4249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74ad2f4249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552f16a7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552f16a7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552f16a7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552f16a7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552f16a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552f16a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552f16a7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552f16a7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552f16a7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552f16a7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552f16a7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552f16a7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552f16a7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552f16a7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4ad2f4249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4ad2f4249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4ad2f4249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4ad2f4249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52f16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552f16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552f16a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552f16a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552f16a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552f16a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552f16a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552f16a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552f16a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552f16a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hashicorp.com/terraform/language" TargetMode="External"/><Relationship Id="rId4" Type="http://schemas.openxmlformats.org/officeDocument/2006/relationships/hyperlink" Target="https://github.com/Fleuri/HUG-terraform-blocks-you-dont-kno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Terraform blocks you don’t know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Lauri Suomalainen 2025</a:t>
            </a:r>
            <a:endParaRPr/>
          </a:p>
        </p:txBody>
      </p:sp>
      <p:pic>
        <p:nvPicPr>
          <p:cNvPr id="60" name="Google Shape;60;p13" title="HashiCorp Terrafor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75" y="2719175"/>
            <a:ext cx="2239625" cy="2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ephemeral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"random_password" "db_password"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length          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16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override_special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"!#$%&amp;*()-_=+[]{}&lt;&gt;:?"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"google_sql_database_instance" "example"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/* ... */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"google_sql_user" "example"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name    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"example"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instance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google_sql_database_instance.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password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random_password.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db_password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Check on conditions outside of usual resource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Failing does not block plans or applies.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Could be used, if your resources rely on external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Check if endpoint configurations are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Check if datasources return correct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You can use postconditions, if you require operations to be blocked on failure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"google_compute_instance" "datadog_vm"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/* ... */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metadata_startup_script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&lt;&lt;-</a:t>
            </a:r>
            <a:r>
              <a:rPr lang="en-GB" sz="115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EOT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#!/bin/bash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DD_API_KEY=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datadog_api_key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DD_AGENT_MAJOR_VERSION=7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DD_SITE="datadoghq.com"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apt-get update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apt-get install -y curl gnupg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curl -s https://install.datadoghq.com/scripts/install_script_agent7.sh | bash -s -- --api-key $DD_API_KEY --site $DD_SITE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EOT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"datadog_endpoint"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data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"http" "datadog_validate"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url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"https://api.datadoghq.com/api/v1/validate?api_key=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${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datadog_api_key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assert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condition    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trimspace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jsondecode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datadog_validate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response_body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)[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"valid"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]) == 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error_message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"Datadog API key is invalid or endpoint is unreachable."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multiple nested blocks in a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Could even be used to create blocks conditionally.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Works like a for block, but a bit neater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even be nested within themselves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general rule with dynamic terraform applies here too: Use sparsely.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Overuse debilitates readability, makes troubleshooting a pain and is often a symptom of flawed design.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"google_compute_firewall" "example"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/* ... */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dynamic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"allow"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for_each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var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allow_rules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content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protocol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allow.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protocol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ports   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allow.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"allow_rules"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type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list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protocol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ports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= 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default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[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protocol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"tcp"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[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"22"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"80"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"443"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 },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{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protocol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"icmp"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[]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blocks - Import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Don’t do </a:t>
            </a:r>
            <a:r>
              <a:rPr lang="en-GB">
                <a:solidFill>
                  <a:srgbClr val="00FF00"/>
                </a:solidFill>
                <a:highlight>
                  <a:schemeClr val="dk2"/>
                </a:highlight>
              </a:rPr>
              <a:t>terraform import google_compute_instance.default projects/{{project}}/zones/{{zone}}/instances/{{name}}</a:t>
            </a:r>
            <a:endParaRPr>
              <a:solidFill>
                <a:srgbClr val="00FF00"/>
              </a:solidFill>
              <a:highlight>
                <a:schemeClr val="dk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 the import block!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Because doing this manually is a pain.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Explicit on your configuration.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Generates terraform based on existing resources.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-"/>
            </a:pPr>
            <a:r>
              <a:rPr lang="en-GB">
                <a:solidFill>
                  <a:srgbClr val="00FF00"/>
                </a:solidFill>
                <a:highlight>
                  <a:srgbClr val="1E1E1E"/>
                </a:highlight>
              </a:rPr>
              <a:t>terraform plan -generate-config-out=generated.tf</a:t>
            </a:r>
            <a:endParaRPr>
              <a:solidFill>
                <a:srgbClr val="00FF00"/>
              </a:solidFill>
              <a:highlight>
                <a:srgbClr val="1E1E1E"/>
              </a:highlight>
            </a:endParaRPr>
          </a:p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id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"ringed-valor-196605/europe-north1-c/valheim-server"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to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google_compute_instance.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valheim_server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blocks - moved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Rename a resource.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IMO, of dubious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Could be useful if refactoring a single resource to multiple. See example.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Adding multiple of these can cause long chains and hinder readability.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Guess you could use them if you can’t recreate resources.</a:t>
            </a:r>
            <a:endParaRPr/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4832400" y="1152475"/>
            <a:ext cx="3999900" cy="39507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locals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instances 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35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tomap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big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instance_type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35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"n1-standard-2"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small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instance_type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35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"e2-medium"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})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35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"google_compute_instance" "vm"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for_each 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local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instances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instance_type 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each.</a:t>
            </a: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instance_type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6A9955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/* .. */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moved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from 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google_compute_instance.</a:t>
            </a: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vm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to   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google_compute_instance.</a:t>
            </a:r>
            <a:r>
              <a:rPr lang="en-GB" sz="35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vm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35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"small"</a:t>
            </a: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5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35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management blocks - removed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Don’t do </a:t>
            </a:r>
            <a:r>
              <a:rPr lang="en-GB">
                <a:solidFill>
                  <a:srgbClr val="00FF00"/>
                </a:solidFill>
                <a:highlight>
                  <a:schemeClr val="dk2"/>
                </a:highlight>
              </a:rPr>
              <a:t>terraform state rm google_compute_instance.default projects/{{project}}/zones/{{zone}}/instances/{{name}}</a:t>
            </a:r>
            <a:endParaRPr>
              <a:solidFill>
                <a:srgbClr val="00FF00"/>
              </a:solidFill>
              <a:highlight>
                <a:schemeClr val="dk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You could use removed block?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You created a resource in terraform but now don’t want to manage it programmatically?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You run a mixture of tf managed and manual resources in the same env. Why?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Leave an audit trail?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NOTE: Replace the resource block with removed</a:t>
            </a:r>
            <a:endParaRPr/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removed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from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google_compute_instance.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vm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lifecycle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destroy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blocks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Terraform unit testing!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</a:t>
            </a:r>
            <a:r>
              <a:rPr lang="en-GB"/>
              <a:t>est: Just used to control test parallelism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</a:t>
            </a:r>
            <a:r>
              <a:rPr lang="en-GB"/>
              <a:t>un: Test actually run in these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</a:t>
            </a:r>
            <a:r>
              <a:rPr lang="en-GB"/>
              <a:t>ock_provider: Can be used to speed up testing: Don’t require credentials.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Surprisingly nice to sanity check!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Also surprisingly robust!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The question is, what should be tested, on what level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GB"/>
              <a:t>Who is this Lauri Suomalainen person?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Native of Finland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Master of Computers and Science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Wrangler of Clouds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Friend of developers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Enjoyer of music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Climber of rocks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Player of games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Servant of rabbits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296" y="1017725"/>
            <a:ext cx="2404351" cy="320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1271" y="1876825"/>
            <a:ext cx="827825" cy="64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26669" y="908599"/>
            <a:ext cx="858051" cy="6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9099" y="1382058"/>
            <a:ext cx="827825" cy="49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07950" y="2571750"/>
            <a:ext cx="2082799" cy="243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403725" y="347200"/>
            <a:ext cx="40050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mock_provider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parallel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true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"set_correct_vm_name"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variables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vm-name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"test-vm"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assert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condition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 google_compute_instance.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test-vm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"not-test-vm"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error_message  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"Incorrect vm name"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EC9B0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4481375" y="363350"/>
            <a:ext cx="45378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r>
              <a:rPr lang="en-GB" sz="1150">
                <a:solidFill>
                  <a:srgbClr val="4FC1FF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"vm_should_be_in_us"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variables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vm-name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"test-vm"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4EC9B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assert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condition    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can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regex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"us-*"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 google_compute_instance.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test-vm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zone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error_message 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"VM is not in the US"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0" name="Google Shape;200;p32"/>
          <p:cNvCxnSpPr/>
          <p:nvPr/>
        </p:nvCxnSpPr>
        <p:spPr>
          <a:xfrm>
            <a:off x="4311825" y="40375"/>
            <a:ext cx="64500" cy="507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foray into Terraform Stacks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400">
                <a:latin typeface="Source Sans Pro"/>
                <a:ea typeface="Source Sans Pro"/>
                <a:cs typeface="Source Sans Pro"/>
                <a:sym typeface="Source Sans Pro"/>
              </a:rPr>
              <a:t>Impressions, complaints and a demo</a:t>
            </a:r>
            <a:endParaRPr b="0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impression:</a:t>
            </a:r>
            <a:endParaRPr/>
          </a:p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Unimpressed and confused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625" y="724200"/>
            <a:ext cx="3570750" cy="39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Impression tally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The good: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Architecture is clear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Single convention to reuse modules for multiple environments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Explicit provider linking &amp; possible to use different providers per resource</a:t>
            </a:r>
            <a:endParaRPr sz="2400"/>
          </a:p>
        </p:txBody>
      </p:sp>
      <p:sp>
        <p:nvSpPr>
          <p:cNvPr id="220" name="Google Shape;220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The bad:</a:t>
            </a:r>
            <a:endParaRPr b="1" sz="2400">
              <a:solidFill>
                <a:schemeClr val="dk2"/>
              </a:solidFill>
            </a:endParaRPr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2400"/>
              <a:t>Inflexible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400"/>
              <a:t>Deviation from standard terraform operation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400"/>
              <a:t>HCP only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400"/>
              <a:t>Documentation is sparse and lacks essential features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for the demo!</a:t>
            </a:r>
            <a:endParaRPr/>
          </a:p>
        </p:txBody>
      </p:sp>
      <p:sp>
        <p:nvSpPr>
          <p:cNvPr id="226" name="Google Shape;226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Featured blocks you don’t know:</a:t>
            </a:r>
            <a:br>
              <a:rPr lang="en-GB"/>
            </a:br>
            <a:br>
              <a:rPr lang="en-GB"/>
            </a:br>
            <a:r>
              <a:rPr lang="en-GB"/>
              <a:t>c</a:t>
            </a:r>
            <a:r>
              <a:rPr lang="en-GB"/>
              <a:t>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rchestrate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store</a:t>
            </a:r>
            <a:endParaRPr/>
          </a:p>
        </p:txBody>
      </p:sp>
      <p:sp>
        <p:nvSpPr>
          <p:cNvPr id="227" name="Google Shape;227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 title="terraform-stacks-basic-stru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25" y="111613"/>
            <a:ext cx="5112225" cy="49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411800" y="2898775"/>
            <a:ext cx="4885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Terraform blocks you don’t know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Lauri Suomalainen 2025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6023625" y="3464000"/>
            <a:ext cx="29553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Terraform official documentation (v1.12.x)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Yeah, really. I RTFM.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6023625" y="2846350"/>
            <a:ext cx="2850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 repo available </a:t>
            </a:r>
            <a:r>
              <a:rPr lang="en-GB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in GitHub.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If I don’t know, there’s a good chance I’m not alone.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Learning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I generally enjoy obscure things.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Maybe I find something actually useful?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many blocks!</a:t>
            </a:r>
            <a:endParaRPr/>
          </a:p>
        </p:txBody>
      </p:sp>
      <p:pic>
        <p:nvPicPr>
          <p:cNvPr id="83" name="Google Shape;83;p16" title="iceberg.png"/>
          <p:cNvPicPr preferRelativeResize="0"/>
          <p:nvPr/>
        </p:nvPicPr>
        <p:blipFill rotWithShape="1">
          <a:blip r:embed="rId3">
            <a:alphaModFix/>
          </a:blip>
          <a:srcRect b="16343" l="0" r="0" t="11848"/>
          <a:stretch/>
        </p:blipFill>
        <p:spPr>
          <a:xfrm>
            <a:off x="4381400" y="0"/>
            <a:ext cx="4718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We are going for a dive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449100" y="16150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resource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034200" y="403725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provider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64250" y="103950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terraform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761850" y="623200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708800" y="685325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693150" y="1331300"/>
            <a:ext cx="13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provisioner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143725" y="155740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ephemeral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530075" y="10395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677950" y="72420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locals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87025" y="533350"/>
            <a:ext cx="112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module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403425" y="179300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moved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227213" y="2203775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110863" y="2581450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748800" y="2665475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dynamic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064250" y="2478900"/>
            <a:ext cx="1713000" cy="130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064000" y="2503125"/>
            <a:ext cx="17130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 zone:</a:t>
            </a:r>
            <a:b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mock_provider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227225" y="3127175"/>
            <a:ext cx="125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removed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rot="10800000">
            <a:off x="4424850" y="3940550"/>
            <a:ext cx="4675200" cy="4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4513675" y="3605500"/>
            <a:ext cx="1889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Stacks deep sea!</a:t>
            </a:r>
            <a:endParaRPr sz="18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572000" y="4050575"/>
            <a:ext cx="8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154900" y="4219125"/>
            <a:ext cx="13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orchestrate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485050" y="4050575"/>
            <a:ext cx="13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deployment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032075" y="4422825"/>
            <a:ext cx="13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Provisioner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for things not exactly in the scope of Terraform’s declarative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 principle: TRY TO AVOID.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 immutable resource definitions, metadata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Pass data to VMs, use cloudinit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Tied to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 use without a resource, use terraform_data. Replaces null_resource.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file, local_exec, remote_exec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Connections either through ssh or winrm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"google_compute_instance" "default"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/*...*/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metadata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{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ssh-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keys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"terraform:${file("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~/.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ssh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id_rsa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")}"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provisioner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"file"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source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= 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"example.txt"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destination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"/tmp/example.txt"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connection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type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 = 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"ssh"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user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 = 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"terraform"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private_key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50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50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"~/.ssh/id_rsa"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host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  = 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network_interface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5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access_config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50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nat_ip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50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"aws_instance" "cluster"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count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# ...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resource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"terraform_data" "cluster"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#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Replacement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of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any instance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of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the cluster requires re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provisioning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triggers_replace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aws_instance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cluster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[*].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#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Bootstrap script can run on any instance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of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the cluster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#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So we just choose the first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in this</a:t>
            </a:r>
            <a:r>
              <a:rPr lang="en-GB" sz="115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case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connection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host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aws_instance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cluster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public_ip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provisioner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"remote-exec"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#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Bootstrap script called</a:t>
            </a:r>
            <a:r>
              <a:rPr lang="en-GB" sz="115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with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private_ip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of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each node</a:t>
            </a:r>
            <a:r>
              <a:rPr lang="en-GB" sz="1150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in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the cluster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inline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[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 "bootstrap-cluster.sh ${join(" ", aws_instance.cluster[*].private_ip)}"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CDCFE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Ephemeral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Used to create temporary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stored in the state, don’t show up in plan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Obviously, creating randomised resources is not very idempotent.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Best use case is to retrieve sensitive values from a KMS and prevent them from leaking into plaintext output.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03725" y="347200"/>
            <a:ext cx="8106900" cy="4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"google_secret_manager_secret_version" "db_master"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secret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= 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"db-password"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#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GB" sz="1150">
                <a:solidFill>
                  <a:srgbClr val="C586C0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with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your secret name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locals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credentials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DCDCAA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jsondecode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google_secret_manager_secret_version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db_master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secret_data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"postgresql"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host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=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google_sql_database_instance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public_ip_address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port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 = </a:t>
            </a:r>
            <a:r>
              <a:rPr lang="en-GB" sz="1150">
                <a:solidFill>
                  <a:srgbClr val="B5CEA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5432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username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local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credentials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"username"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password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local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 sz="1150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credentials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GB" sz="1150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50">
              <a:solidFill>
                <a:schemeClr val="dk2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