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2" r:id="rId6"/>
    <p:sldId id="263" r:id="rId7"/>
    <p:sldId id="265" r:id="rId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90" y="1248"/>
      </p:cViewPr>
      <p:guideLst>
        <p:guide orient="horz" pos="223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635"/>
            <a:ext cx="10515600" cy="920750"/>
          </a:xfrm>
        </p:spPr>
        <p:txBody>
          <a:bodyPr>
            <a:normAutofit/>
          </a:bodyPr>
          <a:lstStyle/>
          <a:p>
            <a:pPr algn="ctr"/>
            <a:r>
              <a:rPr lang="ru-RU" altLang="en-US"/>
              <a:t>Подпишите части тела</a:t>
            </a:r>
          </a:p>
        </p:txBody>
      </p:sp>
      <p:pic>
        <p:nvPicPr>
          <p:cNvPr id="7" name="Замещающее содержимое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-982345" y="2736850"/>
            <a:ext cx="4986655" cy="3021965"/>
          </a:xfrm>
          <a:prstGeom prst="rect">
            <a:avLst/>
          </a:prstGeom>
        </p:spPr>
      </p:pic>
      <p:cxnSp>
        <p:nvCxnSpPr>
          <p:cNvPr id="4" name="Прямое соединение 3"/>
          <p:cNvCxnSpPr/>
          <p:nvPr/>
        </p:nvCxnSpPr>
        <p:spPr>
          <a:xfrm flipV="1">
            <a:off x="1384935" y="1576070"/>
            <a:ext cx="2370455" cy="321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ое соединение 5"/>
          <p:cNvCxnSpPr/>
          <p:nvPr/>
        </p:nvCxnSpPr>
        <p:spPr>
          <a:xfrm flipV="1">
            <a:off x="1384935" y="1823720"/>
            <a:ext cx="2370455" cy="321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ое соединение 7"/>
          <p:cNvCxnSpPr/>
          <p:nvPr/>
        </p:nvCxnSpPr>
        <p:spPr>
          <a:xfrm flipV="1">
            <a:off x="1672590" y="2379345"/>
            <a:ext cx="2323465" cy="55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ое соединение 8"/>
          <p:cNvCxnSpPr/>
          <p:nvPr/>
        </p:nvCxnSpPr>
        <p:spPr>
          <a:xfrm flipV="1">
            <a:off x="2291715" y="3945890"/>
            <a:ext cx="1704340" cy="133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ое соединение 9"/>
          <p:cNvCxnSpPr/>
          <p:nvPr/>
        </p:nvCxnSpPr>
        <p:spPr>
          <a:xfrm flipV="1">
            <a:off x="1564640" y="2851785"/>
            <a:ext cx="247142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ое соединение 10"/>
          <p:cNvCxnSpPr/>
          <p:nvPr/>
        </p:nvCxnSpPr>
        <p:spPr>
          <a:xfrm flipV="1">
            <a:off x="1672590" y="3187700"/>
            <a:ext cx="2370455" cy="321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Замещающее содержимое 7"/>
          <p:cNvPicPr>
            <a:picLocks noChangeAspect="1"/>
          </p:cNvPicPr>
          <p:nvPr/>
        </p:nvPicPr>
        <p:blipFill>
          <a:blip r:embed="rId3"/>
          <a:srcRect l="64534" t="-760" r="-1332" b="11536"/>
          <a:stretch>
            <a:fillRect/>
          </a:stretch>
        </p:blipFill>
        <p:spPr>
          <a:xfrm rot="16200000">
            <a:off x="7219315" y="1790700"/>
            <a:ext cx="4919980" cy="44900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Текстовое поле 12"/>
          <p:cNvSpPr txBox="1"/>
          <p:nvPr/>
        </p:nvSpPr>
        <p:spPr>
          <a:xfrm>
            <a:off x="8555990" y="721995"/>
            <a:ext cx="34347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/>
              <a:t>На этом рисунке найдите части, подписанные на левом рисунке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798830"/>
          </a:xfrm>
        </p:spPr>
        <p:txBody>
          <a:bodyPr>
            <a:normAutofit/>
          </a:bodyPr>
          <a:lstStyle/>
          <a:p>
            <a:r>
              <a:rPr lang="ru-RU" altLang="en-US"/>
              <a:t>Подпишите названия стадий</a:t>
            </a: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65405" y="2011680"/>
            <a:ext cx="2992120" cy="1723390"/>
          </a:xfrm>
          <a:prstGeom prst="rect">
            <a:avLst/>
          </a:prstGeom>
        </p:spPr>
      </p:pic>
      <p:pic>
        <p:nvPicPr>
          <p:cNvPr id="100" name="Замещающее содержимое 99"/>
          <p:cNvPicPr>
            <a:picLocks noGrp="1"/>
          </p:cNvPicPr>
          <p:nvPr>
            <p:ph idx="1"/>
          </p:nvPr>
        </p:nvPicPr>
        <p:blipFill>
          <a:blip r:embed="rId3"/>
          <a:srcRect t="20035" r="44994" b="3517"/>
          <a:stretch>
            <a:fillRect/>
          </a:stretch>
        </p:blipFill>
        <p:spPr>
          <a:xfrm>
            <a:off x="2410460" y="1377315"/>
            <a:ext cx="2969260" cy="17754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Изображение 100"/>
          <p:cNvPicPr/>
          <p:nvPr/>
        </p:nvPicPr>
        <p:blipFill>
          <a:blip r:embed="rId4"/>
          <a:srcRect l="16496" b="46451"/>
          <a:stretch>
            <a:fillRect/>
          </a:stretch>
        </p:blipFill>
        <p:spPr>
          <a:xfrm>
            <a:off x="8902065" y="5022850"/>
            <a:ext cx="2375535" cy="15233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Изображение 101"/>
          <p:cNvPicPr/>
          <p:nvPr/>
        </p:nvPicPr>
        <p:blipFill>
          <a:blip r:embed="rId5"/>
          <a:stretch>
            <a:fillRect/>
          </a:stretch>
        </p:blipFill>
        <p:spPr>
          <a:xfrm>
            <a:off x="8835390" y="2540000"/>
            <a:ext cx="2327910" cy="23279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Изображение 102"/>
          <p:cNvPicPr/>
          <p:nvPr/>
        </p:nvPicPr>
        <p:blipFill>
          <a:blip r:embed="rId6"/>
          <a:stretch>
            <a:fillRect/>
          </a:stretch>
        </p:blipFill>
        <p:spPr>
          <a:xfrm>
            <a:off x="5483225" y="1377315"/>
            <a:ext cx="2423795" cy="24237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Изображение 104"/>
          <p:cNvPicPr/>
          <p:nvPr/>
        </p:nvPicPr>
        <p:blipFill>
          <a:blip r:embed="rId7"/>
          <a:stretch>
            <a:fillRect/>
          </a:stretch>
        </p:blipFill>
        <p:spPr>
          <a:xfrm>
            <a:off x="5104765" y="4003675"/>
            <a:ext cx="3637915" cy="25425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Изображение 105"/>
          <p:cNvPicPr/>
          <p:nvPr/>
        </p:nvPicPr>
        <p:blipFill>
          <a:blip r:embed="rId8"/>
          <a:stretch>
            <a:fillRect/>
          </a:stretch>
        </p:blipFill>
        <p:spPr>
          <a:xfrm rot="16200000">
            <a:off x="637540" y="4100830"/>
            <a:ext cx="1197610" cy="23475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Изображение 106"/>
          <p:cNvPicPr/>
          <p:nvPr/>
        </p:nvPicPr>
        <p:blipFill>
          <a:blip r:embed="rId9"/>
          <a:stretch>
            <a:fillRect/>
          </a:stretch>
        </p:blipFill>
        <p:spPr>
          <a:xfrm>
            <a:off x="2520950" y="3620770"/>
            <a:ext cx="2423795" cy="24237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Изображение 108"/>
          <p:cNvPicPr/>
          <p:nvPr/>
        </p:nvPicPr>
        <p:blipFill>
          <a:blip r:embed="rId10"/>
          <a:stretch>
            <a:fillRect/>
          </a:stretch>
        </p:blipFill>
        <p:spPr>
          <a:xfrm>
            <a:off x="8385175" y="201295"/>
            <a:ext cx="2241550" cy="2241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635"/>
            <a:ext cx="10515600" cy="836930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Найдите ошибки в следующих </a:t>
            </a:r>
            <a:r>
              <a:rPr lang="ru-RU" altLang="ru-RU" dirty="0" smtClean="0"/>
              <a:t>п</a:t>
            </a:r>
            <a:r>
              <a:rPr lang="ru-RU" altLang="ru-RU" dirty="0"/>
              <a:t>р</a:t>
            </a:r>
            <a:r>
              <a:rPr lang="ru-RU" altLang="ru-RU" dirty="0" smtClean="0"/>
              <a:t>едложениях</a:t>
            </a:r>
            <a:endParaRPr lang="ru-RU" altLang="ru-RU" dirty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078865"/>
            <a:ext cx="10515600" cy="5098415"/>
          </a:xfrm>
        </p:spPr>
        <p:txBody>
          <a:bodyPr>
            <a:normAutofit fontScale="67500" lnSpcReduction="10000"/>
          </a:bodyPr>
          <a:lstStyle/>
          <a:p>
            <a:r>
              <a:rPr lang="ru-RU" altLang="en-US"/>
              <a:t>В первичной полости тела трематод находятся многочисленные терминальные клетки протонефридиев.</a:t>
            </a:r>
          </a:p>
          <a:p>
            <a:endParaRPr lang="ru-RU" altLang="en-US"/>
          </a:p>
          <a:p>
            <a:r>
              <a:rPr lang="ru-RU" altLang="en-US"/>
              <a:t>После того как церкария внедряется в тело моллюска она превращается в материнскую спороцисту.</a:t>
            </a:r>
          </a:p>
          <a:p>
            <a:endParaRPr lang="ru-RU" altLang="en-US"/>
          </a:p>
          <a:p>
            <a:r>
              <a:rPr lang="ru-RU" altLang="en-US"/>
              <a:t>В теле мирацидия имеются немногочисленные протонефридии.</a:t>
            </a:r>
          </a:p>
          <a:p>
            <a:endParaRPr lang="ru-RU" altLang="en-US"/>
          </a:p>
          <a:p>
            <a:r>
              <a:rPr lang="ru-RU" altLang="en-US"/>
              <a:t>В погруженном эпителии турбеллярий представлен синцитий, состоящий из ресничных клеток. </a:t>
            </a:r>
          </a:p>
          <a:p>
            <a:endParaRPr lang="ru-RU" altLang="en-US"/>
          </a:p>
          <a:p>
            <a:r>
              <a:rPr lang="ru-RU" altLang="en-US"/>
              <a:t>Пищеварительная система цестод состоит представлена видоизмененными каналами протонефридий.</a:t>
            </a:r>
          </a:p>
          <a:p>
            <a:endParaRPr lang="ru-RU" altLang="en-US"/>
          </a:p>
          <a:p>
            <a:r>
              <a:rPr lang="ru-RU" altLang="en-US"/>
              <a:t>В теле трематод можно наблюдать элементы метамерии.</a:t>
            </a:r>
          </a:p>
          <a:p>
            <a:endParaRPr lang="ru-RU" altLang="en-US"/>
          </a:p>
          <a:p>
            <a:r>
              <a:rPr lang="ru-RU" altLang="en-US"/>
              <a:t>В жизненном цикле трематод обязательно представлена стадия церкарии</a:t>
            </a:r>
          </a:p>
          <a:p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636270"/>
          </a:xfrm>
        </p:spPr>
        <p:txBody>
          <a:bodyPr>
            <a:normAutofit fontScale="90000"/>
          </a:bodyPr>
          <a:lstStyle/>
          <a:p>
            <a:r>
              <a:rPr lang="ru-RU" altLang="en-US"/>
              <a:t>Чей это жизненный цикл?</a:t>
            </a:r>
          </a:p>
        </p:txBody>
      </p:sp>
      <p:pic>
        <p:nvPicPr>
          <p:cNvPr id="4" name="Замещающее содержимо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2865" y="1309370"/>
            <a:ext cx="6425565" cy="50546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127240" y="1268730"/>
            <a:ext cx="2576195" cy="804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Замещающее содержимое 2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86840" y="1367155"/>
            <a:ext cx="6381750" cy="5054600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636270"/>
          </a:xfrm>
        </p:spPr>
        <p:txBody>
          <a:bodyPr>
            <a:normAutofit fontScale="90000"/>
          </a:bodyPr>
          <a:lstStyle/>
          <a:p>
            <a:r>
              <a:rPr lang="ru-RU" altLang="en-US"/>
              <a:t>Чей это жизненный цикл? Кого здесь не хватает?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806950" y="4014470"/>
            <a:ext cx="2257425" cy="1113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/>
        </p:nvSpPr>
        <p:spPr>
          <a:xfrm>
            <a:off x="647700" y="258445"/>
            <a:ext cx="10515600" cy="63627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ru-RU" altLang="en-US"/>
              <a:t>Чей это жизненный цикл?</a:t>
            </a:r>
          </a:p>
        </p:txBody>
      </p:sp>
      <p:pic>
        <p:nvPicPr>
          <p:cNvPr id="5" name="Замещающее содержимое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85570" y="1218565"/>
            <a:ext cx="7658735" cy="540004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321560" y="2061845"/>
            <a:ext cx="3204210" cy="3008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801495" y="3137535"/>
            <a:ext cx="1454785" cy="882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3060065" y="4724400"/>
            <a:ext cx="1454785" cy="882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4487545" y="3391535"/>
            <a:ext cx="1454785" cy="1191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3420745" y="1614170"/>
            <a:ext cx="1155065" cy="1191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575810" y="2152650"/>
            <a:ext cx="1155065" cy="1238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951355" y="2637790"/>
            <a:ext cx="1155065" cy="1035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Изображение 109"/>
          <p:cNvPicPr/>
          <p:nvPr/>
        </p:nvPicPr>
        <p:blipFill>
          <a:blip r:embed="rId2"/>
          <a:stretch>
            <a:fillRect/>
          </a:stretch>
        </p:blipFill>
        <p:spPr>
          <a:xfrm>
            <a:off x="2306320" y="383540"/>
            <a:ext cx="6275705" cy="62757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5782945" y="175260"/>
            <a:ext cx="3204210" cy="2583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918585" y="263525"/>
            <a:ext cx="3204210" cy="1588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4" name="Заголовок 1"/>
          <p:cNvSpPr>
            <a:spLocks noGrp="1"/>
          </p:cNvSpPr>
          <p:nvPr/>
        </p:nvSpPr>
        <p:spPr>
          <a:xfrm>
            <a:off x="647700" y="258445"/>
            <a:ext cx="10515600" cy="63627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ru-RU" altLang="en-US"/>
              <a:t>Чей это жизненный цикл?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392045" y="6449060"/>
            <a:ext cx="5911215" cy="408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115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微软雅黑</vt:lpstr>
      <vt:lpstr>Arial</vt:lpstr>
      <vt:lpstr>Calibri</vt:lpstr>
      <vt:lpstr>Calibri Light</vt:lpstr>
      <vt:lpstr>Office Theme</vt:lpstr>
      <vt:lpstr>Подпишите части тела</vt:lpstr>
      <vt:lpstr>Подпишите названия стадий</vt:lpstr>
      <vt:lpstr>Найдите ошибки в следующих предложениях</vt:lpstr>
      <vt:lpstr>Чей это жизненный цикл?</vt:lpstr>
      <vt:lpstr>Чей это жизненный цикл? Кого здесь не хватает?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7</cp:revision>
  <cp:lastPrinted>2022-10-26T14:47:35Z</cp:lastPrinted>
  <dcterms:created xsi:type="dcterms:W3CDTF">2022-10-26T12:10:32Z</dcterms:created>
  <dcterms:modified xsi:type="dcterms:W3CDTF">2022-10-26T18:10:17Z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1049-11.2.0.11130</vt:lpwstr>
  </property>
  <property fmtid="{D5CDD505-2E9C-101B-9397-08002B2CF9AE}" pid="3" name="ICV">
    <vt:lpwstr>BF04FF3CC2F648BCA7C232BF97EC7660</vt:lpwstr>
  </property>
</Properties>
</file>