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7DFA3F-45A8-419D-87C6-3B5D9E819C90}">
  <a:tblStyle styleId="{3D7DFA3F-45A8-419D-87C6-3B5D9E819C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ce47c1e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ce47c1e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cc6f5d2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cc6f5d2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cc6f5d2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cc6f5d2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cc6f5d2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cc6f5d2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cc6f5d2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cc6f5d2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cc74d52c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cc74d52c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23a3da0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23a3da0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cc74d52c9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cc74d52c9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cc74d52c9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cc74d52c9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AMONG THEM</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688"/>
              <a:buNone/>
            </a:pPr>
            <a:r>
              <a:rPr lang="en" sz="1400">
                <a:latin typeface="Montserrat"/>
                <a:ea typeface="Montserrat"/>
                <a:cs typeface="Montserrat"/>
                <a:sym typeface="Montserrat"/>
              </a:rPr>
              <a:t>Segment Fault</a:t>
            </a:r>
            <a:endParaRPr sz="1400">
              <a:latin typeface="Montserrat"/>
              <a:ea typeface="Montserrat"/>
              <a:cs typeface="Montserrat"/>
              <a:sym typeface="Montserrat"/>
            </a:endParaRPr>
          </a:p>
          <a:p>
            <a:pPr indent="0" lvl="0" marL="0" rtl="0" algn="l">
              <a:lnSpc>
                <a:spcPct val="80000"/>
              </a:lnSpc>
              <a:spcBef>
                <a:spcPts val="0"/>
              </a:spcBef>
              <a:spcAft>
                <a:spcPts val="0"/>
              </a:spcAft>
              <a:buSzPts val="688"/>
              <a:buNone/>
            </a:pPr>
            <a:r>
              <a:rPr lang="en" sz="1100">
                <a:latin typeface="Montserrat"/>
                <a:ea typeface="Montserrat"/>
                <a:cs typeface="Montserrat"/>
                <a:sym typeface="Montserrat"/>
              </a:rPr>
              <a:t>Angus, Aloysius, Emery, Xujie, Zhan Peng</a:t>
            </a:r>
            <a:endParaRPr sz="11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aphicFrame>
        <p:nvGraphicFramePr>
          <p:cNvPr id="188" name="Google Shape;188;p22"/>
          <p:cNvGraphicFramePr/>
          <p:nvPr/>
        </p:nvGraphicFramePr>
        <p:xfrm>
          <a:off x="1032550" y="1026725"/>
          <a:ext cx="3000000" cy="3000000"/>
        </p:xfrm>
        <a:graphic>
          <a:graphicData uri="http://schemas.openxmlformats.org/drawingml/2006/table">
            <a:tbl>
              <a:tblPr>
                <a:noFill/>
                <a:tableStyleId>{3D7DFA3F-45A8-419D-87C6-3B5D9E819C90}</a:tableStyleId>
              </a:tblPr>
              <a:tblGrid>
                <a:gridCol w="3853850"/>
                <a:gridCol w="3803125"/>
              </a:tblGrid>
              <a:tr h="554200">
                <a:tc>
                  <a:txBody>
                    <a:bodyPr/>
                    <a:lstStyle/>
                    <a:p>
                      <a:pPr indent="0" lvl="0" marL="0" rtl="0" algn="l">
                        <a:spcBef>
                          <a:spcPts val="0"/>
                        </a:spcBef>
                        <a:spcAft>
                          <a:spcPts val="0"/>
                        </a:spcAft>
                        <a:buNone/>
                      </a:pPr>
                      <a:r>
                        <a:rPr lang="en" sz="2000">
                          <a:solidFill>
                            <a:srgbClr val="FFFFFF"/>
                          </a:solidFill>
                          <a:latin typeface="Lato"/>
                          <a:ea typeface="Lato"/>
                          <a:cs typeface="Lato"/>
                          <a:sym typeface="Lato"/>
                        </a:rPr>
                        <a:t>Risks</a:t>
                      </a:r>
                      <a:endParaRPr sz="20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2000">
                          <a:solidFill>
                            <a:schemeClr val="lt1"/>
                          </a:solidFill>
                          <a:latin typeface="Lato"/>
                          <a:ea typeface="Lato"/>
                          <a:cs typeface="Lato"/>
                          <a:sym typeface="Lato"/>
                        </a:rPr>
                        <a:t>Mitigation</a:t>
                      </a:r>
                      <a:endParaRPr sz="2000">
                        <a:solidFill>
                          <a:schemeClr val="lt1"/>
                        </a:solidFill>
                        <a:latin typeface="Lato"/>
                        <a:ea typeface="Lato"/>
                        <a:cs typeface="Lato"/>
                        <a:sym typeface="Lato"/>
                      </a:endParaRPr>
                    </a:p>
                  </a:txBody>
                  <a:tcPr marT="91425" marB="91425" marR="91425" marL="91425"/>
                </a:tc>
              </a:tr>
              <a:tr h="1392500">
                <a:tc>
                  <a:txBody>
                    <a:bodyPr/>
                    <a:lstStyle/>
                    <a:p>
                      <a:pPr indent="-330200" lvl="0" marL="457200" rtl="0" algn="l">
                        <a:lnSpc>
                          <a:spcPct val="115000"/>
                        </a:lnSpc>
                        <a:spcBef>
                          <a:spcPts val="0"/>
                        </a:spcBef>
                        <a:spcAft>
                          <a:spcPts val="0"/>
                        </a:spcAft>
                        <a:buClr>
                          <a:schemeClr val="lt1"/>
                        </a:buClr>
                        <a:buSzPts val="1600"/>
                        <a:buFont typeface="Lato"/>
                        <a:buAutoNum type="arabicPeriod"/>
                      </a:pPr>
                      <a:r>
                        <a:rPr lang="en" sz="1600">
                          <a:solidFill>
                            <a:schemeClr val="lt1"/>
                          </a:solidFill>
                          <a:latin typeface="Lato"/>
                          <a:ea typeface="Lato"/>
                          <a:cs typeface="Lato"/>
                          <a:sym typeface="Lato"/>
                        </a:rPr>
                        <a:t>Ideal mob spawn vs frame drops</a:t>
                      </a:r>
                      <a:endParaRPr sz="16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rPr lang="en" sz="1200">
                          <a:solidFill>
                            <a:schemeClr val="lt1"/>
                          </a:solidFill>
                          <a:latin typeface="Lato"/>
                          <a:ea typeface="Lato"/>
                          <a:cs typeface="Lato"/>
                          <a:sym typeface="Lato"/>
                        </a:rPr>
                        <a:t>Rendering too many mobs might cause performance issues such as crashes or lag</a:t>
                      </a:r>
                      <a:endParaRPr sz="1200">
                        <a:solidFill>
                          <a:schemeClr val="lt1"/>
                        </a:solidFill>
                        <a:latin typeface="Lato"/>
                        <a:ea typeface="Lato"/>
                        <a:cs typeface="Lato"/>
                        <a:sym typeface="Lato"/>
                      </a:endParaRPr>
                    </a:p>
                    <a:p>
                      <a:pPr indent="0" lvl="0" marL="457200" rtl="0" algn="l">
                        <a:lnSpc>
                          <a:spcPct val="115000"/>
                        </a:lnSpc>
                        <a:spcBef>
                          <a:spcPts val="1200"/>
                        </a:spcBef>
                        <a:spcAft>
                          <a:spcPts val="1200"/>
                        </a:spcAft>
                        <a:buNone/>
                      </a:pPr>
                      <a:r>
                        <a:t/>
                      </a:r>
                      <a:endParaRPr sz="400">
                        <a:solidFill>
                          <a:schemeClr val="lt1"/>
                        </a:solidFill>
                        <a:latin typeface="Lato"/>
                        <a:ea typeface="Lato"/>
                        <a:cs typeface="Lato"/>
                        <a:sym typeface="Lato"/>
                      </a:endParaRPr>
                    </a:p>
                  </a:txBody>
                  <a:tcPr marT="91425" marB="91425" marR="91425" marL="91425"/>
                </a:tc>
                <a:tc>
                  <a:txBody>
                    <a:bodyPr/>
                    <a:lstStyle/>
                    <a:p>
                      <a:pPr indent="0" lvl="0" marL="0" rtl="0" algn="l">
                        <a:lnSpc>
                          <a:spcPct val="115000"/>
                        </a:lnSpc>
                        <a:spcBef>
                          <a:spcPts val="0"/>
                        </a:spcBef>
                        <a:spcAft>
                          <a:spcPts val="1200"/>
                        </a:spcAft>
                        <a:buNone/>
                      </a:pPr>
                      <a:r>
                        <a:rPr lang="en">
                          <a:solidFill>
                            <a:schemeClr val="lt1"/>
                          </a:solidFill>
                          <a:latin typeface="Lato"/>
                          <a:ea typeface="Lato"/>
                          <a:cs typeface="Lato"/>
                          <a:sym typeface="Lato"/>
                        </a:rPr>
                        <a:t>Instead of rendering increased number of mobs, we could empower the mobs, such as increasing the health/damage of the existing mobs.</a:t>
                      </a:r>
                      <a:endParaRPr sz="1300">
                        <a:solidFill>
                          <a:schemeClr val="lt1"/>
                        </a:solidFill>
                        <a:latin typeface="Lato"/>
                        <a:ea typeface="Lato"/>
                        <a:cs typeface="Lato"/>
                        <a:sym typeface="Lato"/>
                      </a:endParaRPr>
                    </a:p>
                  </a:txBody>
                  <a:tcPr marT="91425" marB="91425" marR="91425" marL="91425"/>
                </a:tc>
              </a:tr>
              <a:tr h="1510275">
                <a:tc>
                  <a:txBody>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  2.    </a:t>
                      </a:r>
                      <a:r>
                        <a:rPr lang="en" sz="1600">
                          <a:solidFill>
                            <a:schemeClr val="lt1"/>
                          </a:solidFill>
                          <a:latin typeface="Lato"/>
                          <a:ea typeface="Lato"/>
                          <a:cs typeface="Lato"/>
                          <a:sym typeface="Lato"/>
                        </a:rPr>
                        <a:t>Complications in implementing  </a:t>
                      </a:r>
                      <a:br>
                        <a:rPr lang="en" sz="1600">
                          <a:solidFill>
                            <a:schemeClr val="lt1"/>
                          </a:solidFill>
                          <a:latin typeface="Lato"/>
                          <a:ea typeface="Lato"/>
                          <a:cs typeface="Lato"/>
                          <a:sym typeface="Lato"/>
                        </a:rPr>
                      </a:br>
                      <a:r>
                        <a:rPr lang="en" sz="1600">
                          <a:solidFill>
                            <a:schemeClr val="lt1"/>
                          </a:solidFill>
                          <a:latin typeface="Lato"/>
                          <a:ea typeface="Lato"/>
                          <a:cs typeface="Lato"/>
                          <a:sym typeface="Lato"/>
                        </a:rPr>
                        <a:t>different game modes</a:t>
                      </a:r>
                      <a:endParaRPr sz="1600">
                        <a:solidFill>
                          <a:schemeClr val="lt1"/>
                        </a:solidFill>
                        <a:latin typeface="Lato"/>
                        <a:ea typeface="Lato"/>
                        <a:cs typeface="Lato"/>
                        <a:sym typeface="Lato"/>
                      </a:endParaRPr>
                    </a:p>
                    <a:p>
                      <a:pPr indent="0" lvl="0" marL="457200" rtl="0" algn="l">
                        <a:lnSpc>
                          <a:spcPct val="115000"/>
                        </a:lnSpc>
                        <a:spcBef>
                          <a:spcPts val="1200"/>
                        </a:spcBef>
                        <a:spcAft>
                          <a:spcPts val="1200"/>
                        </a:spcAft>
                        <a:buNone/>
                      </a:pPr>
                      <a:r>
                        <a:rPr lang="en" sz="1200">
                          <a:solidFill>
                            <a:schemeClr val="lt1"/>
                          </a:solidFill>
                          <a:latin typeface="Lato"/>
                          <a:ea typeface="Lato"/>
                          <a:cs typeface="Lato"/>
                          <a:sym typeface="Lato"/>
                        </a:rPr>
                        <a:t>With our inexperience to game creation, we might find it tough to implement multiple game modes with the amount of time given to us.</a:t>
                      </a:r>
                      <a:endParaRPr sz="1600">
                        <a:solidFill>
                          <a:schemeClr val="lt1"/>
                        </a:solidFill>
                        <a:latin typeface="Lato"/>
                        <a:ea typeface="Lato"/>
                        <a:cs typeface="Lato"/>
                        <a:sym typeface="Lato"/>
                      </a:endParaRPr>
                    </a:p>
                  </a:txBody>
                  <a:tcPr marT="91425" marB="91425" marR="91425" marL="91425"/>
                </a:tc>
                <a:tc>
                  <a:txBody>
                    <a:bodyPr/>
                    <a:lstStyle/>
                    <a:p>
                      <a:pPr indent="0" lvl="0" marL="0" rtl="0" algn="l">
                        <a:lnSpc>
                          <a:spcPct val="115000"/>
                        </a:lnSpc>
                        <a:spcBef>
                          <a:spcPts val="0"/>
                        </a:spcBef>
                        <a:spcAft>
                          <a:spcPts val="1200"/>
                        </a:spcAft>
                        <a:buNone/>
                      </a:pPr>
                      <a:r>
                        <a:rPr lang="en">
                          <a:solidFill>
                            <a:schemeClr val="lt1"/>
                          </a:solidFill>
                          <a:latin typeface="Lato"/>
                          <a:ea typeface="Lato"/>
                          <a:cs typeface="Lato"/>
                          <a:sym typeface="Lato"/>
                        </a:rPr>
                        <a:t>Creating just one particular mode such as endless and adding appropriate scaling to the mobs to keep game engaging and encourages replay value.</a:t>
                      </a:r>
                      <a:endParaRPr sz="800">
                        <a:solidFill>
                          <a:schemeClr val="l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Table of Content</a:t>
            </a:r>
            <a:endParaRPr sz="26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sz="1800"/>
              <a:t>Product Vision</a:t>
            </a:r>
            <a:endParaRPr sz="1800"/>
          </a:p>
          <a:p>
            <a:pPr indent="-342900" lvl="0" marL="457200" rtl="0" algn="l">
              <a:spcBef>
                <a:spcPts val="0"/>
              </a:spcBef>
              <a:spcAft>
                <a:spcPts val="0"/>
              </a:spcAft>
              <a:buSzPts val="1800"/>
              <a:buChar char="-"/>
            </a:pPr>
            <a:r>
              <a:rPr lang="en" sz="1800"/>
              <a:t>General Idea</a:t>
            </a:r>
            <a:endParaRPr sz="1800"/>
          </a:p>
          <a:p>
            <a:pPr indent="-342900" lvl="0" marL="457200" rtl="0" algn="l">
              <a:spcBef>
                <a:spcPts val="0"/>
              </a:spcBef>
              <a:spcAft>
                <a:spcPts val="0"/>
              </a:spcAft>
              <a:buSzPts val="1800"/>
              <a:buChar char="-"/>
            </a:pPr>
            <a:r>
              <a:rPr lang="en" sz="1800"/>
              <a:t>Key Features (USP)</a:t>
            </a:r>
            <a:endParaRPr sz="1800"/>
          </a:p>
          <a:p>
            <a:pPr indent="0" lvl="0" marL="914400" rtl="0" algn="l">
              <a:spcBef>
                <a:spcPts val="1200"/>
              </a:spcBef>
              <a:spcAft>
                <a:spcPts val="0"/>
              </a:spcAft>
              <a:buNone/>
            </a:pPr>
            <a:r>
              <a:t/>
            </a:r>
            <a:endParaRPr sz="1800"/>
          </a:p>
          <a:p>
            <a:pPr indent="-342900" lvl="0" marL="457200" rtl="0" algn="l">
              <a:spcBef>
                <a:spcPts val="1200"/>
              </a:spcBef>
              <a:spcAft>
                <a:spcPts val="0"/>
              </a:spcAft>
              <a:buSzPts val="1800"/>
              <a:buAutoNum type="arabicPeriod"/>
            </a:pPr>
            <a:r>
              <a:rPr lang="en" sz="1800"/>
              <a:t>Feasibility</a:t>
            </a:r>
            <a:endParaRPr sz="1800"/>
          </a:p>
          <a:p>
            <a:pPr indent="-342900" lvl="0" marL="457200" rtl="0" algn="l">
              <a:spcBef>
                <a:spcPts val="0"/>
              </a:spcBef>
              <a:spcAft>
                <a:spcPts val="0"/>
              </a:spcAft>
              <a:buSzPts val="1800"/>
              <a:buChar char="-"/>
            </a:pPr>
            <a:r>
              <a:rPr lang="en" sz="1800"/>
              <a:t>Comprehensive delivery plan</a:t>
            </a:r>
            <a:endParaRPr sz="1800"/>
          </a:p>
          <a:p>
            <a:pPr indent="-342900" lvl="0" marL="457200" rtl="0" algn="l">
              <a:spcBef>
                <a:spcPts val="0"/>
              </a:spcBef>
              <a:spcAft>
                <a:spcPts val="0"/>
              </a:spcAft>
              <a:buSzPts val="1800"/>
              <a:buChar char="-"/>
            </a:pPr>
            <a:r>
              <a:rPr lang="en" sz="1800"/>
              <a:t>Engine Proof</a:t>
            </a:r>
            <a:endParaRPr sz="1800"/>
          </a:p>
          <a:p>
            <a:pPr indent="-342900" lvl="0" marL="457200" rtl="0" algn="l">
              <a:spcBef>
                <a:spcPts val="0"/>
              </a:spcBef>
              <a:spcAft>
                <a:spcPts val="0"/>
              </a:spcAft>
              <a:buSzPts val="1800"/>
              <a:buChar char="-"/>
            </a:pPr>
            <a:r>
              <a:rPr lang="en" sz="1800"/>
              <a:t>Risk and Mitigation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Product Vision</a:t>
            </a:r>
            <a:endParaRPr sz="26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t>General Idea</a:t>
            </a:r>
            <a:endParaRPr sz="1900"/>
          </a:p>
          <a:p>
            <a:pPr indent="-349250" lvl="0" marL="457200" rtl="0" algn="l">
              <a:spcBef>
                <a:spcPts val="1200"/>
              </a:spcBef>
              <a:spcAft>
                <a:spcPts val="0"/>
              </a:spcAft>
              <a:buSzPts val="1900"/>
              <a:buChar char="●"/>
            </a:pPr>
            <a:r>
              <a:rPr lang="en" sz="1900"/>
              <a:t>You play as a spacecraft defending Earth against imposters that were voted out </a:t>
            </a:r>
            <a:endParaRPr sz="1900"/>
          </a:p>
          <a:p>
            <a:pPr indent="-349250" lvl="0" marL="457200" rtl="0" algn="l">
              <a:spcBef>
                <a:spcPts val="0"/>
              </a:spcBef>
              <a:spcAft>
                <a:spcPts val="0"/>
              </a:spcAft>
              <a:buSzPts val="1900"/>
              <a:buChar char="●"/>
            </a:pPr>
            <a:r>
              <a:rPr lang="en" sz="1900"/>
              <a:t>Take down incoming hordes of imposters using weapons that you unlock as you progress in the game</a:t>
            </a:r>
            <a:endParaRPr sz="1900"/>
          </a:p>
          <a:p>
            <a:pPr indent="-349250" lvl="0" marL="457200" rtl="0" algn="l">
              <a:spcBef>
                <a:spcPts val="0"/>
              </a:spcBef>
              <a:spcAft>
                <a:spcPts val="0"/>
              </a:spcAft>
              <a:buSzPts val="1900"/>
              <a:buChar char="●"/>
            </a:pPr>
            <a:r>
              <a:rPr lang="en" sz="1900"/>
              <a:t>Goal of the game: Survive as long as possible and </a:t>
            </a:r>
            <a:r>
              <a:rPr lang="en" sz="1900"/>
              <a:t>achieve</a:t>
            </a:r>
            <a:r>
              <a:rPr lang="en" sz="1900"/>
              <a:t> highest score possible</a:t>
            </a:r>
            <a:endParaRPr sz="1900"/>
          </a:p>
          <a:p>
            <a:pPr indent="0" lvl="0" marL="0" rtl="0" algn="l">
              <a:spcBef>
                <a:spcPts val="1200"/>
              </a:spcBef>
              <a:spcAft>
                <a:spcPts val="1200"/>
              </a:spcAft>
              <a:buNone/>
            </a:pPr>
            <a:r>
              <a:t/>
            </a:r>
            <a:endParaRPr sz="1900"/>
          </a:p>
        </p:txBody>
      </p:sp>
      <p:pic>
        <p:nvPicPr>
          <p:cNvPr id="148" name="Google Shape;148;p15"/>
          <p:cNvPicPr preferRelativeResize="0"/>
          <p:nvPr/>
        </p:nvPicPr>
        <p:blipFill>
          <a:blip r:embed="rId3">
            <a:alphaModFix/>
          </a:blip>
          <a:stretch>
            <a:fillRect/>
          </a:stretch>
        </p:blipFill>
        <p:spPr>
          <a:xfrm>
            <a:off x="7598450" y="676650"/>
            <a:ext cx="992700" cy="99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Key Features (USP)</a:t>
            </a:r>
            <a:endParaRPr sz="2620"/>
          </a:p>
        </p:txBody>
      </p:sp>
      <p:sp>
        <p:nvSpPr>
          <p:cNvPr id="154" name="Google Shape;154;p16"/>
          <p:cNvSpPr txBox="1"/>
          <p:nvPr>
            <p:ph idx="1" type="body"/>
          </p:nvPr>
        </p:nvSpPr>
        <p:spPr>
          <a:xfrm>
            <a:off x="1297500" y="1450625"/>
            <a:ext cx="7423800" cy="3395700"/>
          </a:xfrm>
          <a:prstGeom prst="rect">
            <a:avLst/>
          </a:prstGeom>
        </p:spPr>
        <p:txBody>
          <a:bodyPr anchorCtr="0" anchor="t" bIns="91425" lIns="91425" spcFirstLastPara="1" rIns="91425" wrap="square" tIns="91425">
            <a:normAutofit/>
          </a:bodyPr>
          <a:lstStyle/>
          <a:p>
            <a:pPr indent="-349250" lvl="0" marL="457200" rtl="0" algn="l">
              <a:lnSpc>
                <a:spcPct val="95000"/>
              </a:lnSpc>
              <a:spcBef>
                <a:spcPts val="0"/>
              </a:spcBef>
              <a:spcAft>
                <a:spcPts val="0"/>
              </a:spcAft>
              <a:buSzPts val="1900"/>
              <a:buAutoNum type="arabicPeriod"/>
            </a:pPr>
            <a:r>
              <a:rPr lang="en" sz="1900"/>
              <a:t>Power ups to increase players abilities</a:t>
            </a:r>
            <a:endParaRPr sz="1900"/>
          </a:p>
          <a:p>
            <a:pPr indent="-349250" lvl="0" marL="914400" rtl="0" algn="l">
              <a:lnSpc>
                <a:spcPct val="95000"/>
              </a:lnSpc>
              <a:spcBef>
                <a:spcPts val="0"/>
              </a:spcBef>
              <a:spcAft>
                <a:spcPts val="0"/>
              </a:spcAft>
              <a:buSzPts val="1900"/>
              <a:buChar char="❖"/>
            </a:pPr>
            <a:r>
              <a:rPr lang="en" sz="1900"/>
              <a:t>Everytime you finish a game you get to purchase permanent power ups to your abilities using the gold earned during gameplay</a:t>
            </a:r>
            <a:endParaRPr sz="1900"/>
          </a:p>
          <a:p>
            <a:pPr indent="0" lvl="0" marL="1371600" rtl="0" algn="l">
              <a:lnSpc>
                <a:spcPct val="95000"/>
              </a:lnSpc>
              <a:spcBef>
                <a:spcPts val="1200"/>
              </a:spcBef>
              <a:spcAft>
                <a:spcPts val="0"/>
              </a:spcAft>
              <a:buNone/>
            </a:pPr>
            <a:r>
              <a:t/>
            </a:r>
            <a:endParaRPr sz="1900"/>
          </a:p>
          <a:p>
            <a:pPr indent="-349250" lvl="0" marL="457200" rtl="0" algn="l">
              <a:lnSpc>
                <a:spcPct val="95000"/>
              </a:lnSpc>
              <a:spcBef>
                <a:spcPts val="1200"/>
              </a:spcBef>
              <a:spcAft>
                <a:spcPts val="0"/>
              </a:spcAft>
              <a:buSzPts val="1900"/>
              <a:buAutoNum type="arabicPeriod"/>
            </a:pPr>
            <a:r>
              <a:rPr lang="en" sz="1900"/>
              <a:t>Leveling System </a:t>
            </a:r>
            <a:endParaRPr sz="1900"/>
          </a:p>
          <a:p>
            <a:pPr indent="-349250" lvl="0" marL="914400" rtl="0" algn="l">
              <a:lnSpc>
                <a:spcPct val="95000"/>
              </a:lnSpc>
              <a:spcBef>
                <a:spcPts val="0"/>
              </a:spcBef>
              <a:spcAft>
                <a:spcPts val="0"/>
              </a:spcAft>
              <a:buSzPts val="1900"/>
              <a:buChar char="❖"/>
            </a:pPr>
            <a:r>
              <a:rPr lang="en" sz="1900"/>
              <a:t>Gain a Level point every time you level up and spend it on augments to your weapon whenever you want during the gameplay (game will pause when you open augment UI). Each augment will have different costs and effect</a:t>
            </a:r>
            <a:endParaRPr sz="1900"/>
          </a:p>
        </p:txBody>
      </p:sp>
      <p:pic>
        <p:nvPicPr>
          <p:cNvPr id="155" name="Google Shape;155;p16"/>
          <p:cNvPicPr preferRelativeResize="0"/>
          <p:nvPr/>
        </p:nvPicPr>
        <p:blipFill>
          <a:blip r:embed="rId3">
            <a:alphaModFix/>
          </a:blip>
          <a:stretch>
            <a:fillRect/>
          </a:stretch>
        </p:blipFill>
        <p:spPr>
          <a:xfrm>
            <a:off x="7009375" y="447556"/>
            <a:ext cx="1932925" cy="1088244"/>
          </a:xfrm>
          <a:prstGeom prst="rect">
            <a:avLst/>
          </a:prstGeom>
          <a:noFill/>
          <a:ln cap="flat" cmpd="sng" w="9525">
            <a:solidFill>
              <a:srgbClr val="A4C2F4"/>
            </a:solidFill>
            <a:prstDash val="solid"/>
            <a:round/>
            <a:headEnd len="sm" w="sm" type="none"/>
            <a:tailEnd len="sm" w="sm" type="none"/>
          </a:ln>
        </p:spPr>
      </p:pic>
      <p:pic>
        <p:nvPicPr>
          <p:cNvPr id="156" name="Google Shape;156;p16"/>
          <p:cNvPicPr preferRelativeResize="0"/>
          <p:nvPr/>
        </p:nvPicPr>
        <p:blipFill>
          <a:blip r:embed="rId4">
            <a:alphaModFix/>
          </a:blip>
          <a:stretch>
            <a:fillRect/>
          </a:stretch>
        </p:blipFill>
        <p:spPr>
          <a:xfrm>
            <a:off x="7009366" y="2364425"/>
            <a:ext cx="1932933" cy="1124374"/>
          </a:xfrm>
          <a:prstGeom prst="rect">
            <a:avLst/>
          </a:prstGeom>
          <a:noFill/>
          <a:ln cap="flat" cmpd="sng" w="9525">
            <a:solidFill>
              <a:srgbClr val="A4C2F4"/>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t>Feasibility</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146075" y="77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Comprehensive Delivery Plan</a:t>
            </a:r>
            <a:endParaRPr sz="2600"/>
          </a:p>
        </p:txBody>
      </p:sp>
      <p:graphicFrame>
        <p:nvGraphicFramePr>
          <p:cNvPr id="167" name="Google Shape;167;p18"/>
          <p:cNvGraphicFramePr/>
          <p:nvPr/>
        </p:nvGraphicFramePr>
        <p:xfrm>
          <a:off x="1146075" y="826100"/>
          <a:ext cx="3000000" cy="3000000"/>
        </p:xfrm>
        <a:graphic>
          <a:graphicData uri="http://schemas.openxmlformats.org/drawingml/2006/table">
            <a:tbl>
              <a:tblPr>
                <a:noFill/>
                <a:tableStyleId>{3D7DFA3F-45A8-419D-87C6-3B5D9E819C90}</a:tableStyleId>
              </a:tblPr>
              <a:tblGrid>
                <a:gridCol w="1527650"/>
                <a:gridCol w="5662675"/>
              </a:tblGrid>
              <a:tr h="1318275">
                <a:tc>
                  <a:txBody>
                    <a:bodyPr/>
                    <a:lstStyle/>
                    <a:p>
                      <a:pPr indent="0" lvl="0" marL="0" rtl="0" algn="l">
                        <a:spcBef>
                          <a:spcPts val="0"/>
                        </a:spcBef>
                        <a:spcAft>
                          <a:spcPts val="0"/>
                        </a:spcAft>
                        <a:buNone/>
                      </a:pPr>
                      <a:r>
                        <a:rPr b="1" lang="en">
                          <a:solidFill>
                            <a:schemeClr val="lt1"/>
                          </a:solidFill>
                          <a:latin typeface="Lato"/>
                          <a:ea typeface="Lato"/>
                          <a:cs typeface="Lato"/>
                          <a:sym typeface="Lato"/>
                        </a:rPr>
                        <a:t>Week 6</a:t>
                      </a:r>
                      <a:endParaRPr sz="7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1200"/>
                        </a:spcAft>
                        <a:buClr>
                          <a:srgbClr val="000000"/>
                        </a:buClr>
                        <a:buSzPts val="1100"/>
                        <a:buFont typeface="Arial"/>
                        <a:buNone/>
                      </a:pPr>
                      <a:r>
                        <a:rPr b="1" lang="en">
                          <a:solidFill>
                            <a:schemeClr val="lt1"/>
                          </a:solidFill>
                          <a:latin typeface="Lato"/>
                          <a:ea typeface="Lato"/>
                          <a:cs typeface="Lato"/>
                          <a:sym typeface="Lato"/>
                        </a:rPr>
                        <a:t>Render shapes</a:t>
                      </a:r>
                      <a:r>
                        <a:rPr b="1" lang="en">
                          <a:solidFill>
                            <a:schemeClr val="lt1"/>
                          </a:solidFill>
                        </a:rPr>
                        <a:t> </a:t>
                      </a:r>
                      <a:r>
                        <a:rPr lang="en">
                          <a:solidFill>
                            <a:schemeClr val="lt1"/>
                          </a:solidFill>
                          <a:latin typeface="Lato"/>
                          <a:ea typeface="Lato"/>
                          <a:cs typeface="Lato"/>
                          <a:sym typeface="Lato"/>
                        </a:rPr>
                        <a:t>(Creation of shapes, e.g. player = circle, cows = rectangles)</a:t>
                      </a:r>
                      <a:br>
                        <a:rPr b="1" lang="en">
                          <a:solidFill>
                            <a:schemeClr val="lt1"/>
                          </a:solidFill>
                        </a:rPr>
                      </a:br>
                      <a:r>
                        <a:rPr b="1" lang="en">
                          <a:solidFill>
                            <a:schemeClr val="lt1"/>
                          </a:solidFill>
                          <a:latin typeface="Lato"/>
                          <a:ea typeface="Lato"/>
                          <a:cs typeface="Lato"/>
                          <a:sym typeface="Lato"/>
                        </a:rPr>
                        <a:t>Movement of the ship and enemies</a:t>
                      </a:r>
                      <a:r>
                        <a:rPr b="1" lang="en">
                          <a:solidFill>
                            <a:schemeClr val="lt1"/>
                          </a:solidFill>
                        </a:rPr>
                        <a:t> </a:t>
                      </a:r>
                      <a:r>
                        <a:rPr lang="en">
                          <a:solidFill>
                            <a:schemeClr val="lt1"/>
                          </a:solidFill>
                          <a:latin typeface="Lato"/>
                          <a:ea typeface="Lato"/>
                          <a:cs typeface="Lato"/>
                          <a:sym typeface="Lato"/>
                        </a:rPr>
                        <a:t>(W,A,S,D key) (Enemies charging at player)</a:t>
                      </a:r>
                      <a:br>
                        <a:rPr lang="en">
                          <a:solidFill>
                            <a:schemeClr val="lt1"/>
                          </a:solidFill>
                        </a:rPr>
                      </a:br>
                      <a:r>
                        <a:rPr b="1" lang="en">
                          <a:solidFill>
                            <a:schemeClr val="lt1"/>
                          </a:solidFill>
                          <a:latin typeface="Lato"/>
                          <a:ea typeface="Lato"/>
                          <a:cs typeface="Lato"/>
                          <a:sym typeface="Lato"/>
                        </a:rPr>
                        <a:t>Interactions between player &amp; enemies</a:t>
                      </a:r>
                      <a:r>
                        <a:rPr lang="en">
                          <a:solidFill>
                            <a:schemeClr val="lt1"/>
                          </a:solidFill>
                        </a:rPr>
                        <a:t> </a:t>
                      </a:r>
                      <a:r>
                        <a:rPr lang="en">
                          <a:solidFill>
                            <a:schemeClr val="lt1"/>
                          </a:solidFill>
                          <a:latin typeface="Lato"/>
                          <a:ea typeface="Lato"/>
                          <a:cs typeface="Lato"/>
                          <a:sym typeface="Lato"/>
                        </a:rPr>
                        <a:t>pt 1 (Collision)</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318275">
                <a:tc>
                  <a:txBody>
                    <a:bodyPr/>
                    <a:lstStyle/>
                    <a:p>
                      <a:pPr indent="0" lvl="0" marL="0" rtl="0" algn="l">
                        <a:spcBef>
                          <a:spcPts val="0"/>
                        </a:spcBef>
                        <a:spcAft>
                          <a:spcPts val="0"/>
                        </a:spcAft>
                        <a:buNone/>
                      </a:pPr>
                      <a:r>
                        <a:rPr b="1" lang="en">
                          <a:solidFill>
                            <a:schemeClr val="lt1"/>
                          </a:solidFill>
                          <a:latin typeface="Lato"/>
                          <a:ea typeface="Lato"/>
                          <a:cs typeface="Lato"/>
                          <a:sym typeface="Lato"/>
                        </a:rPr>
                        <a:t>Week 7</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1200"/>
                        </a:spcAft>
                        <a:buClr>
                          <a:srgbClr val="000000"/>
                        </a:buClr>
                        <a:buSzPts val="1100"/>
                        <a:buFont typeface="Arial"/>
                        <a:buNone/>
                      </a:pPr>
                      <a:r>
                        <a:rPr b="1" lang="en">
                          <a:solidFill>
                            <a:schemeClr val="lt1"/>
                          </a:solidFill>
                          <a:latin typeface="Lato"/>
                          <a:ea typeface="Lato"/>
                          <a:cs typeface="Lato"/>
                          <a:sym typeface="Lato"/>
                        </a:rPr>
                        <a:t>Interactions between player &amp; enemies </a:t>
                      </a:r>
                      <a:r>
                        <a:rPr lang="en">
                          <a:solidFill>
                            <a:schemeClr val="lt1"/>
                          </a:solidFill>
                          <a:latin typeface="Lato"/>
                          <a:ea typeface="Lato"/>
                          <a:cs typeface="Lato"/>
                          <a:sym typeface="Lato"/>
                        </a:rPr>
                        <a:t>pt 2</a:t>
                      </a:r>
                      <a:r>
                        <a:rPr b="1" lang="en">
                          <a:solidFill>
                            <a:schemeClr val="lt1"/>
                          </a:solidFill>
                          <a:latin typeface="Lato"/>
                          <a:ea typeface="Lato"/>
                          <a:cs typeface="Lato"/>
                          <a:sym typeface="Lato"/>
                        </a:rPr>
                        <a:t> </a:t>
                      </a:r>
                      <a:r>
                        <a:rPr lang="en">
                          <a:solidFill>
                            <a:schemeClr val="lt1"/>
                          </a:solidFill>
                          <a:latin typeface="Lato"/>
                          <a:ea typeface="Lato"/>
                          <a:cs typeface="Lato"/>
                          <a:sym typeface="Lato"/>
                        </a:rPr>
                        <a:t>(Collision)</a:t>
                      </a:r>
                      <a:br>
                        <a:rPr b="1" lang="en">
                          <a:solidFill>
                            <a:schemeClr val="lt1"/>
                          </a:solidFill>
                          <a:latin typeface="Lato"/>
                          <a:ea typeface="Lato"/>
                          <a:cs typeface="Lato"/>
                          <a:sym typeface="Lato"/>
                        </a:rPr>
                      </a:br>
                      <a:r>
                        <a:rPr b="1" lang="en">
                          <a:solidFill>
                            <a:schemeClr val="lt1"/>
                          </a:solidFill>
                          <a:latin typeface="Lato"/>
                          <a:ea typeface="Lato"/>
                          <a:cs typeface="Lato"/>
                          <a:sym typeface="Lato"/>
                        </a:rPr>
                        <a:t>Wave Creation </a:t>
                      </a:r>
                      <a:r>
                        <a:rPr lang="en">
                          <a:solidFill>
                            <a:schemeClr val="lt1"/>
                          </a:solidFill>
                          <a:latin typeface="Lato"/>
                          <a:ea typeface="Lato"/>
                          <a:cs typeface="Lato"/>
                          <a:sym typeface="Lato"/>
                        </a:rPr>
                        <a:t>(Endless waves)</a:t>
                      </a:r>
                      <a:br>
                        <a:rPr lang="en">
                          <a:solidFill>
                            <a:schemeClr val="lt1"/>
                          </a:solidFill>
                          <a:latin typeface="Lato"/>
                          <a:ea typeface="Lato"/>
                          <a:cs typeface="Lato"/>
                          <a:sym typeface="Lato"/>
                        </a:rPr>
                      </a:br>
                      <a:r>
                        <a:rPr b="1" lang="en">
                          <a:solidFill>
                            <a:schemeClr val="lt1"/>
                          </a:solidFill>
                          <a:latin typeface="Lato"/>
                          <a:ea typeface="Lato"/>
                          <a:cs typeface="Lato"/>
                          <a:sym typeface="Lato"/>
                        </a:rPr>
                        <a:t>Implementation of Point system + Shop + Save/Load  </a:t>
                      </a:r>
                      <a:br>
                        <a:rPr b="1" lang="en">
                          <a:solidFill>
                            <a:schemeClr val="lt1"/>
                          </a:solidFill>
                          <a:latin typeface="Lato"/>
                          <a:ea typeface="Lato"/>
                          <a:cs typeface="Lato"/>
                          <a:sym typeface="Lato"/>
                        </a:rPr>
                      </a:br>
                      <a:r>
                        <a:rPr lang="en">
                          <a:solidFill>
                            <a:schemeClr val="lt1"/>
                          </a:solidFill>
                          <a:latin typeface="Lato"/>
                          <a:ea typeface="Lato"/>
                          <a:cs typeface="Lato"/>
                          <a:sym typeface="Lato"/>
                        </a:rPr>
                        <a:t>(How to earn points for skill tree)</a:t>
                      </a:r>
                      <a:br>
                        <a:rPr lang="en">
                          <a:solidFill>
                            <a:schemeClr val="lt1"/>
                          </a:solidFill>
                          <a:latin typeface="Lato"/>
                          <a:ea typeface="Lato"/>
                          <a:cs typeface="Lato"/>
                          <a:sym typeface="Lato"/>
                        </a:rPr>
                      </a:br>
                      <a:r>
                        <a:rPr lang="en">
                          <a:solidFill>
                            <a:schemeClr val="lt1"/>
                          </a:solidFill>
                          <a:latin typeface="Lato"/>
                          <a:ea typeface="Lato"/>
                          <a:cs typeface="Lato"/>
                          <a:sym typeface="Lato"/>
                        </a:rPr>
                        <a:t>(In-game currency to purchase upgrades when in main menu)</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848700">
                <a:tc>
                  <a:txBody>
                    <a:bodyPr/>
                    <a:lstStyle/>
                    <a:p>
                      <a:pPr indent="0" lvl="0" marL="0" rtl="0" algn="l">
                        <a:spcBef>
                          <a:spcPts val="0"/>
                        </a:spcBef>
                        <a:spcAft>
                          <a:spcPts val="0"/>
                        </a:spcAft>
                        <a:buNone/>
                      </a:pPr>
                      <a:r>
                        <a:rPr b="1" lang="en">
                          <a:solidFill>
                            <a:schemeClr val="lt1"/>
                          </a:solidFill>
                          <a:latin typeface="Lato"/>
                          <a:ea typeface="Lato"/>
                          <a:cs typeface="Lato"/>
                          <a:sym typeface="Lato"/>
                        </a:rPr>
                        <a:t>Week 8</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en">
                          <a:solidFill>
                            <a:schemeClr val="lt1"/>
                          </a:solidFill>
                          <a:latin typeface="Lato"/>
                          <a:ea typeface="Lato"/>
                          <a:cs typeface="Lato"/>
                          <a:sym typeface="Lato"/>
                        </a:rPr>
                        <a:t>Rendering animations</a:t>
                      </a:r>
                      <a:r>
                        <a:rPr lang="en">
                          <a:solidFill>
                            <a:schemeClr val="lt1"/>
                          </a:solidFill>
                          <a:latin typeface="Lato"/>
                          <a:ea typeface="Lato"/>
                          <a:cs typeface="Lato"/>
                          <a:sym typeface="Lato"/>
                        </a:rPr>
                        <a:t> (Temporary shapes/background to be replaced with images)</a:t>
                      </a:r>
                      <a:br>
                        <a:rPr lang="en">
                          <a:solidFill>
                            <a:schemeClr val="lt1"/>
                          </a:solidFill>
                          <a:latin typeface="Lato"/>
                          <a:ea typeface="Lato"/>
                          <a:cs typeface="Lato"/>
                          <a:sym typeface="Lato"/>
                        </a:rPr>
                      </a:br>
                      <a:r>
                        <a:rPr b="1" lang="en">
                          <a:solidFill>
                            <a:schemeClr val="lt1"/>
                          </a:solidFill>
                          <a:latin typeface="Lato"/>
                          <a:ea typeface="Lato"/>
                          <a:cs typeface="Lato"/>
                          <a:sym typeface="Lato"/>
                        </a:rPr>
                        <a:t>Sound effects </a:t>
                      </a:r>
                      <a:r>
                        <a:rPr lang="en">
                          <a:solidFill>
                            <a:schemeClr val="lt1"/>
                          </a:solidFill>
                          <a:latin typeface="Lato"/>
                          <a:ea typeface="Lato"/>
                          <a:cs typeface="Lato"/>
                          <a:sym typeface="Lato"/>
                        </a:rPr>
                        <a:t>(Background music, animation sounds)</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8925">
                <a:tc>
                  <a:txBody>
                    <a:bodyPr/>
                    <a:lstStyle/>
                    <a:p>
                      <a:pPr indent="0" lvl="0" marL="0" rtl="0" algn="l">
                        <a:spcBef>
                          <a:spcPts val="0"/>
                        </a:spcBef>
                        <a:spcAft>
                          <a:spcPts val="0"/>
                        </a:spcAft>
                        <a:buNone/>
                      </a:pPr>
                      <a:r>
                        <a:rPr b="1" lang="en">
                          <a:solidFill>
                            <a:schemeClr val="lt1"/>
                          </a:solidFill>
                          <a:latin typeface="Lato"/>
                          <a:ea typeface="Lato"/>
                          <a:cs typeface="Lato"/>
                          <a:sym typeface="Lato"/>
                        </a:rPr>
                        <a:t>Week 9</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en">
                          <a:solidFill>
                            <a:schemeClr val="lt1"/>
                          </a:solidFill>
                          <a:latin typeface="Lato"/>
                          <a:ea typeface="Lato"/>
                          <a:cs typeface="Lato"/>
                          <a:sym typeface="Lato"/>
                        </a:rPr>
                        <a:t>Alpha </a:t>
                      </a:r>
                      <a:r>
                        <a:rPr b="1" lang="en">
                          <a:solidFill>
                            <a:schemeClr val="lt1"/>
                          </a:solidFill>
                          <a:latin typeface="Lato"/>
                          <a:ea typeface="Lato"/>
                          <a:cs typeface="Lato"/>
                          <a:sym typeface="Lato"/>
                        </a:rPr>
                        <a:t>Playtesting</a:t>
                      </a:r>
                      <a:r>
                        <a:rPr lang="en">
                          <a:solidFill>
                            <a:schemeClr val="lt1"/>
                          </a:solidFill>
                          <a:latin typeface="Lato"/>
                          <a:ea typeface="Lato"/>
                          <a:cs typeface="Lato"/>
                          <a:sym typeface="Lato"/>
                        </a:rPr>
                        <a:t> (Debug / Add extra features)</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146075" y="77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Comprehensive Delivery Plan</a:t>
            </a:r>
            <a:endParaRPr sz="2600"/>
          </a:p>
        </p:txBody>
      </p:sp>
      <p:graphicFrame>
        <p:nvGraphicFramePr>
          <p:cNvPr id="173" name="Google Shape;173;p19"/>
          <p:cNvGraphicFramePr/>
          <p:nvPr/>
        </p:nvGraphicFramePr>
        <p:xfrm>
          <a:off x="1070363" y="1514325"/>
          <a:ext cx="3000000" cy="3000000"/>
        </p:xfrm>
        <a:graphic>
          <a:graphicData uri="http://schemas.openxmlformats.org/drawingml/2006/table">
            <a:tbl>
              <a:tblPr>
                <a:noFill/>
                <a:tableStyleId>{3D7DFA3F-45A8-419D-87C6-3B5D9E819C90}</a:tableStyleId>
              </a:tblPr>
              <a:tblGrid>
                <a:gridCol w="1527650"/>
                <a:gridCol w="5662675"/>
              </a:tblGrid>
              <a:tr h="1043000">
                <a:tc>
                  <a:txBody>
                    <a:bodyPr/>
                    <a:lstStyle/>
                    <a:p>
                      <a:pPr indent="0" lvl="0" marL="0" rtl="0" algn="l">
                        <a:spcBef>
                          <a:spcPts val="0"/>
                        </a:spcBef>
                        <a:spcAft>
                          <a:spcPts val="0"/>
                        </a:spcAft>
                        <a:buNone/>
                      </a:pPr>
                      <a:r>
                        <a:rPr b="1" lang="en">
                          <a:solidFill>
                            <a:schemeClr val="lt1"/>
                          </a:solidFill>
                          <a:latin typeface="Lato"/>
                          <a:ea typeface="Lato"/>
                          <a:cs typeface="Lato"/>
                          <a:sym typeface="Lato"/>
                        </a:rPr>
                        <a:t>Week 10</a:t>
                      </a:r>
                      <a:endParaRPr sz="7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b="1" lang="en">
                          <a:solidFill>
                            <a:schemeClr val="lt1"/>
                          </a:solidFill>
                          <a:latin typeface="Lato"/>
                          <a:ea typeface="Lato"/>
                          <a:cs typeface="Lato"/>
                          <a:sym typeface="Lato"/>
                        </a:rPr>
                        <a:t>Consolidate feedback and make necessary changes</a:t>
                      </a:r>
                      <a:r>
                        <a:rPr lang="en">
                          <a:solidFill>
                            <a:schemeClr val="lt1"/>
                          </a:solidFill>
                          <a:latin typeface="Lato"/>
                          <a:ea typeface="Lato"/>
                          <a:cs typeface="Lato"/>
                          <a:sym typeface="Lato"/>
                        </a:rPr>
                        <a:t> (Fix any major bugs that could occur, add more quality of life changes)</a:t>
                      </a:r>
                      <a:endParaRPr>
                        <a:solidFill>
                          <a:schemeClr val="lt1"/>
                        </a:solidFill>
                        <a:latin typeface="Lato"/>
                        <a:ea typeface="Lato"/>
                        <a:cs typeface="Lato"/>
                        <a:sym typeface="Lato"/>
                      </a:endParaRPr>
                    </a:p>
                    <a:p>
                      <a:pPr indent="0" lvl="0" marL="0" rtl="0" algn="l">
                        <a:lnSpc>
                          <a:spcPct val="115000"/>
                        </a:lnSpc>
                        <a:spcBef>
                          <a:spcPts val="1200"/>
                        </a:spcBef>
                        <a:spcAft>
                          <a:spcPts val="1200"/>
                        </a:spcAft>
                        <a:buClr>
                          <a:srgbClr val="000000"/>
                        </a:buClr>
                        <a:buSzPts val="1100"/>
                        <a:buFont typeface="Arial"/>
                        <a:buNone/>
                      </a:pPr>
                      <a:r>
                        <a:rPr b="1" lang="en">
                          <a:solidFill>
                            <a:schemeClr val="lt1"/>
                          </a:solidFill>
                          <a:latin typeface="Lato"/>
                          <a:ea typeface="Lato"/>
                          <a:cs typeface="Lato"/>
                          <a:sym typeface="Lato"/>
                        </a:rPr>
                        <a:t>Create the remaining game mode (A level system)</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06900">
                <a:tc>
                  <a:txBody>
                    <a:bodyPr/>
                    <a:lstStyle/>
                    <a:p>
                      <a:pPr indent="0" lvl="0" marL="0" rtl="0" algn="l">
                        <a:spcBef>
                          <a:spcPts val="0"/>
                        </a:spcBef>
                        <a:spcAft>
                          <a:spcPts val="0"/>
                        </a:spcAft>
                        <a:buNone/>
                      </a:pPr>
                      <a:r>
                        <a:rPr b="1" lang="en">
                          <a:solidFill>
                            <a:schemeClr val="lt1"/>
                          </a:solidFill>
                          <a:latin typeface="Lato"/>
                          <a:ea typeface="Lato"/>
                          <a:cs typeface="Lato"/>
                          <a:sym typeface="Lato"/>
                        </a:rPr>
                        <a:t>Week 11</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1200"/>
                        </a:spcAft>
                        <a:buClr>
                          <a:srgbClr val="000000"/>
                        </a:buClr>
                        <a:buSzPts val="1100"/>
                        <a:buFont typeface="Arial"/>
                        <a:buNone/>
                      </a:pPr>
                      <a:r>
                        <a:rPr b="1" lang="en">
                          <a:solidFill>
                            <a:schemeClr val="lt1"/>
                          </a:solidFill>
                          <a:latin typeface="Lato"/>
                          <a:ea typeface="Lato"/>
                          <a:cs typeface="Lato"/>
                          <a:sym typeface="Lato"/>
                        </a:rPr>
                        <a:t>Cont. from week 10</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848700">
                <a:tc>
                  <a:txBody>
                    <a:bodyPr/>
                    <a:lstStyle/>
                    <a:p>
                      <a:pPr indent="0" lvl="0" marL="0" rtl="0" algn="l">
                        <a:spcBef>
                          <a:spcPts val="0"/>
                        </a:spcBef>
                        <a:spcAft>
                          <a:spcPts val="0"/>
                        </a:spcAft>
                        <a:buNone/>
                      </a:pPr>
                      <a:r>
                        <a:rPr b="1" lang="en">
                          <a:solidFill>
                            <a:schemeClr val="lt1"/>
                          </a:solidFill>
                          <a:latin typeface="Lato"/>
                          <a:ea typeface="Lato"/>
                          <a:cs typeface="Lato"/>
                          <a:sym typeface="Lato"/>
                        </a:rPr>
                        <a:t>Week 12/13</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en">
                          <a:solidFill>
                            <a:schemeClr val="lt1"/>
                          </a:solidFill>
                          <a:latin typeface="Lato"/>
                          <a:ea typeface="Lato"/>
                          <a:cs typeface="Lato"/>
                          <a:sym typeface="Lato"/>
                        </a:rPr>
                        <a:t>Beta Playtesting </a:t>
                      </a:r>
                      <a:r>
                        <a:rPr lang="en">
                          <a:solidFill>
                            <a:schemeClr val="lt1"/>
                          </a:solidFill>
                          <a:latin typeface="Lato"/>
                          <a:ea typeface="Lato"/>
                          <a:cs typeface="Lato"/>
                          <a:sym typeface="Lato"/>
                        </a:rPr>
                        <a:t>(Final bug fixes, polishing the game, removing any </a:t>
                      </a:r>
                      <a:r>
                        <a:rPr lang="en">
                          <a:solidFill>
                            <a:schemeClr val="lt1"/>
                          </a:solidFill>
                          <a:latin typeface="Lato"/>
                          <a:ea typeface="Lato"/>
                          <a:cs typeface="Lato"/>
                          <a:sym typeface="Lato"/>
                        </a:rPr>
                        <a:t>unnecessary code.</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8925">
                <a:tc>
                  <a:txBody>
                    <a:bodyPr/>
                    <a:lstStyle/>
                    <a:p>
                      <a:pPr indent="0" lvl="0" marL="0" rtl="0" algn="l">
                        <a:spcBef>
                          <a:spcPts val="0"/>
                        </a:spcBef>
                        <a:spcAft>
                          <a:spcPts val="0"/>
                        </a:spcAft>
                        <a:buNone/>
                      </a:pPr>
                      <a:r>
                        <a:rPr b="1" lang="en">
                          <a:solidFill>
                            <a:schemeClr val="lt1"/>
                          </a:solidFill>
                          <a:latin typeface="Lato"/>
                          <a:ea typeface="Lato"/>
                          <a:cs typeface="Lato"/>
                          <a:sym typeface="Lato"/>
                        </a:rPr>
                        <a:t>Week 14</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en">
                          <a:solidFill>
                            <a:schemeClr val="lt1"/>
                          </a:solidFill>
                          <a:latin typeface="Lato"/>
                          <a:ea typeface="Lato"/>
                          <a:cs typeface="Lato"/>
                          <a:sym typeface="Lato"/>
                        </a:rPr>
                        <a:t>Final Presentation</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t>DEMO</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Risks and Mitigation</a:t>
            </a:r>
            <a:endParaRPr sz="3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