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60" r:id="rId4"/>
    <p:sldId id="258" r:id="rId5"/>
    <p:sldId id="261" r:id="rId6"/>
    <p:sldId id="262" r:id="rId7"/>
    <p:sldId id="263" r:id="rId8"/>
    <p:sldId id="265" r:id="rId9"/>
    <p:sldId id="266" r:id="rId10"/>
    <p:sldId id="269" r:id="rId11"/>
    <p:sldId id="270" r:id="rId12"/>
    <p:sldId id="271" r:id="rId13"/>
    <p:sldId id="275" r:id="rId14"/>
    <p:sldId id="276" r:id="rId15"/>
    <p:sldId id="277" r:id="rId16"/>
    <p:sldId id="273" r:id="rId17"/>
    <p:sldId id="27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9878" autoAdjust="0"/>
  </p:normalViewPr>
  <p:slideViewPr>
    <p:cSldViewPr snapToGrid="0">
      <p:cViewPr varScale="1">
        <p:scale>
          <a:sx n="52" d="100"/>
          <a:sy n="52" d="100"/>
        </p:scale>
        <p:origin x="14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A5024-8930-4492-A29A-7577D89C6CBB}" type="datetimeFigureOut">
              <a:rPr kumimoji="1" lang="ja-JP" altLang="en-US" smtClean="0"/>
              <a:t>2018/1/13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3DE3C-947A-4C59-B1DA-EDD596FE1206}" type="slidenum">
              <a:rPr kumimoji="1" lang="ja-JP" altLang="en-US" smtClean="0"/>
              <a:t>‹#›</a:t>
            </a:fld>
            <a:endParaRPr kumimoji="1" lang="ja-JP" altLang="en-US"/>
          </a:p>
        </p:txBody>
      </p:sp>
    </p:spTree>
    <p:extLst>
      <p:ext uri="{BB962C8B-B14F-4D97-AF65-F5344CB8AC3E}">
        <p14:creationId xmlns:p14="http://schemas.microsoft.com/office/powerpoint/2010/main" val="509364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a:t>
            </a:fld>
            <a:endParaRPr kumimoji="1" lang="ja-JP" altLang="en-US"/>
          </a:p>
        </p:txBody>
      </p:sp>
    </p:spTree>
    <p:extLst>
      <p:ext uri="{BB962C8B-B14F-4D97-AF65-F5344CB8AC3E}">
        <p14:creationId xmlns:p14="http://schemas.microsoft.com/office/powerpoint/2010/main" val="223237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12</a:t>
            </a:fld>
            <a:endParaRPr kumimoji="1" lang="ja-JP" altLang="en-US"/>
          </a:p>
        </p:txBody>
      </p:sp>
    </p:spTree>
    <p:extLst>
      <p:ext uri="{BB962C8B-B14F-4D97-AF65-F5344CB8AC3E}">
        <p14:creationId xmlns:p14="http://schemas.microsoft.com/office/powerpoint/2010/main" val="2082255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13</a:t>
            </a:fld>
            <a:endParaRPr kumimoji="1" lang="ja-JP" altLang="en-US"/>
          </a:p>
        </p:txBody>
      </p:sp>
    </p:spTree>
    <p:extLst>
      <p:ext uri="{BB962C8B-B14F-4D97-AF65-F5344CB8AC3E}">
        <p14:creationId xmlns:p14="http://schemas.microsoft.com/office/powerpoint/2010/main" val="649369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14</a:t>
            </a:fld>
            <a:endParaRPr kumimoji="1" lang="ja-JP" altLang="en-US"/>
          </a:p>
        </p:txBody>
      </p:sp>
    </p:spTree>
    <p:extLst>
      <p:ext uri="{BB962C8B-B14F-4D97-AF65-F5344CB8AC3E}">
        <p14:creationId xmlns:p14="http://schemas.microsoft.com/office/powerpoint/2010/main" val="188033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15</a:t>
            </a:fld>
            <a:endParaRPr kumimoji="1" lang="ja-JP" altLang="en-US"/>
          </a:p>
        </p:txBody>
      </p:sp>
    </p:spTree>
    <p:extLst>
      <p:ext uri="{BB962C8B-B14F-4D97-AF65-F5344CB8AC3E}">
        <p14:creationId xmlns:p14="http://schemas.microsoft.com/office/powerpoint/2010/main" val="678569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16</a:t>
            </a:fld>
            <a:endParaRPr kumimoji="1" lang="ja-JP" altLang="en-US"/>
          </a:p>
        </p:txBody>
      </p:sp>
    </p:spTree>
    <p:extLst>
      <p:ext uri="{BB962C8B-B14F-4D97-AF65-F5344CB8AC3E}">
        <p14:creationId xmlns:p14="http://schemas.microsoft.com/office/powerpoint/2010/main" val="911296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12.60</a:t>
            </a:r>
            <a:r>
              <a:rPr kumimoji="1" lang="ja-JP" altLang="en-US" dirty="0" smtClean="0"/>
              <a:t>章確認</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17</a:t>
            </a:fld>
            <a:endParaRPr kumimoji="1" lang="ja-JP" altLang="en-US"/>
          </a:p>
        </p:txBody>
      </p:sp>
    </p:spTree>
    <p:extLst>
      <p:ext uri="{BB962C8B-B14F-4D97-AF65-F5344CB8AC3E}">
        <p14:creationId xmlns:p14="http://schemas.microsoft.com/office/powerpoint/2010/main" val="313617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3</a:t>
            </a:fld>
            <a:endParaRPr kumimoji="1" lang="ja-JP" altLang="en-US"/>
          </a:p>
        </p:txBody>
      </p:sp>
    </p:spTree>
    <p:extLst>
      <p:ext uri="{BB962C8B-B14F-4D97-AF65-F5344CB8AC3E}">
        <p14:creationId xmlns:p14="http://schemas.microsoft.com/office/powerpoint/2010/main" val="325164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どうやって</a:t>
            </a:r>
            <a:r>
              <a:rPr kumimoji="1" lang="en-US" altLang="ja-JP" dirty="0" smtClean="0"/>
              <a:t>R</a:t>
            </a:r>
            <a:r>
              <a:rPr kumimoji="1" lang="ja-JP" altLang="en-US" dirty="0" smtClean="0"/>
              <a:t>を決めるのか・</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4</a:t>
            </a:fld>
            <a:endParaRPr kumimoji="1" lang="ja-JP" altLang="en-US"/>
          </a:p>
        </p:txBody>
      </p:sp>
    </p:spTree>
    <p:extLst>
      <p:ext uri="{BB962C8B-B14F-4D97-AF65-F5344CB8AC3E}">
        <p14:creationId xmlns:p14="http://schemas.microsoft.com/office/powerpoint/2010/main" val="193335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6</a:t>
            </a:fld>
            <a:endParaRPr kumimoji="1" lang="ja-JP" altLang="en-US"/>
          </a:p>
        </p:txBody>
      </p:sp>
    </p:spTree>
    <p:extLst>
      <p:ext uri="{BB962C8B-B14F-4D97-AF65-F5344CB8AC3E}">
        <p14:creationId xmlns:p14="http://schemas.microsoft.com/office/powerpoint/2010/main" val="8626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7</a:t>
            </a:fld>
            <a:endParaRPr kumimoji="1" lang="ja-JP" altLang="en-US"/>
          </a:p>
        </p:txBody>
      </p:sp>
    </p:spTree>
    <p:extLst>
      <p:ext uri="{BB962C8B-B14F-4D97-AF65-F5344CB8AC3E}">
        <p14:creationId xmlns:p14="http://schemas.microsoft.com/office/powerpoint/2010/main" val="19486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コピペ</a:t>
            </a:r>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8</a:t>
            </a:fld>
            <a:endParaRPr kumimoji="1" lang="ja-JP" altLang="en-US"/>
          </a:p>
        </p:txBody>
      </p:sp>
    </p:spTree>
    <p:extLst>
      <p:ext uri="{BB962C8B-B14F-4D97-AF65-F5344CB8AC3E}">
        <p14:creationId xmlns:p14="http://schemas.microsoft.com/office/powerpoint/2010/main" val="3804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コピペ</a:t>
            </a:r>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9</a:t>
            </a:fld>
            <a:endParaRPr kumimoji="1" lang="ja-JP" altLang="en-US"/>
          </a:p>
        </p:txBody>
      </p:sp>
    </p:spTree>
    <p:extLst>
      <p:ext uri="{BB962C8B-B14F-4D97-AF65-F5344CB8AC3E}">
        <p14:creationId xmlns:p14="http://schemas.microsoft.com/office/powerpoint/2010/main" val="116691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コピペ</a:t>
            </a:r>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10</a:t>
            </a:fld>
            <a:endParaRPr kumimoji="1" lang="ja-JP" altLang="en-US"/>
          </a:p>
        </p:txBody>
      </p:sp>
    </p:spTree>
    <p:extLst>
      <p:ext uri="{BB962C8B-B14F-4D97-AF65-F5344CB8AC3E}">
        <p14:creationId xmlns:p14="http://schemas.microsoft.com/office/powerpoint/2010/main" val="310450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11</a:t>
            </a:fld>
            <a:endParaRPr kumimoji="1" lang="ja-JP" altLang="en-US"/>
          </a:p>
        </p:txBody>
      </p:sp>
    </p:spTree>
    <p:extLst>
      <p:ext uri="{BB962C8B-B14F-4D97-AF65-F5344CB8AC3E}">
        <p14:creationId xmlns:p14="http://schemas.microsoft.com/office/powerpoint/2010/main" val="79119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C55A05E-CC86-44A5-B3FA-9A66CF82C722}" type="datetime1">
              <a:rPr kumimoji="1" lang="ja-JP" altLang="en-US" smtClean="0"/>
              <a:t>2018/1/13</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18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DDE1326-CFDF-49E0-AF1F-D3C0E235DD79}" type="datetime1">
              <a:rPr kumimoji="1" lang="ja-JP" altLang="en-US" smtClean="0"/>
              <a:t>2018/1/13</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164489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486E2AC-A5EE-41A1-82D9-FB8C408177DC}" type="datetime1">
              <a:rPr kumimoji="1" lang="ja-JP" altLang="en-US" smtClean="0"/>
              <a:t>2018/1/13</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202012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C964ECD-E25A-49D8-9C53-0F3AF9963A6D}" type="datetime1">
              <a:rPr kumimoji="1" lang="ja-JP" altLang="en-US" smtClean="0"/>
              <a:t>2018/1/13</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71153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4053ED4-126D-4ED8-ADED-29A179DFF738}" type="datetime1">
              <a:rPr kumimoji="1" lang="ja-JP" altLang="en-US" smtClean="0"/>
              <a:t>2018/1/13</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0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0F63FBC-A15E-496C-98BD-D436DEC7CCE9}" type="datetime1">
              <a:rPr kumimoji="1" lang="ja-JP" altLang="en-US" smtClean="0"/>
              <a:t>2018/1/13</a:t>
            </a:fld>
            <a:endParaRPr kumimoji="1" lang="ja-JP" altLang="en-US"/>
          </a:p>
        </p:txBody>
      </p:sp>
      <p:sp>
        <p:nvSpPr>
          <p:cNvPr id="6" name="Footer Placeholder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7" name="Slide Number Placeholder 6"/>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222618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6D59078-F3C5-4822-9C95-E7FCF4FF3B59}" type="datetime1">
              <a:rPr kumimoji="1" lang="ja-JP" altLang="en-US" smtClean="0"/>
              <a:t>2018/1/13</a:t>
            </a:fld>
            <a:endParaRPr kumimoji="1" lang="ja-JP" altLang="en-US"/>
          </a:p>
        </p:txBody>
      </p:sp>
      <p:sp>
        <p:nvSpPr>
          <p:cNvPr id="8" name="Footer Placeholder 7"/>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9" name="Slide Number Placeholder 8"/>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1338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2F38D44-69F7-44A1-88CD-532930C88545}" type="datetime1">
              <a:rPr kumimoji="1" lang="ja-JP" altLang="en-US" smtClean="0"/>
              <a:t>2018/1/13</a:t>
            </a:fld>
            <a:endParaRPr kumimoji="1" lang="ja-JP" altLang="en-US"/>
          </a:p>
        </p:txBody>
      </p:sp>
      <p:sp>
        <p:nvSpPr>
          <p:cNvPr id="4" name="Footer Placeholder 3"/>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5" name="Slide Number Placeholder 4"/>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39397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8EDB80-3DA4-4611-A588-203B6E43DFB6}" type="datetime1">
              <a:rPr kumimoji="1" lang="ja-JP" altLang="en-US" smtClean="0"/>
              <a:t>2018/1/13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9" name="Slide Number Placeholder 8"/>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18518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19E6E5-3E55-48EB-B827-F2E7637A10A1}" type="datetime1">
              <a:rPr kumimoji="1" lang="ja-JP" altLang="en-US" smtClean="0"/>
              <a:t>2018/1/13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245644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FEB0FAE-5F32-4E9D-8DD7-228A64C50441}" type="datetime1">
              <a:rPr kumimoji="1" lang="ja-JP" altLang="en-US" smtClean="0"/>
              <a:t>2018/1/13</a:t>
            </a:fld>
            <a:endParaRPr kumimoji="1" lang="ja-JP" altLang="en-US"/>
          </a:p>
        </p:txBody>
      </p:sp>
      <p:sp>
        <p:nvSpPr>
          <p:cNvPr id="6" name="Footer Placeholder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7" name="Slide Number Placeholder 6"/>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333806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66FA9-26C6-4F13-A3FE-1C7115EF348C}" type="datetime1">
              <a:rPr kumimoji="1" lang="ja-JP" altLang="en-US" smtClean="0"/>
              <a:t>2018/1/13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7B7160-D0DD-4DC9-A923-E901D1A273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9462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000" dirty="0" smtClean="0">
                <a:latin typeface="HGPｺﾞｼｯｸM" panose="020B0600000000000000" pitchFamily="50" charset="-128"/>
                <a:ea typeface="HGPｺﾞｼｯｸM" panose="020B0600000000000000" pitchFamily="50" charset="-128"/>
              </a:rPr>
              <a:t>第</a:t>
            </a:r>
            <a:r>
              <a:rPr kumimoji="1" lang="en-US" altLang="ja-JP" sz="4000" dirty="0" smtClean="0">
                <a:latin typeface="HGPｺﾞｼｯｸM" panose="020B0600000000000000" pitchFamily="50" charset="-128"/>
                <a:ea typeface="HGPｺﾞｼｯｸM" panose="020B0600000000000000" pitchFamily="50" charset="-128"/>
              </a:rPr>
              <a:t>13</a:t>
            </a:r>
            <a:r>
              <a:rPr kumimoji="1" lang="ja-JP" altLang="en-US" sz="4000" dirty="0" smtClean="0">
                <a:latin typeface="HGPｺﾞｼｯｸM" panose="020B0600000000000000" pitchFamily="50" charset="-128"/>
                <a:ea typeface="HGPｺﾞｼｯｸM" panose="020B0600000000000000" pitchFamily="50" charset="-128"/>
              </a:rPr>
              <a:t>章</a:t>
            </a:r>
            <a:r>
              <a:rPr kumimoji="1" lang="en-US" altLang="ja-JP" sz="4000" dirty="0" smtClean="0">
                <a:latin typeface="HGPｺﾞｼｯｸM" panose="020B0600000000000000" pitchFamily="50" charset="-128"/>
                <a:ea typeface="HGPｺﾞｼｯｸM" panose="020B0600000000000000" pitchFamily="50" charset="-128"/>
              </a:rPr>
              <a:t/>
            </a:r>
            <a:br>
              <a:rPr kumimoji="1" lang="en-US" altLang="ja-JP" sz="4000" dirty="0" smtClean="0">
                <a:latin typeface="HGPｺﾞｼｯｸM" panose="020B0600000000000000" pitchFamily="50" charset="-128"/>
                <a:ea typeface="HGPｺﾞｼｯｸM" panose="020B0600000000000000" pitchFamily="50" charset="-128"/>
              </a:rPr>
            </a:br>
            <a:r>
              <a:rPr lang="ja-JP" altLang="en-US" sz="4000" dirty="0" smtClean="0">
                <a:latin typeface="HGPｺﾞｼｯｸM" panose="020B0600000000000000" pitchFamily="50" charset="-128"/>
                <a:ea typeface="HGPｺﾞｼｯｸM" panose="020B0600000000000000" pitchFamily="50" charset="-128"/>
              </a:rPr>
              <a:t>プロトタイプ法と最近傍探索</a:t>
            </a:r>
            <a:endParaRPr kumimoji="1" lang="ja-JP" altLang="en-US" sz="4000" dirty="0">
              <a:latin typeface="HGPｺﾞｼｯｸM" panose="020B0600000000000000" pitchFamily="50" charset="-128"/>
              <a:ea typeface="HGPｺﾞｼｯｸM" panose="020B0600000000000000" pitchFamily="50" charset="-128"/>
            </a:endParaRPr>
          </a:p>
        </p:txBody>
      </p:sp>
      <p:sp>
        <p:nvSpPr>
          <p:cNvPr id="3" name="サブタイトル 2"/>
          <p:cNvSpPr>
            <a:spLocks noGrp="1"/>
          </p:cNvSpPr>
          <p:nvPr>
            <p:ph type="subTitle"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fld id="{FE55A39A-BE91-4F76-B655-A3E1DCF71F99}" type="datetime1">
              <a:rPr kumimoji="1" lang="ja-JP" altLang="en-US" smtClean="0"/>
              <a:t>2018/1/13</a:t>
            </a:fld>
            <a:endParaRPr kumimoji="1" lang="ja-JP" altLang="en-US" dirty="0"/>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dirty="0" smtClean="0"/>
              <a:t>第</a:t>
            </a:r>
            <a:r>
              <a:rPr kumimoji="1" lang="en-US" altLang="ja-JP" dirty="0" smtClean="0"/>
              <a:t>13</a:t>
            </a:r>
            <a:r>
              <a:rPr kumimoji="1" lang="ja-JP" altLang="en-US" dirty="0" smtClean="0"/>
              <a:t>章プロトタイプ法と最近傍探索</a:t>
            </a:r>
            <a:endParaRPr kumimoji="1" lang="ja-JP" altLang="en-US" dirty="0"/>
          </a:p>
        </p:txBody>
      </p:sp>
    </p:spTree>
    <p:extLst>
      <p:ext uri="{BB962C8B-B14F-4D97-AF65-F5344CB8AC3E}">
        <p14:creationId xmlns:p14="http://schemas.microsoft.com/office/powerpoint/2010/main" val="3721927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例１</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比較</a:t>
            </a:r>
            <a:r>
              <a:rPr lang="ja-JP" altLang="en-US" dirty="0" smtClean="0">
                <a:latin typeface="HGPｺﾞｼｯｸM" panose="020B0600000000000000" pitchFamily="50" charset="-128"/>
                <a:ea typeface="HGPｺﾞｼｯｸM" panose="020B0600000000000000" pitchFamily="50" charset="-128"/>
              </a:rPr>
              <a:t>研究</a:t>
            </a:r>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最近傍法</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a:t>
            </a:r>
            <a:r>
              <a:rPr lang="en-US" altLang="ja-JP" dirty="0" smtClean="0">
                <a:latin typeface="HGPｺﾞｼｯｸM" panose="020B0600000000000000" pitchFamily="50" charset="-128"/>
                <a:ea typeface="HGPｺﾞｼｯｸM" panose="020B0600000000000000" pitchFamily="50" charset="-128"/>
              </a:rPr>
              <a:t>LVQ)</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66057" y="1947334"/>
                <a:ext cx="11433110" cy="4264780"/>
              </a:xfrm>
            </p:spPr>
            <p:txBody>
              <a:bodyPr>
                <a:normAutofit fontScale="85000" lnSpcReduction="20000"/>
              </a:bodyPr>
              <a:lstStyle/>
              <a:p>
                <a:pPr marL="0" indent="0">
                  <a:buNone/>
                </a:pPr>
                <a:r>
                  <a:rPr lang="ja-JP" altLang="en-US" sz="2200" dirty="0" smtClean="0">
                    <a:latin typeface="HGPｺﾞｼｯｸM" panose="020B0600000000000000" pitchFamily="50" charset="-128"/>
                    <a:ea typeface="HGPｺﾞｼｯｸM" panose="020B0600000000000000" pitchFamily="50" charset="-128"/>
                  </a:rPr>
                  <a:t>例</a:t>
                </a:r>
                <a:endParaRPr lang="en-US" altLang="ja-JP" sz="2200" dirty="0" smtClean="0">
                  <a:latin typeface="HGPｺﾞｼｯｸM" panose="020B0600000000000000" pitchFamily="50" charset="-128"/>
                  <a:ea typeface="HGPｺﾞｼｯｸM" panose="020B0600000000000000" pitchFamily="50" charset="-128"/>
                </a:endParaRPr>
              </a:p>
              <a:p>
                <a:pPr marL="0" indent="0">
                  <a:buNone/>
                </a:pPr>
                <a:r>
                  <a:rPr lang="ja-JP" altLang="en-US" sz="2200" dirty="0" smtClean="0">
                    <a:latin typeface="HGPｺﾞｼｯｸM" panose="020B0600000000000000" pitchFamily="50" charset="-128"/>
                    <a:ea typeface="HGPｺﾞｼｯｸM" panose="020B0600000000000000" pitchFamily="50" charset="-128"/>
                  </a:rPr>
                  <a:t>１０個</a:t>
                </a:r>
                <a:r>
                  <a:rPr lang="ja-JP" altLang="en-US" sz="2200" dirty="0" smtClean="0">
                    <a:latin typeface="HGPｺﾞｼｯｸM" panose="020B0600000000000000" pitchFamily="50" charset="-128"/>
                    <a:ea typeface="HGPｺﾞｼｯｸM" panose="020B0600000000000000" pitchFamily="50" charset="-128"/>
                  </a:rPr>
                  <a:t>の独立な特徴</a:t>
                </a:r>
                <a14:m>
                  <m:oMath xmlns:m="http://schemas.openxmlformats.org/officeDocument/2006/math">
                    <m:sSub>
                      <m:sSubPr>
                        <m:ctrlPr>
                          <a:rPr lang="en-US" altLang="ja-JP" sz="2200" i="1" smtClean="0">
                            <a:latin typeface="Cambria Math" panose="02040503050406030204" pitchFamily="18" charset="0"/>
                            <a:ea typeface="HGPｺﾞｼｯｸM" panose="020B0600000000000000" pitchFamily="50" charset="-128"/>
                          </a:rPr>
                        </m:ctrlPr>
                      </m:sSubPr>
                      <m:e>
                        <m:r>
                          <m:rPr>
                            <m:sty m:val="p"/>
                          </m:rPr>
                          <a:rPr lang="en-US" altLang="ja-JP" sz="2200" i="1">
                            <a:latin typeface="Cambria Math" panose="02040503050406030204" pitchFamily="18" charset="0"/>
                            <a:ea typeface="HGPｺﾞｼｯｸM" panose="020B0600000000000000" pitchFamily="50" charset="-128"/>
                          </a:rPr>
                          <m:t>X</m:t>
                        </m:r>
                      </m:e>
                      <m:sub>
                        <m:r>
                          <a:rPr lang="en-US" altLang="ja-JP" sz="2200" b="0" i="1" smtClean="0">
                            <a:latin typeface="Cambria Math" panose="02040503050406030204" pitchFamily="18" charset="0"/>
                            <a:ea typeface="HGPｺﾞｼｯｸM" panose="020B0600000000000000" pitchFamily="50" charset="-128"/>
                          </a:rPr>
                          <m:t>𝑗</m:t>
                        </m:r>
                      </m:sub>
                    </m:sSub>
                  </m:oMath>
                </a14:m>
                <a:r>
                  <a:rPr lang="ja-JP" altLang="en-US" dirty="0" smtClean="0">
                    <a:latin typeface="HGPｺﾞｼｯｸM" panose="020B0600000000000000" pitchFamily="50" charset="-128"/>
                    <a:ea typeface="HGPｺﾞｼｯｸM" panose="020B0600000000000000" pitchFamily="50" charset="-128"/>
                  </a:rPr>
                  <a:t>があり、</a:t>
                </a:r>
                <a:r>
                  <a:rPr lang="en-US" altLang="ja-JP" dirty="0" smtClean="0">
                    <a:latin typeface="HGPｺﾞｼｯｸM" panose="020B0600000000000000" pitchFamily="50" charset="-128"/>
                    <a:ea typeface="HGPｺﾞｼｯｸM" panose="020B0600000000000000" pitchFamily="50" charset="-128"/>
                  </a:rPr>
                  <a:t>[0,1]</a:t>
                </a:r>
                <a:r>
                  <a:rPr lang="ja-JP" altLang="en-US" dirty="0" smtClean="0">
                    <a:latin typeface="HGPｺﾞｼｯｸM" panose="020B0600000000000000" pitchFamily="50" charset="-128"/>
                    <a:ea typeface="HGPｺﾞｼｯｸM" panose="020B0600000000000000" pitchFamily="50" charset="-128"/>
                  </a:rPr>
                  <a:t>で一様に分布して</a:t>
                </a:r>
                <a:r>
                  <a:rPr lang="ja-JP" altLang="en-US" dirty="0" smtClean="0">
                    <a:latin typeface="HGPｺﾞｼｯｸM" panose="020B0600000000000000" pitchFamily="50" charset="-128"/>
                    <a:ea typeface="HGPｺﾞｼｯｸM" panose="020B0600000000000000" pitchFamily="50" charset="-128"/>
                  </a:rPr>
                  <a:t>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クラス分類の目標変数を以下のように定義</a:t>
                </a:r>
                <a:r>
                  <a:rPr lang="ja-JP" altLang="en-US" dirty="0" smtClean="0">
                    <a:latin typeface="HGPｺﾞｼｯｸM" panose="020B0600000000000000" pitchFamily="50" charset="-128"/>
                    <a:ea typeface="HGPｺﾞｼｯｸM" panose="020B0600000000000000" pitchFamily="50" charset="-128"/>
                  </a:rPr>
                  <a:t>し、</a:t>
                </a:r>
                <a:r>
                  <a:rPr lang="en-US" altLang="ja-JP" dirty="0" smtClean="0">
                    <a:latin typeface="HGPｺﾞｼｯｸM" panose="020B0600000000000000" pitchFamily="50" charset="-128"/>
                    <a:ea typeface="HGPｺﾞｼｯｸM" panose="020B0600000000000000" pitchFamily="50" charset="-128"/>
                  </a:rPr>
                  <a:t>100</a:t>
                </a:r>
                <a:r>
                  <a:rPr lang="ja-JP" altLang="en-US" dirty="0" smtClean="0">
                    <a:latin typeface="HGPｺﾞｼｯｸM" panose="020B0600000000000000" pitchFamily="50" charset="-128"/>
                    <a:ea typeface="HGPｺﾞｼｯｸM" panose="020B0600000000000000" pitchFamily="50" charset="-128"/>
                  </a:rPr>
                  <a:t>個の訓練観測点と</a:t>
                </a:r>
                <a:r>
                  <a:rPr lang="en-US" altLang="ja-JP" dirty="0" smtClean="0">
                    <a:latin typeface="HGPｺﾞｼｯｸM" panose="020B0600000000000000" pitchFamily="50" charset="-128"/>
                    <a:ea typeface="HGPｺﾞｼｯｸM" panose="020B0600000000000000" pitchFamily="50" charset="-128"/>
                  </a:rPr>
                  <a:t>1000</a:t>
                </a:r>
                <a:r>
                  <a:rPr lang="ja-JP" altLang="en-US" dirty="0" smtClean="0">
                    <a:latin typeface="HGPｺﾞｼｯｸM" panose="020B0600000000000000" pitchFamily="50" charset="-128"/>
                    <a:ea typeface="HGPｺﾞｼｯｸM" panose="020B0600000000000000" pitchFamily="50" charset="-128"/>
                  </a:rPr>
                  <a:t>個のテスト観測点が</a:t>
                </a:r>
                <a:r>
                  <a:rPr lang="ja-JP" altLang="en-US" dirty="0" smtClean="0">
                    <a:latin typeface="HGPｺﾞｼｯｸM" panose="020B0600000000000000" pitchFamily="50" charset="-128"/>
                    <a:ea typeface="HGPｺﾞｼｯｸM" panose="020B0600000000000000" pitchFamily="50" charset="-128"/>
                  </a:rPr>
                  <a:t>ある際に、プロトタイプ法を用いる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問題</a:t>
                </a:r>
                <a:r>
                  <a:rPr lang="en-US" altLang="ja-JP" dirty="0" smtClean="0">
                    <a:latin typeface="HGPｺﾞｼｯｸM" panose="020B0600000000000000" pitchFamily="50" charset="-128"/>
                    <a:ea typeface="HGPｺﾞｼｯｸM" panose="020B0600000000000000" pitchFamily="50" charset="-128"/>
                  </a:rPr>
                  <a:t>1:</a:t>
                </a:r>
                <a14:m>
                  <m:oMath xmlns:m="http://schemas.openxmlformats.org/officeDocument/2006/math">
                    <m:r>
                      <m:rPr>
                        <m:sty m:val="p"/>
                      </m:rPr>
                      <a:rPr lang="en-US" altLang="ja-JP" b="0" i="0" smtClean="0">
                        <a:latin typeface="Cambria Math" panose="02040503050406030204" pitchFamily="18" charset="0"/>
                        <a:ea typeface="HGPｺﾞｼｯｸM" panose="020B0600000000000000" pitchFamily="50" charset="-128"/>
                      </a:rPr>
                      <m:t>Y</m:t>
                    </m:r>
                    <m:r>
                      <a:rPr lang="en-US" altLang="ja-JP" b="0" i="0" smtClean="0">
                        <a:latin typeface="Cambria Math" panose="02040503050406030204" pitchFamily="18" charset="0"/>
                        <a:ea typeface="HGPｺﾞｼｯｸM" panose="020B0600000000000000" pitchFamily="50" charset="-128"/>
                      </a:rPr>
                      <m:t>=</m:t>
                    </m:r>
                    <m:r>
                      <m:rPr>
                        <m:sty m:val="p"/>
                      </m:rPr>
                      <a:rPr lang="en-US" altLang="ja-JP" b="0" i="0" smtClean="0">
                        <a:latin typeface="Cambria Math" panose="02040503050406030204" pitchFamily="18" charset="0"/>
                        <a:ea typeface="HGPｺﾞｼｯｸM" panose="020B0600000000000000" pitchFamily="50" charset="-128"/>
                      </a:rPr>
                      <m:t>I</m:t>
                    </m:r>
                    <m:d>
                      <m:dPr>
                        <m:ctrlPr>
                          <a:rPr lang="en-US" altLang="ja-JP" b="0" i="1" smtClean="0">
                            <a:latin typeface="Cambria Math" panose="02040503050406030204" pitchFamily="18" charset="0"/>
                            <a:ea typeface="HGPｺﾞｼｯｸM" panose="020B0600000000000000" pitchFamily="50" charset="-128"/>
                          </a:rPr>
                        </m:ctrlPr>
                      </m:dPr>
                      <m:e>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𝑋</m:t>
                            </m:r>
                          </m:e>
                          <m:sub>
                            <m:r>
                              <a:rPr lang="en-US" altLang="ja-JP" b="0" i="1" smtClean="0">
                                <a:latin typeface="Cambria Math" panose="02040503050406030204" pitchFamily="18" charset="0"/>
                                <a:ea typeface="HGPｺﾞｼｯｸM" panose="020B0600000000000000" pitchFamily="50" charset="-128"/>
                              </a:rPr>
                              <m:t>1</m:t>
                            </m:r>
                          </m:sub>
                        </m:sSub>
                        <m:r>
                          <a:rPr lang="en-US" altLang="ja-JP" b="0" i="1" smtClean="0">
                            <a:latin typeface="Cambria Math" panose="02040503050406030204" pitchFamily="18" charset="0"/>
                            <a:ea typeface="HGPｺﾞｼｯｸM" panose="020B0600000000000000" pitchFamily="50" charset="-128"/>
                          </a:rPr>
                          <m:t>&gt;</m:t>
                        </m:r>
                        <m:f>
                          <m:fPr>
                            <m:ctrlPr>
                              <a:rPr lang="en-US" altLang="ja-JP" b="0" i="1" smtClean="0">
                                <a:latin typeface="Cambria Math" panose="02040503050406030204" pitchFamily="18" charset="0"/>
                                <a:ea typeface="HGPｺﾞｼｯｸM" panose="020B0600000000000000" pitchFamily="50" charset="-128"/>
                              </a:rPr>
                            </m:ctrlPr>
                          </m:fPr>
                          <m:num>
                            <m:r>
                              <a:rPr lang="en-US" altLang="ja-JP" b="0" i="1" smtClean="0">
                                <a:latin typeface="Cambria Math" panose="02040503050406030204" pitchFamily="18" charset="0"/>
                                <a:ea typeface="HGPｺﾞｼｯｸM" panose="020B0600000000000000" pitchFamily="50" charset="-128"/>
                              </a:rPr>
                              <m:t>1</m:t>
                            </m:r>
                          </m:num>
                          <m:den>
                            <m:r>
                              <a:rPr lang="en-US" altLang="ja-JP" b="0" i="1" smtClean="0">
                                <a:latin typeface="Cambria Math" panose="02040503050406030204" pitchFamily="18" charset="0"/>
                                <a:ea typeface="HGPｺﾞｼｯｸM" panose="020B0600000000000000" pitchFamily="50" charset="-128"/>
                              </a:rPr>
                              <m:t>2</m:t>
                            </m:r>
                          </m:den>
                        </m:f>
                      </m:e>
                    </m:d>
                    <m:r>
                      <a:rPr lang="en-US" altLang="ja-JP" b="0" i="1" smtClean="0">
                        <a:latin typeface="Cambria Math" panose="02040503050406030204" pitchFamily="18" charset="0"/>
                        <a:ea typeface="HGPｺﾞｼｯｸM" panose="020B0600000000000000" pitchFamily="50" charset="-128"/>
                      </a:rPr>
                      <m:t>,</m:t>
                    </m:r>
                    <m:r>
                      <a:rPr lang="ja-JP" altLang="en-US" i="1">
                        <a:latin typeface="Cambria Math" panose="02040503050406030204" pitchFamily="18" charset="0"/>
                        <a:ea typeface="HGPｺﾞｼｯｸM" panose="020B0600000000000000" pitchFamily="50" charset="-128"/>
                      </a:rPr>
                      <m:t>問題</m:t>
                    </m:r>
                  </m:oMath>
                </a14:m>
                <a:r>
                  <a:rPr lang="en-US" altLang="ja-JP" dirty="0" smtClean="0">
                    <a:latin typeface="HGPｺﾞｼｯｸM" panose="020B0600000000000000" pitchFamily="50" charset="-128"/>
                    <a:ea typeface="HGPｺﾞｼｯｸM" panose="020B0600000000000000" pitchFamily="50" charset="-128"/>
                  </a:rPr>
                  <a:t>2 :</a:t>
                </a:r>
                <a14:m>
                  <m:oMath xmlns:m="http://schemas.openxmlformats.org/officeDocument/2006/math">
                    <m:r>
                      <m:rPr>
                        <m:sty m:val="p"/>
                      </m:rPr>
                      <a:rPr lang="en-US" altLang="ja-JP">
                        <a:latin typeface="Cambria Math" panose="02040503050406030204" pitchFamily="18" charset="0"/>
                        <a:ea typeface="HGPｺﾞｼｯｸM" panose="020B0600000000000000" pitchFamily="50" charset="-128"/>
                      </a:rPr>
                      <m:t>Y</m:t>
                    </m:r>
                    <m:r>
                      <a:rPr lang="en-US" altLang="ja-JP">
                        <a:latin typeface="Cambria Math" panose="02040503050406030204" pitchFamily="18" charset="0"/>
                        <a:ea typeface="HGPｺﾞｼｯｸM" panose="020B0600000000000000" pitchFamily="50" charset="-128"/>
                      </a:rPr>
                      <m:t>=</m:t>
                    </m:r>
                    <m:r>
                      <m:rPr>
                        <m:sty m:val="p"/>
                      </m:rPr>
                      <a:rPr lang="en-US" altLang="ja-JP">
                        <a:latin typeface="Cambria Math" panose="02040503050406030204" pitchFamily="18" charset="0"/>
                        <a:ea typeface="HGPｺﾞｼｯｸM" panose="020B0600000000000000" pitchFamily="50" charset="-128"/>
                      </a:rPr>
                      <m:t>I</m:t>
                    </m:r>
                    <m:d>
                      <m:dPr>
                        <m:ctrlPr>
                          <a:rPr lang="en-US" altLang="ja-JP" i="1">
                            <a:latin typeface="Cambria Math" panose="02040503050406030204" pitchFamily="18" charset="0"/>
                            <a:ea typeface="HGPｺﾞｼｯｸM" panose="020B0600000000000000" pitchFamily="50" charset="-128"/>
                          </a:rPr>
                        </m:ctrlPr>
                      </m:dPr>
                      <m:e>
                        <m:r>
                          <a:rPr lang="en-US" altLang="ja-JP" b="0" i="1" smtClean="0">
                            <a:latin typeface="Cambria Math" panose="02040503050406030204" pitchFamily="18" charset="0"/>
                            <a:ea typeface="HGPｺﾞｼｯｸM" panose="020B0600000000000000" pitchFamily="50" charset="-128"/>
                          </a:rPr>
                          <m:t>𝑠𝑖𝑔𝑛</m:t>
                        </m:r>
                        <m:d>
                          <m:dPr>
                            <m:begChr m:val="{"/>
                            <m:ctrlPr>
                              <a:rPr lang="en-US" altLang="ja-JP" b="0" i="1" smtClean="0">
                                <a:latin typeface="Cambria Math" panose="02040503050406030204" pitchFamily="18" charset="0"/>
                                <a:ea typeface="HGPｺﾞｼｯｸM" panose="020B0600000000000000" pitchFamily="50" charset="-128"/>
                              </a:rPr>
                            </m:ctrlPr>
                          </m:dPr>
                          <m:e>
                            <m:nary>
                              <m:naryPr>
                                <m:chr m:val="∏"/>
                                <m:ctrlPr>
                                  <a:rPr lang="en-US" altLang="ja-JP" b="0" i="1" smtClean="0">
                                    <a:latin typeface="Cambria Math" panose="02040503050406030204" pitchFamily="18" charset="0"/>
                                    <a:ea typeface="HGPｺﾞｼｯｸM" panose="020B0600000000000000" pitchFamily="50" charset="-128"/>
                                  </a:rPr>
                                </m:ctrlPr>
                              </m:naryPr>
                              <m:sub>
                                <m:r>
                                  <m:rPr>
                                    <m:brk m:alnAt="23"/>
                                  </m:rPr>
                                  <a:rPr lang="en-US" altLang="ja-JP" b="0" i="1" smtClean="0">
                                    <a:latin typeface="Cambria Math" panose="02040503050406030204" pitchFamily="18" charset="0"/>
                                    <a:ea typeface="HGPｺﾞｼｯｸM" panose="020B0600000000000000" pitchFamily="50" charset="-128"/>
                                  </a:rPr>
                                  <m:t>𝑗</m:t>
                                </m:r>
                                <m:r>
                                  <a:rPr lang="en-US" altLang="ja-JP" b="0" i="1" smtClean="0">
                                    <a:latin typeface="Cambria Math" panose="02040503050406030204" pitchFamily="18" charset="0"/>
                                    <a:ea typeface="HGPｺﾞｼｯｸM" panose="020B0600000000000000" pitchFamily="50" charset="-128"/>
                                  </a:rPr>
                                  <m:t>=1</m:t>
                                </m:r>
                              </m:sub>
                              <m:sup>
                                <m:r>
                                  <a:rPr lang="en-US" altLang="ja-JP" b="0" i="1" smtClean="0">
                                    <a:latin typeface="Cambria Math" panose="02040503050406030204" pitchFamily="18" charset="0"/>
                                    <a:ea typeface="HGPｺﾞｼｯｸM" panose="020B0600000000000000" pitchFamily="50" charset="-128"/>
                                  </a:rPr>
                                  <m:t>3</m:t>
                                </m:r>
                              </m:sup>
                              <m:e>
                                <m:r>
                                  <a:rPr lang="en-US" altLang="ja-JP" b="0" i="1" smtClean="0">
                                    <a:latin typeface="Cambria Math" panose="02040503050406030204" pitchFamily="18" charset="0"/>
                                    <a:ea typeface="HGPｺﾞｼｯｸM" panose="020B0600000000000000" pitchFamily="50" charset="-128"/>
                                  </a:rPr>
                                  <m:t>(</m:t>
                                </m:r>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𝑋</m:t>
                                    </m:r>
                                  </m:e>
                                  <m:sub>
                                    <m:r>
                                      <a:rPr lang="en-US" altLang="ja-JP" b="0" i="1" smtClean="0">
                                        <a:latin typeface="Cambria Math" panose="02040503050406030204" pitchFamily="18" charset="0"/>
                                        <a:ea typeface="HGPｺﾞｼｯｸM" panose="020B0600000000000000" pitchFamily="50" charset="-128"/>
                                      </a:rPr>
                                      <m:t>𝑗</m:t>
                                    </m:r>
                                  </m:sub>
                                </m:sSub>
                                <m:r>
                                  <a:rPr lang="en-US" altLang="ja-JP" b="0" i="1" smtClean="0">
                                    <a:latin typeface="Cambria Math" panose="02040503050406030204" pitchFamily="18" charset="0"/>
                                    <a:ea typeface="HGPｺﾞｼｯｸM" panose="020B0600000000000000" pitchFamily="50" charset="-128"/>
                                  </a:rPr>
                                  <m:t>−</m:t>
                                </m:r>
                                <m:f>
                                  <m:fPr>
                                    <m:ctrlPr>
                                      <a:rPr lang="en-US" altLang="ja-JP" i="1">
                                        <a:latin typeface="Cambria Math" panose="02040503050406030204" pitchFamily="18" charset="0"/>
                                        <a:ea typeface="HGPｺﾞｼｯｸM" panose="020B0600000000000000" pitchFamily="50" charset="-128"/>
                                      </a:rPr>
                                    </m:ctrlPr>
                                  </m:fPr>
                                  <m:num>
                                    <m:r>
                                      <a:rPr lang="en-US" altLang="ja-JP" i="1">
                                        <a:latin typeface="Cambria Math" panose="02040503050406030204" pitchFamily="18" charset="0"/>
                                        <a:ea typeface="HGPｺﾞｼｯｸM" panose="020B0600000000000000" pitchFamily="50" charset="-128"/>
                                      </a:rPr>
                                      <m:t>1</m:t>
                                    </m:r>
                                  </m:num>
                                  <m:den>
                                    <m:r>
                                      <a:rPr lang="en-US" altLang="ja-JP" i="1">
                                        <a:latin typeface="Cambria Math" panose="02040503050406030204" pitchFamily="18" charset="0"/>
                                        <a:ea typeface="HGPｺﾞｼｯｸM" panose="020B0600000000000000" pitchFamily="50" charset="-128"/>
                                      </a:rPr>
                                      <m:t>2</m:t>
                                    </m:r>
                                  </m:den>
                                </m:f>
                              </m:e>
                            </m:nary>
                          </m:e>
                        </m:d>
                        <m:r>
                          <a:rPr lang="en-US" altLang="ja-JP" b="0" i="1" smtClean="0">
                            <a:latin typeface="Cambria Math" panose="02040503050406030204" pitchFamily="18" charset="0"/>
                            <a:ea typeface="HGPｺﾞｼｯｸM" panose="020B0600000000000000" pitchFamily="50" charset="-128"/>
                          </a:rPr>
                          <m:t>}&gt;0</m:t>
                        </m:r>
                      </m:e>
                    </m:d>
                  </m:oMath>
                </a14:m>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→どの調整パラメータも、最良の値は明らかに状況に依存する</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→調整パラメータの最良の値を推定するためには、交差確認のようなデータに基づく客観的な手法を使うことが重要</a:t>
                </a:r>
                <a:endParaRPr lang="en-US" altLang="ja-JP" dirty="0" smtClean="0">
                  <a:latin typeface="HGPｺﾞｼｯｸM" panose="020B0600000000000000" pitchFamily="50" charset="-128"/>
                  <a:ea typeface="HGPｺﾞｼｯｸM" panose="020B0600000000000000"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433110" cy="4264780"/>
              </a:xfrm>
              <a:blipFill rotWithShape="0">
                <a:blip r:embed="rId3"/>
                <a:stretch>
                  <a:fillRect l="-1333" t="-2714"/>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187E98EB-2ACC-49B6-9B87-CA507B4E1589}"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10</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499314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例</a:t>
            </a:r>
            <a:r>
              <a:rPr lang="en-US" altLang="ja-JP" dirty="0" smtClean="0">
                <a:latin typeface="HGPｺﾞｼｯｸM" panose="020B0600000000000000" pitchFamily="50" charset="-128"/>
                <a:ea typeface="HGPｺﾞｼｯｸM" panose="020B0600000000000000" pitchFamily="50" charset="-128"/>
              </a:rPr>
              <a:t>2:k</a:t>
            </a:r>
            <a:r>
              <a:rPr lang="ja-JP" altLang="en-US" dirty="0" smtClean="0">
                <a:latin typeface="HGPｺﾞｼｯｸM" panose="020B0600000000000000" pitchFamily="50" charset="-128"/>
                <a:ea typeface="HGPｺﾞｼｯｸM" panose="020B0600000000000000" pitchFamily="50" charset="-128"/>
              </a:rPr>
              <a:t>最近傍法と画像シーンの分類</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lnSpcReduction="10000"/>
          </a:bodyPr>
          <a:lstStyle/>
          <a:p>
            <a:pPr marL="0" indent="0">
              <a:buNone/>
            </a:pPr>
            <a:r>
              <a:rPr lang="ja-JP" altLang="en-US" dirty="0" smtClean="0">
                <a:latin typeface="HGPｺﾞｼｯｸM" panose="020B0600000000000000" pitchFamily="50" charset="-128"/>
                <a:ea typeface="HGPｺﾞｼｯｸM" panose="020B0600000000000000" pitchFamily="50" charset="-128"/>
              </a:rPr>
              <a:t>例：人工衛星画像から土地利用の予測を行う</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各画素に対して、</a:t>
            </a:r>
            <a:r>
              <a:rPr lang="en-US" altLang="ja-JP" dirty="0" smtClean="0">
                <a:latin typeface="HGPｺﾞｼｯｸM" panose="020B0600000000000000" pitchFamily="50" charset="-128"/>
                <a:ea typeface="HGPｺﾞｼｯｸM" panose="020B0600000000000000" pitchFamily="50" charset="-128"/>
              </a:rPr>
              <a:t>8</a:t>
            </a:r>
            <a:r>
              <a:rPr lang="ja-JP" altLang="en-US" dirty="0" smtClean="0">
                <a:latin typeface="HGPｺﾞｼｯｸM" panose="020B0600000000000000" pitchFamily="50" charset="-128"/>
                <a:ea typeface="HGPｺﾞｼｯｸM" panose="020B0600000000000000" pitchFamily="50" charset="-128"/>
              </a:rPr>
              <a:t>近傍特徴マップを抽出し、</a:t>
            </a:r>
            <a:r>
              <a:rPr lang="en-US" altLang="ja-JP" dirty="0" smtClean="0">
                <a:latin typeface="HGPｺﾞｼｯｸM" panose="020B0600000000000000" pitchFamily="50" charset="-128"/>
                <a:ea typeface="HGPｺﾞｼｯｸM" panose="020B0600000000000000" pitchFamily="50" charset="-128"/>
              </a:rPr>
              <a:t>36</a:t>
            </a:r>
            <a:r>
              <a:rPr lang="ja-JP" altLang="en-US" dirty="0" smtClean="0">
                <a:latin typeface="HGPｺﾞｼｯｸM" panose="020B0600000000000000" pitchFamily="50" charset="-128"/>
                <a:ea typeface="HGPｺﾞｼｯｸM" panose="020B0600000000000000" pitchFamily="50" charset="-128"/>
              </a:rPr>
              <a:t>個の入力特徴量とする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この</a:t>
            </a:r>
            <a:r>
              <a:rPr lang="en-US" altLang="ja-JP" dirty="0" smtClean="0">
                <a:latin typeface="HGPｺﾞｼｯｸM" panose="020B0600000000000000" pitchFamily="50" charset="-128"/>
                <a:ea typeface="HGPｺﾞｼｯｸM" panose="020B0600000000000000" pitchFamily="50" charset="-128"/>
              </a:rPr>
              <a:t>36</a:t>
            </a:r>
            <a:r>
              <a:rPr lang="ja-JP" altLang="en-US" dirty="0" smtClean="0">
                <a:latin typeface="HGPｺﾞｼｯｸM" panose="020B0600000000000000" pitchFamily="50" charset="-128"/>
                <a:ea typeface="HGPｺﾞｼｯｸM" panose="020B0600000000000000" pitchFamily="50" charset="-128"/>
              </a:rPr>
              <a:t>次元特徴空間で</a:t>
            </a:r>
            <a:r>
              <a:rPr lang="en-US" altLang="ja-JP" dirty="0" smtClean="0">
                <a:latin typeface="HGPｺﾞｼｯｸM" panose="020B0600000000000000" pitchFamily="50" charset="-128"/>
                <a:ea typeface="HGPｺﾞｼｯｸM" panose="020B0600000000000000" pitchFamily="50" charset="-128"/>
              </a:rPr>
              <a:t>5</a:t>
            </a:r>
            <a:r>
              <a:rPr lang="ja-JP" altLang="en-US" dirty="0" smtClean="0">
                <a:latin typeface="HGPｺﾞｼｯｸM" panose="020B0600000000000000" pitchFamily="50" charset="-128"/>
                <a:ea typeface="HGPｺﾞｼｯｸM" panose="020B0600000000000000" pitchFamily="50" charset="-128"/>
              </a:rPr>
              <a:t>最近傍分類を実行する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→多数の手法が試されたが、</a:t>
            </a:r>
            <a:r>
              <a:rPr lang="ja-JP" altLang="en-US" dirty="0" err="1" smtClean="0">
                <a:latin typeface="HGPｺﾞｼｯｸM" panose="020B0600000000000000" pitchFamily="50" charset="-128"/>
                <a:ea typeface="HGPｺﾞｼｯｸM" panose="020B0600000000000000" pitchFamily="50" charset="-128"/>
              </a:rPr>
              <a:t>ｋ</a:t>
            </a:r>
            <a:r>
              <a:rPr lang="ja-JP" altLang="en-US" dirty="0" smtClean="0">
                <a:latin typeface="HGPｺﾞｼｯｸM" panose="020B0600000000000000" pitchFamily="50" charset="-128"/>
                <a:ea typeface="HGPｺﾞｼｯｸM" panose="020B0600000000000000" pitchFamily="50" charset="-128"/>
              </a:rPr>
              <a:t>最近傍法は最高の性能</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4FF03AB2-0841-4124-A61A-73D37C4E301C}"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11</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706997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例</a:t>
            </a:r>
            <a:r>
              <a:rPr lang="en-US" altLang="ja-JP" dirty="0" smtClean="0">
                <a:latin typeface="HGPｺﾞｼｯｸM" panose="020B0600000000000000" pitchFamily="50" charset="-128"/>
                <a:ea typeface="HGPｺﾞｼｯｸM" panose="020B0600000000000000" pitchFamily="50" charset="-128"/>
              </a:rPr>
              <a:t>3:</a:t>
            </a:r>
            <a:r>
              <a:rPr lang="ja-JP" altLang="en-US" dirty="0" smtClean="0">
                <a:latin typeface="HGPｺﾞｼｯｸM" panose="020B0600000000000000" pitchFamily="50" charset="-128"/>
                <a:ea typeface="HGPｺﾞｼｯｸM" panose="020B0600000000000000" pitchFamily="50" charset="-128"/>
              </a:rPr>
              <a:t>手書き数字認識</a:t>
            </a:r>
            <a:r>
              <a:rPr lang="en-US" altLang="ja-JP" dirty="0" smtClean="0">
                <a:latin typeface="HGPｺﾞｼｯｸM" panose="020B0600000000000000" pitchFamily="50" charset="-128"/>
                <a:ea typeface="HGPｺﾞｼｯｸM" panose="020B0600000000000000" pitchFamily="50" charset="-128"/>
              </a:rPr>
              <a:t>&lt;</a:t>
            </a:r>
            <a:r>
              <a:rPr lang="ja-JP" altLang="en-US" dirty="0" smtClean="0">
                <a:latin typeface="HGPｺﾞｼｯｸM" panose="020B0600000000000000" pitchFamily="50" charset="-128"/>
                <a:ea typeface="HGPｺﾞｼｯｸM" panose="020B0600000000000000" pitchFamily="50" charset="-128"/>
              </a:rPr>
              <a:t>不変計量と接距離</a:t>
            </a:r>
            <a:r>
              <a:rPr lang="en-US" altLang="ja-JP" dirty="0" smtClean="0">
                <a:latin typeface="HGPｺﾞｼｯｸM" panose="020B0600000000000000" pitchFamily="50" charset="-128"/>
                <a:ea typeface="HGPｺﾞｼｯｸM" panose="020B0600000000000000" pitchFamily="50" charset="-128"/>
              </a:rPr>
              <a:t>&gt;</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2596" y="1947334"/>
                <a:ext cx="11756571" cy="4264780"/>
              </a:xfrm>
            </p:spPr>
            <p:txBody>
              <a:bodyPr>
                <a:normAutofit fontScale="92500"/>
              </a:bodyPr>
              <a:lstStyle/>
              <a:p>
                <a:pPr marL="0" indent="0">
                  <a:buNone/>
                </a:pPr>
                <a:r>
                  <a:rPr lang="ja-JP" altLang="en-US" dirty="0" smtClean="0">
                    <a:latin typeface="HGPｺﾞｼｯｸM" panose="020B0600000000000000" pitchFamily="50" charset="-128"/>
                    <a:ea typeface="HGPｺﾞｼｯｸM" panose="020B0600000000000000" pitchFamily="50" charset="-128"/>
                  </a:rPr>
                  <a:t>例：文字認識を行う際に、回転の影響も考慮したうえで</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最近傍法を用いる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入力が</a:t>
                </a:r>
                <a:r>
                  <a:rPr lang="en-US" altLang="ja-JP" dirty="0" smtClean="0">
                    <a:latin typeface="HGPｺﾞｼｯｸM" panose="020B0600000000000000" pitchFamily="50" charset="-128"/>
                    <a:ea typeface="HGPｺﾞｼｯｸM" panose="020B0600000000000000" pitchFamily="50" charset="-128"/>
                  </a:rPr>
                  <a:t>16*16=256</a:t>
                </a:r>
                <a:r>
                  <a:rPr lang="ja-JP" altLang="en-US" dirty="0" smtClean="0">
                    <a:latin typeface="HGPｺﾞｼｯｸM" panose="020B0600000000000000" pitchFamily="50" charset="-128"/>
                    <a:ea typeface="HGPｺﾞｼｯｸM" panose="020B0600000000000000" pitchFamily="50" charset="-128"/>
                  </a:rPr>
                  <a:t>画素のグレースケール画像とする。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ある“３”とそれを回転させた</a:t>
                </a:r>
                <a:r>
                  <a:rPr lang="en-US" altLang="ja-JP" dirty="0" smtClean="0">
                    <a:latin typeface="HGPｺﾞｼｯｸM" panose="020B0600000000000000" pitchFamily="50" charset="-128"/>
                    <a:ea typeface="HGPｺﾞｼｯｸM" panose="020B0600000000000000" pitchFamily="50" charset="-128"/>
                  </a:rPr>
                  <a:t>“3”</a:t>
                </a:r>
                <a:r>
                  <a:rPr lang="ja-JP" altLang="en-US" dirty="0" smtClean="0">
                    <a:latin typeface="HGPｺﾞｼｯｸM" panose="020B0600000000000000" pitchFamily="50" charset="-128"/>
                    <a:ea typeface="HGPｺﾞｼｯｸM" panose="020B0600000000000000" pitchFamily="50" charset="-128"/>
                  </a:rPr>
                  <a:t>からなる画素数の集合を考えると、</a:t>
                </a:r>
                <a14:m>
                  <m:oMath xmlns:m="http://schemas.openxmlformats.org/officeDocument/2006/math">
                    <m:sSup>
                      <m:sSupPr>
                        <m:ctrlPr>
                          <a:rPr lang="en-US" altLang="ja-JP" i="1" smtClean="0">
                            <a:latin typeface="Cambria Math" panose="02040503050406030204" pitchFamily="18" charset="0"/>
                            <a:ea typeface="HGPｺﾞｼｯｸM" panose="020B0600000000000000" pitchFamily="50" charset="-128"/>
                          </a:rPr>
                        </m:ctrlPr>
                      </m:sSupPr>
                      <m:e>
                        <m:r>
                          <m:rPr>
                            <m:sty m:val="p"/>
                          </m:rPr>
                          <a:rPr lang="en-US" altLang="ja-JP" i="1">
                            <a:latin typeface="Cambria Math" panose="02040503050406030204" pitchFamily="18" charset="0"/>
                            <a:ea typeface="HGPｺﾞｼｯｸM" panose="020B0600000000000000" pitchFamily="50" charset="-128"/>
                          </a:rPr>
                          <m:t>R</m:t>
                        </m:r>
                      </m:e>
                      <m:sup>
                        <m:r>
                          <a:rPr lang="en-US" altLang="ja-JP" b="0" i="1" smtClean="0">
                            <a:latin typeface="Cambria Math" panose="02040503050406030204" pitchFamily="18" charset="0"/>
                            <a:ea typeface="HGPｺﾞｼｯｸM" panose="020B0600000000000000" pitchFamily="50" charset="-128"/>
                          </a:rPr>
                          <m:t>256</m:t>
                        </m:r>
                      </m:sup>
                    </m:sSup>
                  </m:oMath>
                </a14:m>
                <a:r>
                  <a:rPr lang="ja-JP" altLang="en-US" dirty="0" smtClean="0">
                    <a:latin typeface="HGPｺﾞｼｯｸM" panose="020B0600000000000000" pitchFamily="50" charset="-128"/>
                    <a:ea typeface="HGPｺﾞｼｯｸM" panose="020B0600000000000000" pitchFamily="50" charset="-128"/>
                  </a:rPr>
                  <a:t>空間で</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次元の</a:t>
                </a:r>
                <a:r>
                  <a:rPr lang="ja-JP" altLang="en-US" u="sng" dirty="0" smtClean="0">
                    <a:latin typeface="HGPｺﾞｼｯｸM" panose="020B0600000000000000" pitchFamily="50" charset="-128"/>
                    <a:ea typeface="HGPｺﾞｼｯｸM" panose="020B0600000000000000" pitchFamily="50" charset="-128"/>
                  </a:rPr>
                  <a:t>曲線</a:t>
                </a:r>
                <a:r>
                  <a:rPr lang="ja-JP" altLang="en-US" dirty="0" smtClean="0">
                    <a:latin typeface="HGPｺﾞｼｯｸM" panose="020B0600000000000000" pitchFamily="50" charset="-128"/>
                    <a:ea typeface="HGPｺﾞｼｯｸM" panose="020B0600000000000000" pitchFamily="50" charset="-128"/>
                  </a:rPr>
                  <a:t>になる</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不変</a:t>
                </a:r>
                <a:r>
                  <a:rPr lang="ja-JP" altLang="en-US" dirty="0">
                    <a:latin typeface="HGPｺﾞｼｯｸM" panose="020B0600000000000000" pitchFamily="50" charset="-128"/>
                    <a:ea typeface="HGPｺﾞｼｯｸM" panose="020B0600000000000000" pitchFamily="50" charset="-128"/>
                  </a:rPr>
                  <a:t>多様体</a:t>
                </a:r>
                <a:r>
                  <a:rPr lang="en-US" altLang="ja-JP" dirty="0" smtClean="0">
                    <a:latin typeface="HGPｺﾞｼｯｸM" panose="020B0600000000000000" pitchFamily="50" charset="-128"/>
                    <a:ea typeface="HGPｺﾞｼｯｸM" panose="020B0600000000000000" pitchFamily="50" charset="-128"/>
                  </a:rPr>
                  <a:t>)</a:t>
                </a:r>
              </a:p>
              <a:p>
                <a:pPr marL="0" indent="0">
                  <a:buNone/>
                </a:pPr>
                <a:r>
                  <a:rPr lang="en-US" altLang="ja-JP" dirty="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枚の画像のユークリッド距離ではなく、</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本の曲線の</a:t>
                </a:r>
                <a:r>
                  <a:rPr lang="ja-JP" altLang="en-US" u="sng" dirty="0" smtClean="0">
                    <a:latin typeface="HGPｺﾞｼｯｸM" panose="020B0600000000000000" pitchFamily="50" charset="-128"/>
                    <a:ea typeface="HGPｺﾞｼｯｸM" panose="020B0600000000000000" pitchFamily="50" charset="-128"/>
                  </a:rPr>
                  <a:t>最短距離（不変距離</a:t>
                </a:r>
                <a:r>
                  <a:rPr lang="en-US" altLang="ja-JP" u="sng"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で</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近傍法を用いることで、回転の影響が考慮できる。</a:t>
                </a:r>
                <a:r>
                  <a:rPr lang="ja-JP" altLang="en-US" dirty="0" smtClean="0">
                    <a:latin typeface="HGPｺﾞｼｯｸM" panose="020B0600000000000000" pitchFamily="50" charset="-128"/>
                    <a:ea typeface="HGPｺﾞｼｯｸM" panose="020B0600000000000000" pitchFamily="50" charset="-128"/>
                  </a:rPr>
                  <a:t>→問題点は、実画像に対して計算が難しい・大きな回転も近いとみなしてしまう</a:t>
                </a:r>
                <a:r>
                  <a:rPr lang="en-US" altLang="ja-JP" dirty="0" smtClean="0">
                    <a:latin typeface="HGPｺﾞｼｯｸM" panose="020B0600000000000000" pitchFamily="50" charset="-128"/>
                    <a:ea typeface="HGPｺﾞｼｯｸM" panose="020B0600000000000000" pitchFamily="50" charset="-128"/>
                  </a:rPr>
                  <a:t>(“6”</a:t>
                </a:r>
                <a:r>
                  <a:rPr lang="ja-JP" altLang="en-US" dirty="0" smtClean="0">
                    <a:latin typeface="HGPｺﾞｼｯｸM" panose="020B0600000000000000" pitchFamily="50" charset="-128"/>
                    <a:ea typeface="HGPｺﾞｼｯｸM" panose="020B0600000000000000" pitchFamily="50" charset="-128"/>
                  </a:rPr>
                  <a:t>と</a:t>
                </a:r>
                <a:r>
                  <a:rPr lang="en-US" altLang="ja-JP" dirty="0" smtClean="0">
                    <a:latin typeface="HGPｺﾞｼｯｸM" panose="020B0600000000000000" pitchFamily="50" charset="-128"/>
                    <a:ea typeface="HGPｺﾞｼｯｸM" panose="020B0600000000000000" pitchFamily="50" charset="-128"/>
                  </a:rPr>
                  <a:t>”9”</a:t>
                </a:r>
                <a:r>
                  <a:rPr lang="ja-JP" altLang="en-US" dirty="0" smtClean="0">
                    <a:latin typeface="HGPｺﾞｼｯｸM" panose="020B0600000000000000" pitchFamily="50" charset="-128"/>
                    <a:ea typeface="HGPｺﾞｼｯｸM" panose="020B0600000000000000" pitchFamily="50" charset="-128"/>
                  </a:rPr>
                  <a:t>を同分類してしまう等</a:t>
                </a:r>
                <a:r>
                  <a:rPr lang="en-US" altLang="ja-JP"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現画像における接線によって不変多様体を近似することができるので、その接距離で</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近傍法を計算する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→回転だけでなく、拡大・縮小等の変換に対しても、応用することができる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→接距離による分類は非常にうまくいき、人の目によるテスト誤差率に近い結果が出ている</a:t>
                </a:r>
                <a:endParaRPr lang="en-US" altLang="ja-JP" dirty="0" smtClean="0">
                  <a:latin typeface="HGPｺﾞｼｯｸM" panose="020B0600000000000000" pitchFamily="50" charset="-128"/>
                  <a:ea typeface="HGPｺﾞｼｯｸM" panose="020B0600000000000000"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2596" y="1947334"/>
                <a:ext cx="11756571" cy="4264780"/>
              </a:xfrm>
              <a:blipFill rotWithShape="0">
                <a:blip r:embed="rId3"/>
                <a:stretch>
                  <a:fillRect l="-1297" t="-1429" r="-124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8037FE55-B6E2-4723-B557-ECDEA6ACC449}"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12</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217140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ja-JP" altLang="en-US" dirty="0" smtClean="0">
                <a:latin typeface="HGPｺﾞｼｯｸM" panose="020B0600000000000000" pitchFamily="50" charset="-128"/>
                <a:ea typeface="HGPｺﾞｼｯｸM" panose="020B0600000000000000" pitchFamily="50" charset="-128"/>
              </a:rPr>
              <a:t>高次元特徴空間で最近傍分類を実行すると、ある点の最近傍点がとても遠いことがあるため、</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これがバイアスの原因となり、識別の性能が低下する。</a:t>
            </a: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例で</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クラスの場合、図</a:t>
            </a:r>
            <a:r>
              <a:rPr lang="en-US" altLang="ja-JP" dirty="0" smtClean="0">
                <a:latin typeface="HGPｺﾞｼｯｸM" panose="020B0600000000000000" pitchFamily="50" charset="-128"/>
                <a:ea typeface="HGPｺﾞｼｯｸM" panose="020B0600000000000000" pitchFamily="50" charset="-128"/>
              </a:rPr>
              <a:t>13.13</a:t>
            </a:r>
            <a:r>
              <a:rPr lang="ja-JP" altLang="en-US" dirty="0" smtClean="0">
                <a:latin typeface="HGPｺﾞｼｯｸM" panose="020B0600000000000000" pitchFamily="50" charset="-128"/>
                <a:ea typeface="HGPｺﾞｼｯｸM" panose="020B0600000000000000" pitchFamily="50" charset="-128"/>
              </a:rPr>
              <a:t>では二つの特徴があり質問点の最近傍は円形の領域で描かれている。</a:t>
            </a: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最近傍法は円形の領域だが、この霊ではクラス確率が横方向のみに変化しているので、</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a:latin typeface="HGPｺﾞｼｯｸM" panose="020B0600000000000000" pitchFamily="50" charset="-128"/>
                <a:ea typeface="HGPｺﾞｼｯｸM" panose="020B0600000000000000" pitchFamily="50" charset="-128"/>
              </a:rPr>
              <a:t>縦</a:t>
            </a:r>
            <a:r>
              <a:rPr lang="ja-JP" altLang="en-US" dirty="0" smtClean="0">
                <a:latin typeface="HGPｺﾞｼｯｸM" panose="020B0600000000000000" pitchFamily="50" charset="-128"/>
                <a:ea typeface="HGPｺﾞｼｯｸM" panose="020B0600000000000000" pitchFamily="50" charset="-128"/>
              </a:rPr>
              <a:t>方向に近傍を引き延ばす方がよい。</a:t>
            </a: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→クラス確率があまり変化しない方向に近傍が伸びる毛かとなるように最近傍分類で使う軽量を適応させる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a:latin typeface="HGPｺﾞｼｯｸM" panose="020B0600000000000000" pitchFamily="50" charset="-128"/>
                <a:ea typeface="HGPｺﾞｼｯｸM" panose="020B0600000000000000" pitchFamily="50" charset="-128"/>
              </a:rPr>
              <a:t>　</a:t>
            </a:r>
            <a:r>
              <a:rPr lang="ja-JP" altLang="en-US" dirty="0" smtClean="0">
                <a:latin typeface="HGPｺﾞｼｯｸM" panose="020B0600000000000000" pitchFamily="50" charset="-128"/>
                <a:ea typeface="HGPｺﾞｼｯｸM" panose="020B0600000000000000" pitchFamily="50" charset="-128"/>
              </a:rPr>
              <a:t>（適応的最近傍法</a:t>
            </a:r>
            <a:r>
              <a:rPr lang="en-US" altLang="ja-JP" dirty="0" smtClean="0">
                <a:latin typeface="HGPｺﾞｼｯｸM" panose="020B0600000000000000" pitchFamily="50" charset="-128"/>
                <a:ea typeface="HGPｺﾞｼｯｸM" panose="020B0600000000000000" pitchFamily="50" charset="-128"/>
              </a:rPr>
              <a:t>)</a:t>
            </a:r>
          </a:p>
        </p:txBody>
      </p:sp>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13</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296744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r>
              <a:rPr kumimoji="1" lang="ja-JP" altLang="en-US" dirty="0" smtClean="0">
                <a:latin typeface="HGPｺﾞｼｯｸM" panose="020B0600000000000000" pitchFamily="50" charset="-128"/>
                <a:ea typeface="HGPｺﾞｼｯｸM" panose="020B0600000000000000" pitchFamily="50" charset="-128"/>
              </a:rPr>
              <a:t>判別適応的最近傍法</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ja-JP" altLang="en-US" dirty="0" smtClean="0">
                <a:latin typeface="HGPｺﾞｼｯｸM" panose="020B0600000000000000" pitchFamily="50" charset="-128"/>
                <a:ea typeface="HGPｺﾞｼｯｸM" panose="020B0600000000000000" pitchFamily="50" charset="-128"/>
              </a:rPr>
              <a:t>各質問点において、たとえば</a:t>
            </a:r>
            <a:r>
              <a:rPr lang="en-US" altLang="ja-JP" dirty="0" smtClean="0">
                <a:latin typeface="HGPｺﾞｼｯｸM" panose="020B0600000000000000" pitchFamily="50" charset="-128"/>
                <a:ea typeface="HGPｺﾞｼｯｸM" panose="020B0600000000000000" pitchFamily="50" charset="-128"/>
              </a:rPr>
              <a:t>50</a:t>
            </a:r>
            <a:r>
              <a:rPr lang="ja-JP" altLang="en-US" dirty="0" smtClean="0">
                <a:latin typeface="HGPｺﾞｼｯｸM" panose="020B0600000000000000" pitchFamily="50" charset="-128"/>
                <a:ea typeface="HGPｺﾞｼｯｸM" panose="020B0600000000000000" pitchFamily="50" charset="-128"/>
              </a:rPr>
              <a:t>点の近傍を形成し、それらの点によるクラス分布を使って近傍をどのように変形するか決める。そして、質問点における最近傍決定則で適応的計量を使用する方法</a:t>
            </a:r>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14</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787980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r>
              <a:rPr kumimoji="1" lang="ja-JP" altLang="en-US" dirty="0" smtClean="0">
                <a:latin typeface="HGPｺﾞｼｯｸM" panose="020B0600000000000000" pitchFamily="50" charset="-128"/>
                <a:ea typeface="HGPｺﾞｼｯｸM" panose="020B0600000000000000" pitchFamily="50" charset="-128"/>
              </a:rPr>
              <a:t>判別適応的最近傍法例</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en-US" altLang="ja-JP" dirty="0" smtClean="0">
                <a:latin typeface="HGPｺﾞｼｯｸM" panose="020B0600000000000000" pitchFamily="50" charset="-128"/>
                <a:ea typeface="HGPｺﾞｼｯｸM" panose="020B0600000000000000" pitchFamily="50" charset="-128"/>
              </a:rPr>
              <a:t>10</a:t>
            </a:r>
            <a:r>
              <a:rPr lang="ja-JP" altLang="en-US" dirty="0" smtClean="0">
                <a:latin typeface="HGPｺﾞｼｯｸM" panose="020B0600000000000000" pitchFamily="50" charset="-128"/>
                <a:ea typeface="HGPｺﾞｼｯｸM" panose="020B0600000000000000" pitchFamily="50" charset="-128"/>
              </a:rPr>
              <a:t>次元空間に</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クラスデータを生成する。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クラス</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の</a:t>
            </a:r>
            <a:r>
              <a:rPr lang="en-US" altLang="ja-JP" dirty="0" smtClean="0">
                <a:latin typeface="HGPｺﾞｼｯｸM" panose="020B0600000000000000" pitchFamily="50" charset="-128"/>
                <a:ea typeface="HGPｺﾞｼｯｸM" panose="020B0600000000000000" pitchFamily="50" charset="-128"/>
              </a:rPr>
              <a:t>10</a:t>
            </a:r>
            <a:r>
              <a:rPr lang="ja-JP" altLang="en-US" dirty="0" smtClean="0">
                <a:latin typeface="HGPｺﾞｼｯｸM" panose="020B0600000000000000" pitchFamily="50" charset="-128"/>
                <a:ea typeface="HGPｺﾞｼｯｸM" panose="020B0600000000000000" pitchFamily="50" charset="-128"/>
              </a:rPr>
              <a:t>個の予測変数は、全て独立な標準ガウス分布であり、半径が</a:t>
            </a:r>
            <a:r>
              <a:rPr lang="en-US" altLang="ja-JP" dirty="0" smtClean="0">
                <a:latin typeface="HGPｺﾞｼｯｸM" panose="020B0600000000000000" pitchFamily="50" charset="-128"/>
                <a:ea typeface="HGPｺﾞｼｯｸM" panose="020B0600000000000000" pitchFamily="50" charset="-128"/>
              </a:rPr>
              <a:t>22.4</a:t>
            </a:r>
            <a:r>
              <a:rPr lang="ja-JP" altLang="en-US" dirty="0" smtClean="0">
                <a:latin typeface="HGPｺﾞｼｯｸM" panose="020B0600000000000000" pitchFamily="50" charset="-128"/>
                <a:ea typeface="HGPｺﾞｼｯｸM" panose="020B0600000000000000" pitchFamily="50" charset="-128"/>
              </a:rPr>
              <a:t>より大きく</a:t>
            </a:r>
            <a:r>
              <a:rPr lang="en-US" altLang="ja-JP" dirty="0" smtClean="0">
                <a:latin typeface="HGPｺﾞｼｯｸM" panose="020B0600000000000000" pitchFamily="50" charset="-128"/>
                <a:ea typeface="HGPｺﾞｼｯｸM" panose="020B0600000000000000" pitchFamily="50" charset="-128"/>
              </a:rPr>
              <a:t>40</a:t>
            </a:r>
            <a:r>
              <a:rPr lang="ja-JP" altLang="en-US" dirty="0" smtClean="0">
                <a:latin typeface="HGPｺﾞｼｯｸM" panose="020B0600000000000000" pitchFamily="50" charset="-128"/>
                <a:ea typeface="HGPｺﾞｼｯｸM" panose="020B0600000000000000" pitchFamily="50" charset="-128"/>
              </a:rPr>
              <a:t>未満の範囲の条件付きである。一方クラス２の予測変数は、独立な標準ガウス分布で制限なしとする。どのクラスにも</a:t>
            </a:r>
            <a:r>
              <a:rPr lang="en-US" altLang="ja-JP" dirty="0" smtClean="0">
                <a:latin typeface="HGPｺﾞｼｯｸM" panose="020B0600000000000000" pitchFamily="50" charset="-128"/>
                <a:ea typeface="HGPｺﾞｼｯｸM" panose="020B0600000000000000" pitchFamily="50" charset="-128"/>
              </a:rPr>
              <a:t>250</a:t>
            </a:r>
            <a:r>
              <a:rPr lang="ja-JP" altLang="en-US" dirty="0" smtClean="0">
                <a:latin typeface="HGPｺﾞｼｯｸM" panose="020B0600000000000000" pitchFamily="50" charset="-128"/>
                <a:ea typeface="HGPｺﾞｼｯｸM" panose="020B0600000000000000" pitchFamily="50" charset="-128"/>
              </a:rPr>
              <a:t>個の観測点が並んでおり、</a:t>
            </a:r>
            <a:r>
              <a:rPr lang="en-US" altLang="ja-JP" dirty="0" smtClean="0">
                <a:latin typeface="HGPｺﾞｼｯｸM" panose="020B0600000000000000" pitchFamily="50" charset="-128"/>
                <a:ea typeface="HGPｺﾞｼｯｸM" panose="020B0600000000000000" pitchFamily="50" charset="-128"/>
              </a:rPr>
              <a:t>10</a:t>
            </a:r>
            <a:r>
              <a:rPr lang="ja-JP" altLang="en-US" dirty="0" smtClean="0">
                <a:latin typeface="HGPｺﾞｼｯｸM" panose="020B0600000000000000" pitchFamily="50" charset="-128"/>
                <a:ea typeface="HGPｺﾞｼｯｸM" panose="020B0600000000000000" pitchFamily="50" charset="-128"/>
              </a:rPr>
              <a:t>次元すべての空間で第</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クラスと第</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クラスを囲んでいる。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LVQ</a:t>
            </a:r>
            <a:r>
              <a:rPr lang="ja-JP" altLang="en-US" dirty="0" smtClean="0">
                <a:latin typeface="HGPｺﾞｼｯｸM" panose="020B0600000000000000" pitchFamily="50" charset="-128"/>
                <a:ea typeface="HGPｺﾞｼｯｸM" panose="020B0600000000000000" pitchFamily="50" charset="-128"/>
              </a:rPr>
              <a:t>や標準の最近傍と比べて、適応的計量は著しく誤差率を減らしている。</a:t>
            </a:r>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15</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12638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計算上考慮すべき事項</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fontScale="92500" lnSpcReduction="10000"/>
          </a:bodyPr>
          <a:lstStyle/>
          <a:p>
            <a:pPr marL="0" indent="0">
              <a:buNone/>
            </a:pPr>
            <a:r>
              <a:rPr lang="ja-JP" altLang="en-US" dirty="0" smtClean="0">
                <a:latin typeface="HGPｺﾞｼｯｸM" panose="020B0600000000000000" pitchFamily="50" charset="-128"/>
                <a:ea typeface="HGPｺﾞｼｯｸM" panose="020B0600000000000000" pitchFamily="50" charset="-128"/>
              </a:rPr>
              <a:t>最近傍決定則の欠点</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最近傍点と訓練集合全体の記憶に</a:t>
            </a:r>
            <a:r>
              <a:rPr lang="ja-JP" altLang="en-US" u="sng" dirty="0" smtClean="0">
                <a:latin typeface="HGPｺﾞｼｯｸM" panose="020B0600000000000000" pitchFamily="50" charset="-128"/>
                <a:ea typeface="HGPｺﾞｼｯｸM" panose="020B0600000000000000" pitchFamily="50" charset="-128"/>
              </a:rPr>
              <a:t>計算上の負荷</a:t>
            </a:r>
            <a:r>
              <a:rPr lang="ja-JP" altLang="en-US" dirty="0" smtClean="0">
                <a:latin typeface="HGPｺﾞｼｯｸM" panose="020B0600000000000000" pitchFamily="50" charset="-128"/>
                <a:ea typeface="HGPｺﾞｼｯｸM" panose="020B0600000000000000" pitchFamily="50" charset="-128"/>
              </a:rPr>
              <a:t>がかかる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N</a:t>
            </a:r>
            <a:r>
              <a:rPr lang="ja-JP" altLang="en-US" dirty="0" smtClean="0">
                <a:latin typeface="HGPｺﾞｼｯｸM" panose="020B0600000000000000" pitchFamily="50" charset="-128"/>
                <a:ea typeface="HGPｺﾞｼｯｸM" panose="020B0600000000000000" pitchFamily="50" charset="-128"/>
              </a:rPr>
              <a:t>個の観測点と</a:t>
            </a:r>
            <a:r>
              <a:rPr lang="en-US" altLang="ja-JP" dirty="0" smtClean="0">
                <a:latin typeface="HGPｺﾞｼｯｸM" panose="020B0600000000000000" pitchFamily="50" charset="-128"/>
                <a:ea typeface="HGPｺﾞｼｯｸM" panose="020B0600000000000000" pitchFamily="50" charset="-128"/>
              </a:rPr>
              <a:t>p</a:t>
            </a:r>
            <a:r>
              <a:rPr lang="ja-JP" altLang="en-US" dirty="0" smtClean="0">
                <a:latin typeface="HGPｺﾞｼｯｸM" panose="020B0600000000000000" pitchFamily="50" charset="-128"/>
                <a:ea typeface="HGPｺﾞｼｯｸM" panose="020B0600000000000000" pitchFamily="50" charset="-128"/>
              </a:rPr>
              <a:t>個の予測変数があるとき、</a:t>
            </a:r>
            <a:r>
              <a:rPr lang="en-US" altLang="ja-JP" dirty="0" smtClean="0">
                <a:latin typeface="HGPｺﾞｼｯｸM" panose="020B0600000000000000" pitchFamily="50" charset="-128"/>
                <a:ea typeface="HGPｺﾞｼｯｸM" panose="020B0600000000000000" pitchFamily="50" charset="-128"/>
              </a:rPr>
              <a:t>Np</a:t>
            </a:r>
            <a:r>
              <a:rPr lang="ja-JP" altLang="en-US" dirty="0" smtClean="0">
                <a:latin typeface="HGPｺﾞｼｯｸM" panose="020B0600000000000000" pitchFamily="50" charset="-128"/>
                <a:ea typeface="HGPｺﾞｼｯｸM" panose="020B0600000000000000" pitchFamily="50" charset="-128"/>
              </a:rPr>
              <a:t>回の演算を必要とする</a:t>
            </a:r>
            <a:r>
              <a:rPr lang="en-US" altLang="ja-JP" dirty="0" smtClean="0">
                <a:latin typeface="HGPｺﾞｼｯｸM" panose="020B0600000000000000" pitchFamily="50" charset="-128"/>
                <a:ea typeface="HGPｺﾞｼｯｸM" panose="020B0600000000000000" pitchFamily="50" charset="-128"/>
              </a:rPr>
              <a:t>)</a:t>
            </a:r>
          </a:p>
          <a:p>
            <a:pPr marL="0" indent="0">
              <a:buNone/>
            </a:pPr>
            <a:r>
              <a:rPr lang="ja-JP" altLang="en-US" dirty="0" smtClean="0">
                <a:latin typeface="HGPｺﾞｼｯｸM" panose="020B0600000000000000" pitchFamily="50" charset="-128"/>
                <a:ea typeface="HGPｺﾞｼｯｸM" panose="020B0600000000000000" pitchFamily="50" charset="-128"/>
              </a:rPr>
              <a:t>→編集や簡約手続きが考案されている</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利用実績はまだ少ないらしい・・・</a:t>
            </a:r>
            <a:r>
              <a:rPr lang="en-US" altLang="ja-JP" dirty="0" smtClean="0">
                <a:latin typeface="HGPｺﾞｼｯｸM" panose="020B0600000000000000" pitchFamily="50" charset="-128"/>
                <a:ea typeface="HGPｺﾞｼｯｸM" panose="020B0600000000000000" pitchFamily="50" charset="-128"/>
              </a:rPr>
              <a:t>)</a:t>
            </a: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err="1" smtClean="0">
                <a:latin typeface="HGPｺﾞｼｯｸM" panose="020B0600000000000000" pitchFamily="50" charset="-128"/>
                <a:ea typeface="HGPｺﾞｼｯｸM" panose="020B0600000000000000" pitchFamily="50" charset="-128"/>
              </a:rPr>
              <a:t>Devijver</a:t>
            </a:r>
            <a:r>
              <a:rPr lang="en-US" altLang="ja-JP" dirty="0" smtClean="0">
                <a:latin typeface="HGPｺﾞｼｯｸM" panose="020B0600000000000000" pitchFamily="50" charset="-128"/>
                <a:ea typeface="HGPｺﾞｼｯｸM" panose="020B0600000000000000" pitchFamily="50" charset="-128"/>
              </a:rPr>
              <a:t> and Kittler</a:t>
            </a:r>
            <a:r>
              <a:rPr lang="ja-JP" altLang="en-US" dirty="0" smtClean="0">
                <a:latin typeface="HGPｺﾞｼｯｸM" panose="020B0600000000000000" pitchFamily="50" charset="-128"/>
                <a:ea typeface="HGPｺﾞｼｯｸM" panose="020B0600000000000000" pitchFamily="50" charset="-128"/>
              </a:rPr>
              <a:t>のマルチエディットアルゴリズム：訓練観測点の均質なクラスタを保持する試み</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データを循環的に訓練とテストの集合に分け、訓練集合について最近傍決定則を計算して誤分類されたテスト点を削除する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Hart</a:t>
            </a:r>
            <a:r>
              <a:rPr lang="ja-JP" altLang="en-US" dirty="0" err="1" smtClean="0">
                <a:latin typeface="HGPｺﾞｼｯｸM" panose="020B0600000000000000" pitchFamily="50" charset="-128"/>
                <a:ea typeface="HGPｺﾞｼｯｸM" panose="020B0600000000000000" pitchFamily="50" charset="-128"/>
              </a:rPr>
              <a:t>の簡</a:t>
            </a:r>
            <a:r>
              <a:rPr lang="ja-JP" altLang="en-US" dirty="0" smtClean="0">
                <a:latin typeface="HGPｺﾞｼｯｸM" panose="020B0600000000000000" pitchFamily="50" charset="-128"/>
                <a:ea typeface="HGPｺﾞｼｯｸM" panose="020B0600000000000000" pitchFamily="50" charset="-128"/>
              </a:rPr>
              <a:t>約手続き：クラスタの外縁の重要な点のみを保持する試み</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訓練集合として無作為に選んだ一つの観測点から開始し、他のデータは一つずつ処理する。もし現在の訓練集合で計算した最近傍決定則で誤分類されたら、訓練集合にそのデータを追加する。</a:t>
            </a:r>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7CBC8168-BD9B-44AA-A3F7-8F21B6AF8388}"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16</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15614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混合ガウス分布</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057" y="1947334"/>
                <a:ext cx="11117943" cy="4264780"/>
              </a:xfrm>
            </p:spPr>
            <p:txBody>
              <a:bodyPr>
                <a:normAutofit/>
              </a:bodyPr>
              <a:lstStyle/>
              <a:p>
                <a:r>
                  <a:rPr lang="en-US" altLang="ja-JP" dirty="0" smtClean="0">
                    <a:latin typeface="HGPｺﾞｼｯｸM" panose="020B0600000000000000" pitchFamily="50" charset="-128"/>
                    <a:ea typeface="HGPｺﾞｼｯｸM" panose="020B0600000000000000" pitchFamily="50" charset="-128"/>
                  </a:rPr>
                  <a:t>6</a:t>
                </a:r>
                <a:r>
                  <a:rPr lang="ja-JP" altLang="en-US" dirty="0" smtClean="0">
                    <a:latin typeface="HGPｺﾞｼｯｸM" panose="020B0600000000000000" pitchFamily="50" charset="-128"/>
                    <a:ea typeface="HGPｺﾞｼｯｸM" panose="020B0600000000000000" pitchFamily="50" charset="-128"/>
                  </a:rPr>
                  <a:t>章・</a:t>
                </a:r>
                <a:r>
                  <a:rPr lang="en-US" altLang="ja-JP" dirty="0" smtClean="0">
                    <a:latin typeface="HGPｺﾞｼｯｸM" panose="020B0600000000000000" pitchFamily="50" charset="-128"/>
                    <a:ea typeface="HGPｺﾞｼｯｸM" panose="020B0600000000000000" pitchFamily="50" charset="-128"/>
                  </a:rPr>
                  <a:t>8</a:t>
                </a:r>
                <a:r>
                  <a:rPr lang="ja-JP" altLang="en-US" dirty="0" smtClean="0">
                    <a:latin typeface="HGPｺﾞｼｯｸM" panose="020B0600000000000000" pitchFamily="50" charset="-128"/>
                    <a:ea typeface="HGPｺﾞｼｯｸM" panose="020B0600000000000000" pitchFamily="50" charset="-128"/>
                  </a:rPr>
                  <a:t>章・</a:t>
                </a:r>
                <a:r>
                  <a:rPr lang="en-US" altLang="ja-JP" dirty="0" smtClean="0">
                    <a:latin typeface="HGPｺﾞｼｯｸM" panose="020B0600000000000000" pitchFamily="50" charset="-128"/>
                    <a:ea typeface="HGPｺﾞｼｯｸM" panose="020B0600000000000000" pitchFamily="50" charset="-128"/>
                  </a:rPr>
                  <a:t>12</a:t>
                </a:r>
                <a:r>
                  <a:rPr lang="ja-JP" altLang="en-US" dirty="0" smtClean="0">
                    <a:latin typeface="HGPｺﾞｼｯｸM" panose="020B0600000000000000" pitchFamily="50" charset="-128"/>
                    <a:ea typeface="HGPｺﾞｼｯｸM" panose="020B0600000000000000" pitchFamily="50" charset="-128"/>
                  </a:rPr>
                  <a:t>章でてきた混合ガウス分布も、プロトタイプ法の一つとしてみなすことが出来る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各クラスタが一つのガウス密度分布によって示されており、中心と共分散行列を持っている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r>
                  <a:rPr lang="en-US" altLang="ja-JP" dirty="0" smtClean="0">
                    <a:latin typeface="HGPｺﾞｼｯｸM" panose="020B0600000000000000" pitchFamily="50" charset="-128"/>
                    <a:ea typeface="HGPｺﾞｼｯｸM" panose="020B0600000000000000" pitchFamily="50" charset="-128"/>
                  </a:rPr>
                  <a:t>EM</a:t>
                </a:r>
                <a:r>
                  <a:rPr lang="ja-JP" altLang="en-US" dirty="0" smtClean="0">
                    <a:latin typeface="HGPｺﾞｼｯｸM" panose="020B0600000000000000" pitchFamily="50" charset="-128"/>
                    <a:ea typeface="HGPｺﾞｼｯｸM" panose="020B0600000000000000" pitchFamily="50" charset="-128"/>
                  </a:rPr>
                  <a:t>アルゴリズム</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混合ガウス分布のパラメータ推定に用いられる手順）</a:t>
                </a:r>
                <a:endParaRPr lang="en-US" altLang="ja-JP" dirty="0">
                  <a:latin typeface="HGPｺﾞｼｯｸM" panose="020B0600000000000000" pitchFamily="50" charset="-128"/>
                  <a:ea typeface="HGPｺﾞｼｯｸM" panose="020B0600000000000000" pitchFamily="50" charset="-128"/>
                </a:endParaRPr>
              </a:p>
              <a:p>
                <a:pPr marL="0" indent="0">
                  <a:buNone/>
                </a:pPr>
                <a:r>
                  <a:rPr lang="en-US" altLang="ja-JP" dirty="0" smtClean="0">
                    <a:latin typeface="HGPｺﾞｼｯｸM" panose="020B0600000000000000" pitchFamily="50" charset="-128"/>
                    <a:ea typeface="HGPｺﾞｼｯｸM" panose="020B0600000000000000" pitchFamily="50" charset="-128"/>
                  </a:rPr>
                  <a:t>E</a:t>
                </a:r>
                <a:r>
                  <a:rPr lang="ja-JP" altLang="en-US" dirty="0" smtClean="0">
                    <a:latin typeface="HGPｺﾞｼｯｸM" panose="020B0600000000000000" pitchFamily="50" charset="-128"/>
                    <a:ea typeface="HGPｺﾞｼｯｸM" panose="020B0600000000000000" pitchFamily="50" charset="-128"/>
                  </a:rPr>
                  <a:t>ステップ（</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平均法①に対応</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において、各クラスタに対する負担率が与えられる</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latin typeface="HGPｺﾞｼｯｸM" panose="020B0600000000000000" pitchFamily="50" charset="-128"/>
                    <a:ea typeface="HGPｺﾞｼｯｸM" panose="020B0600000000000000" pitchFamily="50" charset="-128"/>
                  </a:rPr>
                  <a:t>M</a:t>
                </a:r>
                <a:r>
                  <a:rPr lang="ja-JP" altLang="en-US" dirty="0" smtClean="0">
                    <a:latin typeface="HGPｺﾞｼｯｸM" panose="020B0600000000000000" pitchFamily="50" charset="-128"/>
                    <a:ea typeface="HGPｺﾞｼｯｸM" panose="020B0600000000000000" pitchFamily="50" charset="-128"/>
                  </a:rPr>
                  <a:t>ステップ</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平均法②に</a:t>
                </a:r>
                <a:r>
                  <a:rPr lang="ja-JP" altLang="en-US" dirty="0">
                    <a:latin typeface="HGPｺﾞｼｯｸM" panose="020B0600000000000000" pitchFamily="50" charset="-128"/>
                    <a:ea typeface="HGPｺﾞｼｯｸM" panose="020B0600000000000000" pitchFamily="50" charset="-128"/>
                  </a:rPr>
                  <a:t>対応</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において、それぞれの観測点はすべてのクラスタの加重平均に寄与する</a:t>
                </a:r>
                <a:endParaRPr lang="en-US" altLang="ja-JP" dirty="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各クラス特徴の密度分布を表すために混合ガウス分布を用いることで、</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ea typeface="HGPｺﾞｼｯｸM" panose="020B0600000000000000" pitchFamily="50" charset="-128"/>
                  </a:rPr>
                  <a:t> </a:t>
                </a:r>
                <a14:m>
                  <m:oMath xmlns:m="http://schemas.openxmlformats.org/officeDocument/2006/math">
                    <m:r>
                      <a:rPr lang="en-US" altLang="ja-JP" i="1">
                        <a:latin typeface="Cambria Math" panose="02040503050406030204" pitchFamily="18" charset="0"/>
                        <a:ea typeface="HGPｺﾞｼｯｸM" panose="020B0600000000000000" pitchFamily="50" charset="-128"/>
                      </a:rPr>
                      <m:t>𝑥</m:t>
                    </m:r>
                  </m:oMath>
                </a14:m>
                <a:r>
                  <a:rPr lang="ja-JP" altLang="en-US" dirty="0" smtClean="0">
                    <a:latin typeface="HGPｺﾞｼｯｸM" panose="020B0600000000000000" pitchFamily="50" charset="-128"/>
                    <a:ea typeface="HGPｺﾞｼｯｸM" panose="020B0600000000000000" pitchFamily="50" charset="-128"/>
                  </a:rPr>
                  <a:t>を分類するための滑らかな事後確率分布が得られる（</a:t>
                </a:r>
                <a:r>
                  <a:rPr lang="en-US" altLang="ja-JP" dirty="0" smtClean="0">
                    <a:latin typeface="HGPｺﾞｼｯｸM" panose="020B0600000000000000" pitchFamily="50" charset="-128"/>
                    <a:ea typeface="HGPｺﾞｼｯｸM" panose="020B0600000000000000" pitchFamily="50" charset="-128"/>
                  </a:rPr>
                  <a:t>12.60)</a:t>
                </a: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117943" cy="4264780"/>
              </a:xfrm>
              <a:blipFill rotWithShape="0">
                <a:blip r:embed="rId3"/>
                <a:stretch>
                  <a:fillRect l="-1425" t="-1429"/>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8A1122D5-D830-4171-A3C6-ABF3B75F44F9}"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17</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65100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ｺﾞｼｯｸM" panose="020B0600000000000000" pitchFamily="50" charset="-128"/>
                <a:ea typeface="HGPｺﾞｼｯｸM" panose="020B0600000000000000" pitchFamily="50" charset="-128"/>
              </a:rPr>
              <a:t>目次</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p:txBody>
          <a:bodyPr>
            <a:normAutofit/>
          </a:bodyPr>
          <a:lstStyle/>
          <a:p>
            <a:r>
              <a:rPr lang="ja-JP" altLang="en-US" sz="3200" dirty="0" smtClean="0">
                <a:latin typeface="HGPｺﾞｼｯｸM" panose="020B0600000000000000" pitchFamily="50" charset="-128"/>
                <a:ea typeface="HGPｺﾞｼｯｸM" panose="020B0600000000000000" pitchFamily="50" charset="-128"/>
              </a:rPr>
              <a:t>１．プロトタイプ法</a:t>
            </a:r>
            <a:endParaRPr kumimoji="1" lang="ja-JP" altLang="en-US" sz="3200" dirty="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85DFEAAA-4EB0-4FDB-992A-EB59434EA9F1}"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2</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691926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4"/>
            <a:ext cx="10058400" cy="961626"/>
          </a:xfrm>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プロトタイプ法とは</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097279" y="1845734"/>
                <a:ext cx="10615749" cy="4023360"/>
              </a:xfrm>
            </p:spPr>
            <p:txBody>
              <a:bodyPr>
                <a:normAutofit lnSpcReduction="10000"/>
              </a:bodyPr>
              <a:lstStyle/>
              <a:p>
                <a:r>
                  <a:rPr lang="ja-JP" altLang="en-US" dirty="0" smtClean="0">
                    <a:latin typeface="HGPｺﾞｼｯｸM" panose="020B0600000000000000" pitchFamily="50" charset="-128"/>
                    <a:ea typeface="HGPｺﾞｼｯｸM" panose="020B0600000000000000" pitchFamily="50" charset="-128"/>
                  </a:rPr>
                  <a:t>特徴空間における点の集合によって訓練データを表す方法</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訓練データは、</a:t>
                </a:r>
                <a:r>
                  <a:rPr lang="en-US" altLang="ja-JP" dirty="0" smtClean="0">
                    <a:latin typeface="HGPｺﾞｼｯｸM" panose="020B0600000000000000" pitchFamily="50" charset="-128"/>
                    <a:ea typeface="HGPｺﾞｼｯｸM" panose="020B0600000000000000" pitchFamily="50" charset="-128"/>
                  </a:rPr>
                  <a:t>N</a:t>
                </a:r>
                <a:r>
                  <a:rPr lang="ja-JP" altLang="en-US" dirty="0" smtClean="0">
                    <a:latin typeface="HGPｺﾞｼｯｸM" panose="020B0600000000000000" pitchFamily="50" charset="-128"/>
                    <a:ea typeface="HGPｺﾞｼｯｸM" panose="020B0600000000000000" pitchFamily="50" charset="-128"/>
                  </a:rPr>
                  <a:t>個のペア</a:t>
                </a:r>
                <a:r>
                  <a:rPr lang="en-US" altLang="ja-JP" dirty="0" smtClean="0">
                    <a:latin typeface="HGPｺﾞｼｯｸM" panose="020B0600000000000000" pitchFamily="50" charset="-128"/>
                    <a:ea typeface="HGPｺﾞｼｯｸM" panose="020B0600000000000000" pitchFamily="50" charset="-128"/>
                  </a:rPr>
                  <a:t>(</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1</m:t>
                        </m:r>
                      </m:sub>
                    </m:sSub>
                  </m:oMath>
                </a14:m>
                <a:r>
                  <a:rPr kumimoji="1" lang="en-US" altLang="ja-JP" dirty="0" smtClean="0">
                    <a:latin typeface="HGPｺﾞｼｯｸM" panose="020B0600000000000000" pitchFamily="50" charset="-128"/>
                    <a:ea typeface="HGPｺﾞｼｯｸM" panose="020B0600000000000000" pitchFamily="50" charset="-128"/>
                  </a:rPr>
                  <a:t>,</a:t>
                </a:r>
                <a:r>
                  <a:rPr lang="en-US" altLang="ja-JP" dirty="0">
                    <a:ea typeface="HGPｺﾞｼｯｸM" panose="020B0600000000000000" pitchFamily="50" charset="-128"/>
                  </a:rPr>
                  <a:t> </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𝑔</m:t>
                        </m:r>
                      </m:e>
                      <m:sub>
                        <m:r>
                          <a:rPr lang="en-US" altLang="ja-JP" i="1">
                            <a:latin typeface="Cambria Math" panose="02040503050406030204" pitchFamily="18" charset="0"/>
                            <a:ea typeface="HGPｺﾞｼｯｸM" panose="020B0600000000000000" pitchFamily="50" charset="-128"/>
                          </a:rPr>
                          <m:t>1</m:t>
                        </m:r>
                      </m:sub>
                    </m:sSub>
                  </m:oMath>
                </a14:m>
                <a:r>
                  <a:rPr kumimoji="1" lang="en-US" altLang="ja-JP" dirty="0" smtClean="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𝑁</m:t>
                        </m:r>
                      </m:sub>
                    </m:sSub>
                  </m:oMath>
                </a14:m>
                <a:r>
                  <a:rPr lang="en-US" altLang="ja-JP" dirty="0">
                    <a:latin typeface="HGPｺﾞｼｯｸM" panose="020B0600000000000000" pitchFamily="50" charset="-128"/>
                    <a:ea typeface="HGPｺﾞｼｯｸM" panose="020B0600000000000000" pitchFamily="50" charset="-128"/>
                  </a:rPr>
                  <a:t>,</a:t>
                </a:r>
                <a:r>
                  <a:rPr lang="en-US" altLang="ja-JP" dirty="0">
                    <a:ea typeface="HGPｺﾞｼｯｸM" panose="020B0600000000000000" pitchFamily="50" charset="-128"/>
                  </a:rPr>
                  <a:t> </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𝑔</m:t>
                        </m:r>
                      </m:e>
                      <m:sub>
                        <m:r>
                          <a:rPr lang="en-US" altLang="ja-JP" b="0" i="1" smtClean="0">
                            <a:latin typeface="Cambria Math" panose="02040503050406030204" pitchFamily="18" charset="0"/>
                            <a:ea typeface="HGPｺﾞｼｯｸM" panose="020B0600000000000000" pitchFamily="50" charset="-128"/>
                          </a:rPr>
                          <m:t>𝑁</m:t>
                        </m:r>
                      </m:sub>
                    </m:sSub>
                  </m:oMath>
                </a14:m>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からなり、</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𝑔</m:t>
                        </m:r>
                      </m:e>
                      <m:sub>
                        <m:r>
                          <a:rPr lang="en-US" altLang="ja-JP" b="0" i="1" smtClean="0">
                            <a:latin typeface="Cambria Math" panose="02040503050406030204" pitchFamily="18" charset="0"/>
                            <a:ea typeface="HGPｺﾞｼｯｸM" panose="020B0600000000000000" pitchFamily="50" charset="-128"/>
                          </a:rPr>
                          <m:t>𝑖</m:t>
                        </m:r>
                      </m:sub>
                    </m:sSub>
                    <m:r>
                      <a:rPr lang="ja-JP" altLang="en-US" i="1" smtClean="0">
                        <a:latin typeface="Cambria Math" panose="02040503050406030204" pitchFamily="18" charset="0"/>
                        <a:ea typeface="HGPｺﾞｼｯｸM" panose="020B0600000000000000" pitchFamily="50" charset="-128"/>
                      </a:rPr>
                      <m:t>は</m:t>
                    </m:r>
                    <m:d>
                      <m:dPr>
                        <m:begChr m:val="{"/>
                        <m:endChr m:val="}"/>
                        <m:ctrlPr>
                          <a:rPr lang="en-US" altLang="ja-JP" i="1" smtClean="0">
                            <a:latin typeface="Cambria Math" panose="02040503050406030204" pitchFamily="18" charset="0"/>
                            <a:ea typeface="HGPｺﾞｼｯｸM" panose="020B0600000000000000" pitchFamily="50" charset="-128"/>
                          </a:rPr>
                        </m:ctrlPr>
                      </m:dPr>
                      <m:e>
                        <m:r>
                          <a:rPr lang="en-US" altLang="ja-JP" b="0" i="1" smtClean="0">
                            <a:latin typeface="Cambria Math" panose="02040503050406030204" pitchFamily="18" charset="0"/>
                            <a:ea typeface="HGPｺﾞｼｯｸM" panose="020B0600000000000000" pitchFamily="50" charset="-128"/>
                          </a:rPr>
                          <m:t>1,2,…</m:t>
                        </m:r>
                        <m:r>
                          <a:rPr lang="en-US" altLang="ja-JP" b="0" i="1" smtClean="0">
                            <a:latin typeface="Cambria Math" panose="02040503050406030204" pitchFamily="18" charset="0"/>
                            <a:ea typeface="HGPｺﾞｼｯｸM" panose="020B0600000000000000" pitchFamily="50" charset="-128"/>
                          </a:rPr>
                          <m:t>𝐾</m:t>
                        </m:r>
                      </m:e>
                    </m:d>
                  </m:oMath>
                </a14:m>
                <a:r>
                  <a:rPr kumimoji="1" lang="ja-JP" altLang="en-US" dirty="0" smtClean="0">
                    <a:latin typeface="HGPｺﾞｼｯｸM" panose="020B0600000000000000" pitchFamily="50" charset="-128"/>
                    <a:ea typeface="HGPｺﾞｼｯｸM" panose="020B0600000000000000" pitchFamily="50" charset="-128"/>
                  </a:rPr>
                  <a:t>にある値をとるクラスラベルとする</a:t>
                </a:r>
                <a:endParaRPr kumimoji="1"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各クラスラベルごとにプロトタイプを設定し、分類したい質問の点</a:t>
                </a:r>
                <a14:m>
                  <m:oMath xmlns:m="http://schemas.openxmlformats.org/officeDocument/2006/math">
                    <m:r>
                      <a:rPr lang="en-US" altLang="ja-JP" i="1">
                        <a:latin typeface="Cambria Math" panose="02040503050406030204" pitchFamily="18" charset="0"/>
                        <a:ea typeface="HGPｺﾞｼｯｸM" panose="020B0600000000000000" pitchFamily="50" charset="-128"/>
                      </a:rPr>
                      <m:t>𝑥</m:t>
                    </m:r>
                  </m:oMath>
                </a14:m>
                <a:r>
                  <a:rPr kumimoji="1" lang="ja-JP" altLang="en-US" dirty="0" smtClean="0">
                    <a:latin typeface="HGPｺﾞｼｯｸM" panose="020B0600000000000000" pitchFamily="50" charset="-128"/>
                    <a:ea typeface="HGPｺﾞｼｯｸM" panose="020B0600000000000000" pitchFamily="50" charset="-128"/>
                  </a:rPr>
                  <a:t>は最も近いプロトタイプのクラスへ分類</a:t>
                </a:r>
                <a:endParaRPr kumimoji="1"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→通常はユークリッド距離で定義される（そのほかの尺度については</a:t>
                </a:r>
                <a:r>
                  <a:rPr lang="en-US" altLang="ja-JP" dirty="0" smtClean="0">
                    <a:latin typeface="HGPｺﾞｼｯｸM" panose="020B0600000000000000" pitchFamily="50" charset="-128"/>
                    <a:ea typeface="HGPｺﾞｼｯｸM" panose="020B0600000000000000" pitchFamily="50" charset="-128"/>
                  </a:rPr>
                  <a:t>14</a:t>
                </a:r>
                <a:r>
                  <a:rPr lang="ja-JP" altLang="en-US" dirty="0" smtClean="0">
                    <a:latin typeface="HGPｺﾞｼｯｸM" panose="020B0600000000000000" pitchFamily="50" charset="-128"/>
                    <a:ea typeface="HGPｺﾞｼｯｸM" panose="020B0600000000000000" pitchFamily="50" charset="-128"/>
                  </a:rPr>
                  <a:t>章で紹介）</a:t>
                </a:r>
                <a:endParaRPr lang="en-US" altLang="ja-JP" dirty="0" smtClean="0">
                  <a:latin typeface="HGPｺﾞｼｯｸM" panose="020B0600000000000000" pitchFamily="50" charset="-128"/>
                  <a:ea typeface="HGPｺﾞｼｯｸM" panose="020B0600000000000000" pitchFamily="50" charset="-128"/>
                </a:endParaRPr>
              </a:p>
              <a:p>
                <a:r>
                  <a:rPr kumimoji="1" lang="ja-JP" altLang="en-US" dirty="0" smtClean="0">
                    <a:latin typeface="HGPｺﾞｼｯｸM" panose="020B0600000000000000" pitchFamily="50" charset="-128"/>
                    <a:ea typeface="HGPｺﾞｼｯｸM" panose="020B0600000000000000" pitchFamily="50" charset="-128"/>
                  </a:rPr>
                  <a:t>→訓練標本全体で平均０、分散１としてから計算することが多い</a:t>
                </a:r>
                <a:endParaRPr kumimoji="1"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プロトタイプの設定方法にはいくつかの手法が存在し、本章では</a:t>
                </a:r>
                <a:r>
                  <a:rPr lang="en-US" altLang="ja-JP" u="sng" dirty="0" smtClean="0">
                    <a:latin typeface="HGPｺﾞｼｯｸM" panose="020B0600000000000000" pitchFamily="50" charset="-128"/>
                    <a:ea typeface="HGPｺﾞｼｯｸM" panose="020B0600000000000000" pitchFamily="50" charset="-128"/>
                  </a:rPr>
                  <a:t>K</a:t>
                </a:r>
                <a:r>
                  <a:rPr lang="ja-JP" altLang="en-US" u="sng" dirty="0" smtClean="0">
                    <a:latin typeface="HGPｺﾞｼｯｸM" panose="020B0600000000000000" pitchFamily="50" charset="-128"/>
                    <a:ea typeface="HGPｺﾞｼｯｸM" panose="020B0600000000000000" pitchFamily="50" charset="-128"/>
                  </a:rPr>
                  <a:t>平均クラスタリング</a:t>
                </a:r>
                <a:r>
                  <a:rPr lang="ja-JP" altLang="en-US" dirty="0" smtClean="0">
                    <a:latin typeface="HGPｺﾞｼｯｸM" panose="020B0600000000000000" pitchFamily="50" charset="-128"/>
                    <a:ea typeface="HGPｺﾞｼｯｸM" panose="020B0600000000000000" pitchFamily="50" charset="-128"/>
                  </a:rPr>
                  <a:t>と</a:t>
                </a:r>
                <a:r>
                  <a:rPr lang="ja-JP" altLang="en-US" u="sng" dirty="0" smtClean="0">
                    <a:latin typeface="HGPｺﾞｼｯｸM" panose="020B0600000000000000" pitchFamily="50" charset="-128"/>
                    <a:ea typeface="HGPｺﾞｼｯｸM" panose="020B0600000000000000" pitchFamily="50" charset="-128"/>
                  </a:rPr>
                  <a:t>学習ベクトル</a:t>
                </a:r>
                <a:r>
                  <a:rPr lang="ja-JP" altLang="en-US" u="sng" dirty="0" smtClean="0">
                    <a:latin typeface="HGPｺﾞｼｯｸM" panose="020B0600000000000000" pitchFamily="50" charset="-128"/>
                    <a:ea typeface="HGPｺﾞｼｯｸM" panose="020B0600000000000000" pitchFamily="50" charset="-128"/>
                  </a:rPr>
                  <a:t>量子化</a:t>
                </a:r>
                <a:r>
                  <a:rPr lang="ja-JP" altLang="en-US" dirty="0" smtClean="0">
                    <a:latin typeface="HGPｺﾞｼｯｸM" panose="020B0600000000000000" pitchFamily="50" charset="-128"/>
                    <a:ea typeface="HGPｺﾞｼｯｸM" panose="020B0600000000000000" pitchFamily="50" charset="-128"/>
                  </a:rPr>
                  <a:t>を</a:t>
                </a:r>
                <a:r>
                  <a:rPr lang="ja-JP" altLang="en-US" dirty="0" smtClean="0">
                    <a:latin typeface="HGPｺﾞｼｯｸM" panose="020B0600000000000000" pitchFamily="50" charset="-128"/>
                    <a:ea typeface="HGPｺﾞｼｯｸM" panose="020B0600000000000000" pitchFamily="50" charset="-128"/>
                  </a:rPr>
                  <a:t>説明</a:t>
                </a:r>
                <a:endParaRPr kumimoji="1" lang="en-US" altLang="ja-JP" dirty="0" smtClean="0">
                  <a:latin typeface="HGPｺﾞｼｯｸM" panose="020B0600000000000000" pitchFamily="50" charset="-128"/>
                  <a:ea typeface="HGPｺﾞｼｯｸM" panose="020B0600000000000000"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097279" y="1845734"/>
                <a:ext cx="10615749" cy="4023360"/>
              </a:xfrm>
              <a:blipFill rotWithShape="0">
                <a:blip r:embed="rId3"/>
                <a:stretch>
                  <a:fillRect l="-574" t="-2424" r="-1091"/>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4FDEAD80-FB7E-4F27-B4EC-9D2936ECA9A9}"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3</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3920994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411567"/>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平均クラスタリング</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302482" cy="4264780"/>
          </a:xfrm>
        </p:spPr>
        <p:txBody>
          <a:bodyPr>
            <a:normAutofit fontScale="92500" lnSpcReduction="10000"/>
          </a:bodyPr>
          <a:lstStyle/>
          <a:p>
            <a:r>
              <a:rPr lang="ja-JP" altLang="en-US" sz="2200" dirty="0" smtClean="0">
                <a:latin typeface="HGPｺﾞｼｯｸM" panose="020B0600000000000000" pitchFamily="50" charset="-128"/>
                <a:ea typeface="HGPｺﾞｼｯｸM" panose="020B0600000000000000" pitchFamily="50" charset="-128"/>
              </a:rPr>
              <a:t>ラベルなしデータの集合からクラスタとクラスタ中心を見つける方法</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smtClean="0">
                <a:latin typeface="HGPｺﾞｼｯｸM" panose="020B0600000000000000" pitchFamily="50" charset="-128"/>
                <a:ea typeface="HGPｺﾞｼｯｸM" panose="020B0600000000000000" pitchFamily="50" charset="-128"/>
              </a:rPr>
              <a:t>（教師なし学習、ラベル付きデータの分類にも応用可能）</a:t>
            </a:r>
            <a:endParaRPr lang="en-US" altLang="ja-JP" sz="2200" dirty="0" smtClean="0">
              <a:latin typeface="HGPｺﾞｼｯｸM" panose="020B0600000000000000" pitchFamily="50" charset="-128"/>
              <a:ea typeface="HGPｺﾞｼｯｸM" panose="020B0600000000000000" pitchFamily="50" charset="-128"/>
            </a:endParaRPr>
          </a:p>
          <a:p>
            <a:endParaRPr lang="en-US" altLang="ja-JP" sz="2200" dirty="0" smtClean="0">
              <a:latin typeface="HGPｺﾞｼｯｸM" panose="020B0600000000000000" pitchFamily="50" charset="-128"/>
              <a:ea typeface="HGPｺﾞｼｯｸM" panose="020B0600000000000000" pitchFamily="50" charset="-128"/>
            </a:endParaRPr>
          </a:p>
          <a:p>
            <a:r>
              <a:rPr lang="en-US" altLang="ja-JP" sz="2200" dirty="0" smtClean="0">
                <a:latin typeface="HGPｺﾞｼｯｸM" panose="020B0600000000000000" pitchFamily="50" charset="-128"/>
                <a:ea typeface="HGPｺﾞｼｯｸM" panose="020B0600000000000000" pitchFamily="50" charset="-128"/>
              </a:rPr>
              <a:t>K</a:t>
            </a:r>
            <a:r>
              <a:rPr lang="ja-JP" altLang="en-US" sz="2200" dirty="0" smtClean="0">
                <a:latin typeface="HGPｺﾞｼｯｸM" panose="020B0600000000000000" pitchFamily="50" charset="-128"/>
                <a:ea typeface="HGPｺﾞｼｯｸM" panose="020B0600000000000000" pitchFamily="50" charset="-128"/>
              </a:rPr>
              <a:t>平均法の手順</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smtClean="0">
                <a:latin typeface="HGPｺﾞｼｯｸM" panose="020B0600000000000000" pitchFamily="50" charset="-128"/>
                <a:ea typeface="HGPｺﾞｼｯｸM" panose="020B0600000000000000" pitchFamily="50" charset="-128"/>
              </a:rPr>
              <a:t>初期設定では、</a:t>
            </a:r>
            <a:r>
              <a:rPr lang="en-US" altLang="ja-JP" sz="2200" dirty="0">
                <a:latin typeface="HGPｺﾞｼｯｸM" panose="020B0600000000000000" pitchFamily="50" charset="-128"/>
                <a:ea typeface="HGPｺﾞｼｯｸM" panose="020B0600000000000000" pitchFamily="50" charset="-128"/>
              </a:rPr>
              <a:t>R</a:t>
            </a:r>
            <a:r>
              <a:rPr lang="ja-JP" altLang="en-US" sz="2200" dirty="0" smtClean="0">
                <a:latin typeface="HGPｺﾞｼｯｸM" panose="020B0600000000000000" pitchFamily="50" charset="-128"/>
                <a:ea typeface="HGPｺﾞｼｯｸM" panose="020B0600000000000000" pitchFamily="50" charset="-128"/>
              </a:rPr>
              <a:t>個だけクラスタ中心を選ぶ</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a:latin typeface="HGPｺﾞｼｯｸM" panose="020B0600000000000000" pitchFamily="50" charset="-128"/>
                <a:ea typeface="HGPｺﾞｼｯｸM" panose="020B0600000000000000" pitchFamily="50" charset="-128"/>
              </a:rPr>
              <a:t>①</a:t>
            </a:r>
            <a:r>
              <a:rPr lang="ja-JP" altLang="en-US" sz="2200" dirty="0" smtClean="0">
                <a:latin typeface="HGPｺﾞｼｯｸM" panose="020B0600000000000000" pitchFamily="50" charset="-128"/>
                <a:ea typeface="HGPｺﾞｼｯｸM" panose="020B0600000000000000" pitchFamily="50" charset="-128"/>
              </a:rPr>
              <a:t>各中心について、</a:t>
            </a:r>
            <a:r>
              <a:rPr lang="ja-JP" altLang="en-US" sz="2200" dirty="0">
                <a:latin typeface="HGPｺﾞｼｯｸM" panose="020B0600000000000000" pitchFamily="50" charset="-128"/>
                <a:ea typeface="HGPｺﾞｼｯｸM" panose="020B0600000000000000" pitchFamily="50" charset="-128"/>
              </a:rPr>
              <a:t>他</a:t>
            </a:r>
            <a:r>
              <a:rPr lang="ja-JP" altLang="en-US" sz="2200" dirty="0" smtClean="0">
                <a:latin typeface="HGPｺﾞｼｯｸM" panose="020B0600000000000000" pitchFamily="50" charset="-128"/>
                <a:ea typeface="HGPｺﾞｼｯｸM" panose="020B0600000000000000" pitchFamily="50" charset="-128"/>
              </a:rPr>
              <a:t>のどの中心よりもその中心に近い訓練点からなる部分集合（クラスタ</a:t>
            </a:r>
            <a:r>
              <a:rPr lang="en-US" altLang="ja-JP" sz="2200" dirty="0" smtClean="0">
                <a:latin typeface="HGPｺﾞｼｯｸM" panose="020B0600000000000000" pitchFamily="50" charset="-128"/>
                <a:ea typeface="HGPｺﾞｼｯｸM" panose="020B0600000000000000" pitchFamily="50" charset="-128"/>
              </a:rPr>
              <a:t>)</a:t>
            </a:r>
            <a:r>
              <a:rPr lang="ja-JP" altLang="en-US" sz="2200" dirty="0" smtClean="0">
                <a:latin typeface="HGPｺﾞｼｯｸM" panose="020B0600000000000000" pitchFamily="50" charset="-128"/>
                <a:ea typeface="HGPｺﾞｼｯｸM" panose="020B0600000000000000" pitchFamily="50" charset="-128"/>
              </a:rPr>
              <a:t>を特定</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a:latin typeface="HGPｺﾞｼｯｸM" panose="020B0600000000000000" pitchFamily="50" charset="-128"/>
                <a:ea typeface="HGPｺﾞｼｯｸM" panose="020B0600000000000000" pitchFamily="50" charset="-128"/>
              </a:rPr>
              <a:t>②</a:t>
            </a:r>
            <a:r>
              <a:rPr lang="ja-JP" altLang="en-US" sz="2200" dirty="0" smtClean="0">
                <a:latin typeface="HGPｺﾞｼｯｸM" panose="020B0600000000000000" pitchFamily="50" charset="-128"/>
                <a:ea typeface="HGPｺﾞｼｯｸM" panose="020B0600000000000000" pitchFamily="50" charset="-128"/>
              </a:rPr>
              <a:t>各クラスタのデータ点について各特徴量の平均を計算し、この平均ベクトルをそのクラスタの新しい点とする</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smtClean="0">
                <a:latin typeface="HGPｺﾞｼｯｸM" panose="020B0600000000000000" pitchFamily="50" charset="-128"/>
                <a:ea typeface="HGPｺﾞｼｯｸM" panose="020B0600000000000000" pitchFamily="50" charset="-128"/>
              </a:rPr>
              <a:t>→クラスタ</a:t>
            </a:r>
            <a:r>
              <a:rPr lang="ja-JP" altLang="en-US" sz="2200" dirty="0">
                <a:latin typeface="HGPｺﾞｼｯｸM" panose="020B0600000000000000" pitchFamily="50" charset="-128"/>
                <a:ea typeface="HGPｺﾞｼｯｸM" panose="020B0600000000000000" pitchFamily="50" charset="-128"/>
              </a:rPr>
              <a:t>中心が収束するまで、①・②を</a:t>
            </a:r>
            <a:r>
              <a:rPr lang="ja-JP" altLang="en-US" sz="2200" dirty="0" smtClean="0">
                <a:latin typeface="HGPｺﾞｼｯｸM" panose="020B0600000000000000" pitchFamily="50" charset="-128"/>
                <a:ea typeface="HGPｺﾞｼｯｸM" panose="020B0600000000000000" pitchFamily="50" charset="-128"/>
              </a:rPr>
              <a:t>繰り返す</a:t>
            </a:r>
            <a:endParaRPr lang="en-US" altLang="ja-JP" sz="1600" dirty="0" smtClean="0">
              <a:latin typeface="HGPｺﾞｼｯｸM" panose="020B0600000000000000" pitchFamily="50" charset="-128"/>
              <a:ea typeface="HGPｺﾞｼｯｸM" panose="020B0600000000000000" pitchFamily="50" charset="-128"/>
            </a:endParaRPr>
          </a:p>
          <a:p>
            <a:r>
              <a:rPr lang="en-US" altLang="ja-JP" sz="1600" dirty="0" smtClean="0">
                <a:latin typeface="HGPｺﾞｼｯｸM" panose="020B0600000000000000" pitchFamily="50" charset="-128"/>
                <a:ea typeface="HGPｺﾞｼｯｸM" panose="020B0600000000000000" pitchFamily="50" charset="-128"/>
              </a:rPr>
              <a:t>※14</a:t>
            </a:r>
            <a:r>
              <a:rPr lang="ja-JP" altLang="en-US" sz="1600" dirty="0">
                <a:latin typeface="HGPｺﾞｼｯｸM" panose="020B0600000000000000" pitchFamily="50" charset="-128"/>
                <a:ea typeface="HGPｺﾞｼｯｸM" panose="020B0600000000000000" pitchFamily="50" charset="-128"/>
              </a:rPr>
              <a:t>章</a:t>
            </a:r>
            <a:r>
              <a:rPr lang="ja-JP" altLang="en-US" sz="1600" dirty="0" smtClean="0">
                <a:latin typeface="HGPｺﾞｼｯｸM" panose="020B0600000000000000" pitchFamily="50" charset="-128"/>
                <a:ea typeface="HGPｺﾞｼｯｸM" panose="020B0600000000000000" pitchFamily="50" charset="-128"/>
              </a:rPr>
              <a:t>で、手順の詳細・距離尺度等について説明</a:t>
            </a:r>
            <a:endParaRPr lang="en-US" altLang="ja-JP" sz="1600" dirty="0" smtClean="0">
              <a:latin typeface="HGPｺﾞｼｯｸM" panose="020B0600000000000000" pitchFamily="50" charset="-128"/>
              <a:ea typeface="HGPｺﾞｼｯｸM" panose="020B0600000000000000" pitchFamily="50" charset="-128"/>
            </a:endParaRPr>
          </a:p>
          <a:p>
            <a:r>
              <a:rPr lang="en-US" altLang="ja-JP" sz="1600" dirty="0" smtClean="0">
                <a:latin typeface="HGPｺﾞｼｯｸM" panose="020B0600000000000000" pitchFamily="50" charset="-128"/>
                <a:ea typeface="HGPｺﾞｼｯｸM" panose="020B0600000000000000" pitchFamily="50" charset="-128"/>
              </a:rPr>
              <a:t>※K</a:t>
            </a:r>
            <a:r>
              <a:rPr lang="ja-JP" altLang="en-US" sz="1600" dirty="0" smtClean="0">
                <a:latin typeface="HGPｺﾞｼｯｸM" panose="020B0600000000000000" pitchFamily="50" charset="-128"/>
                <a:ea typeface="HGPｺﾞｼｯｸM" panose="020B0600000000000000" pitchFamily="50" charset="-128"/>
              </a:rPr>
              <a:t>平均法の</a:t>
            </a:r>
            <a:r>
              <a:rPr lang="en-US" altLang="ja-JP" sz="1600" dirty="0" smtClean="0">
                <a:latin typeface="HGPｺﾞｼｯｸM" panose="020B0600000000000000" pitchFamily="50" charset="-128"/>
                <a:ea typeface="HGPｺﾞｼｯｸM" panose="020B0600000000000000" pitchFamily="50" charset="-128"/>
              </a:rPr>
              <a:t>K</a:t>
            </a:r>
            <a:r>
              <a:rPr lang="ja-JP" altLang="en-US" sz="1600" dirty="0" smtClean="0">
                <a:latin typeface="HGPｺﾞｼｯｸM" panose="020B0600000000000000" pitchFamily="50" charset="-128"/>
                <a:ea typeface="HGPｺﾞｼｯｸM" panose="020B0600000000000000" pitchFamily="50" charset="-128"/>
              </a:rPr>
              <a:t>はクラスタ中心の個数のことを表すが、この教科書では</a:t>
            </a:r>
            <a:r>
              <a:rPr lang="en-US" altLang="ja-JP" sz="1600" dirty="0" smtClean="0">
                <a:latin typeface="HGPｺﾞｼｯｸM" panose="020B0600000000000000" pitchFamily="50" charset="-128"/>
                <a:ea typeface="HGPｺﾞｼｯｸM" panose="020B0600000000000000" pitchFamily="50" charset="-128"/>
              </a:rPr>
              <a:t>K</a:t>
            </a:r>
            <a:r>
              <a:rPr lang="ja-JP" altLang="en-US" sz="1600" dirty="0" smtClean="0">
                <a:latin typeface="HGPｺﾞｼｯｸM" panose="020B0600000000000000" pitchFamily="50" charset="-128"/>
                <a:ea typeface="HGPｺﾞｼｯｸM" panose="020B0600000000000000" pitchFamily="50" charset="-128"/>
              </a:rPr>
              <a:t>をクラス数にしているので</a:t>
            </a:r>
            <a:r>
              <a:rPr lang="en-US" altLang="ja-JP" sz="1600" dirty="0" smtClean="0">
                <a:latin typeface="HGPｺﾞｼｯｸM" panose="020B0600000000000000" pitchFamily="50" charset="-128"/>
                <a:ea typeface="HGPｺﾞｼｯｸM" panose="020B0600000000000000" pitchFamily="50" charset="-128"/>
              </a:rPr>
              <a:t>R</a:t>
            </a:r>
            <a:r>
              <a:rPr lang="ja-JP" altLang="en-US" sz="1600" dirty="0" smtClean="0">
                <a:latin typeface="HGPｺﾞｼｯｸM" panose="020B0600000000000000" pitchFamily="50" charset="-128"/>
                <a:ea typeface="HGPｺﾞｼｯｸM" panose="020B0600000000000000" pitchFamily="50" charset="-128"/>
              </a:rPr>
              <a:t>で表記</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3E585DDF-FC59-4AB8-BE71-6BADBCDC247D}"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4</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740893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平均クラスタリング</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057" y="1947334"/>
                <a:ext cx="11117943" cy="4264780"/>
              </a:xfrm>
            </p:spPr>
            <p:txBody>
              <a:bodyPr>
                <a:normAutofit fontScale="92500"/>
              </a:bodyPr>
              <a:lstStyle/>
              <a:p>
                <a:r>
                  <a:rPr lang="ja-JP" altLang="en-US" sz="2200" dirty="0" smtClean="0">
                    <a:latin typeface="HGPｺﾞｼｯｸM" panose="020B0600000000000000" pitchFamily="50" charset="-128"/>
                    <a:ea typeface="HGPｺﾞｼｯｸM" panose="020B0600000000000000" pitchFamily="50" charset="-128"/>
                  </a:rPr>
                  <a:t>ラベル付きデータの分類の場合の手順</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①クラスごとに</a:t>
                </a:r>
                <a:r>
                  <a:rPr lang="en-US" altLang="ja-JP" dirty="0" smtClean="0">
                    <a:latin typeface="HGPｺﾞｼｯｸM" panose="020B0600000000000000" pitchFamily="50" charset="-128"/>
                    <a:ea typeface="HGPｺﾞｼｯｸM" panose="020B0600000000000000" pitchFamily="50" charset="-128"/>
                  </a:rPr>
                  <a:t>R</a:t>
                </a:r>
                <a:r>
                  <a:rPr lang="ja-JP" altLang="en-US" dirty="0" smtClean="0">
                    <a:latin typeface="HGPｺﾞｼｯｸM" panose="020B0600000000000000" pitchFamily="50" charset="-128"/>
                    <a:ea typeface="HGPｺﾞｼｯｸM" panose="020B0600000000000000" pitchFamily="50" charset="-128"/>
                  </a:rPr>
                  <a:t>個のプロトタイプを使い、各クラスの訓練データに対して</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平均クラスタリングを適用</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②</a:t>
                </a:r>
                <a:r>
                  <a:rPr lang="en-US" altLang="ja-JP" dirty="0" smtClean="0">
                    <a:latin typeface="HGPｺﾞｼｯｸM" panose="020B0600000000000000" pitchFamily="50" charset="-128"/>
                    <a:ea typeface="HGPｺﾞｼｯｸM" panose="020B0600000000000000" pitchFamily="50" charset="-128"/>
                  </a:rPr>
                  <a:t>K×R</a:t>
                </a:r>
                <a:r>
                  <a:rPr lang="ja-JP" altLang="en-US" dirty="0" smtClean="0">
                    <a:latin typeface="HGPｺﾞｼｯｸM" panose="020B0600000000000000" pitchFamily="50" charset="-128"/>
                    <a:ea typeface="HGPｺﾞｼｯｸM" panose="020B0600000000000000" pitchFamily="50" charset="-128"/>
                  </a:rPr>
                  <a:t>個のプロトタイプにそれぞれクラスラベルを付与</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③新しい特徴</a:t>
                </a:r>
                <a14:m>
                  <m:oMath xmlns:m="http://schemas.openxmlformats.org/officeDocument/2006/math">
                    <m:r>
                      <a:rPr lang="en-US" altLang="ja-JP" i="1">
                        <a:latin typeface="Cambria Math" panose="02040503050406030204" pitchFamily="18" charset="0"/>
                        <a:ea typeface="HGPｺﾞｼｯｸM" panose="020B0600000000000000" pitchFamily="50" charset="-128"/>
                      </a:rPr>
                      <m:t>𝑥</m:t>
                    </m:r>
                  </m:oMath>
                </a14:m>
                <a:r>
                  <a:rPr lang="ja-JP" altLang="en-US" dirty="0" smtClean="0">
                    <a:latin typeface="HGPｺﾞｼｯｸM" panose="020B0600000000000000" pitchFamily="50" charset="-128"/>
                    <a:ea typeface="HGPｺﾞｼｯｸM" panose="020B0600000000000000" pitchFamily="50" charset="-128"/>
                  </a:rPr>
                  <a:t>を最も近いプロトタイプのクラスへ分類</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平均法の欠点</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他</a:t>
                </a:r>
                <a:r>
                  <a:rPr lang="ja-JP" altLang="en-US" dirty="0" smtClean="0">
                    <a:latin typeface="HGPｺﾞｼｯｸM" panose="020B0600000000000000" pitchFamily="50" charset="-128"/>
                    <a:ea typeface="HGPｺﾞｼｯｸM" panose="020B0600000000000000" pitchFamily="50" charset="-128"/>
                  </a:rPr>
                  <a:t>のクラスを考慮せずに各クラスのプロトタイプの位置決めを行っている</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→“学習ベクトル量子化“の手法を用いることで、全てのクラスを考慮したうえでプロトタイプの位置決めを行う</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117943" cy="4264780"/>
              </a:xfrm>
              <a:blipFill rotWithShape="0">
                <a:blip r:embed="rId2"/>
                <a:stretch>
                  <a:fillRect l="-603" t="-1429"/>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6BE86B60-12FB-4005-8580-16E8F9FC6E49}"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5</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762980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学習ベクトル量子化</a:t>
            </a:r>
            <a:r>
              <a:rPr lang="en-US" altLang="ja-JP" dirty="0" smtClean="0">
                <a:latin typeface="HGPｺﾞｼｯｸM" panose="020B0600000000000000" pitchFamily="50" charset="-128"/>
                <a:ea typeface="HGPｺﾞｼｯｸM" panose="020B0600000000000000" pitchFamily="50" charset="-128"/>
              </a:rPr>
              <a:t>(LVQ)</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観測点を一つずつ処理し、正解のクラスのプロトタイプを引き付け、その他のプロトタイプを追い払う方法</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学習ベクトル量子化の手順</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CDF78888-16F2-47C5-B361-40B69452F33D}"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6</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3532183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分析結果</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①</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平均法と</a:t>
            </a:r>
            <a:r>
              <a:rPr lang="en-US" altLang="ja-JP" dirty="0" smtClean="0">
                <a:latin typeface="HGPｺﾞｼｯｸM" panose="020B0600000000000000" pitchFamily="50" charset="-128"/>
                <a:ea typeface="HGPｺﾞｼｯｸM" panose="020B0600000000000000" pitchFamily="50" charset="-128"/>
              </a:rPr>
              <a:t>LVQ</a:t>
            </a:r>
            <a:r>
              <a:rPr lang="ja-JP" altLang="en-US" dirty="0" smtClean="0">
                <a:latin typeface="HGPｺﾞｼｯｸM" panose="020B0600000000000000" pitchFamily="50" charset="-128"/>
                <a:ea typeface="HGPｺﾞｼｯｸM" panose="020B0600000000000000" pitchFamily="50" charset="-128"/>
              </a:rPr>
              <a:t>の比較　　　　　　　　　　　　　　　　　　②</a:t>
            </a:r>
            <a:r>
              <a:rPr lang="en-US" altLang="ja-JP" dirty="0" smtClean="0">
                <a:latin typeface="HGPｺﾞｼｯｸM" panose="020B0600000000000000" pitchFamily="50" charset="-128"/>
                <a:ea typeface="HGPｺﾞｼｯｸM" panose="020B0600000000000000" pitchFamily="50" charset="-128"/>
              </a:rPr>
              <a:t>K</a:t>
            </a:r>
            <a:r>
              <a:rPr lang="ja-JP" altLang="en-US" dirty="0">
                <a:latin typeface="HGPｺﾞｼｯｸM" panose="020B0600000000000000" pitchFamily="50" charset="-128"/>
                <a:ea typeface="HGPｺﾞｼｯｸM" panose="020B0600000000000000" pitchFamily="50" charset="-128"/>
              </a:rPr>
              <a:t>平均法</a:t>
            </a:r>
            <a:r>
              <a:rPr lang="ja-JP" altLang="en-US" dirty="0" smtClean="0">
                <a:latin typeface="HGPｺﾞｼｯｸM" panose="020B0600000000000000" pitchFamily="50" charset="-128"/>
                <a:ea typeface="HGPｺﾞｼｯｸM" panose="020B0600000000000000" pitchFamily="50" charset="-128"/>
              </a:rPr>
              <a:t>と混合ガウス分布の</a:t>
            </a:r>
            <a:r>
              <a:rPr lang="ja-JP" altLang="en-US" dirty="0">
                <a:latin typeface="HGPｺﾞｼｯｸM" panose="020B0600000000000000" pitchFamily="50" charset="-128"/>
                <a:ea typeface="HGPｺﾞｼｯｸM" panose="020B0600000000000000" pitchFamily="50" charset="-128"/>
              </a:rPr>
              <a:t>比較</a:t>
            </a:r>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→プロトタイプが決定境界から遠のく　　　　　　　　　　　　→境界がより滑らかである</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88493F8B-0A6E-43E6-A6F1-3C12E485644A}"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7</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490475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最近傍法と</a:t>
            </a:r>
            <a:r>
              <a:rPr lang="ja-JP" altLang="en-US" dirty="0">
                <a:latin typeface="HGPｺﾞｼｯｸM" panose="020B0600000000000000" pitchFamily="50" charset="-128"/>
                <a:ea typeface="HGPｺﾞｼｯｸM" panose="020B0600000000000000" pitchFamily="50" charset="-128"/>
              </a:rPr>
              <a:t>は</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特徴空間における点の集合によって訓練データを表す方法</a:t>
                </a:r>
                <a:endParaRPr lang="en-US" altLang="ja-JP" dirty="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分類したい質問の点</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0</m:t>
                        </m:r>
                      </m:sub>
                    </m:sSub>
                    <m:r>
                      <a:rPr lang="ja-JP" altLang="en-US" i="1">
                        <a:latin typeface="Cambria Math" panose="02040503050406030204" pitchFamily="18" charset="0"/>
                        <a:ea typeface="HGPｺﾞｼｯｸM" panose="020B0600000000000000" pitchFamily="50" charset="-128"/>
                      </a:rPr>
                      <m:t>が</m:t>
                    </m:r>
                  </m:oMath>
                </a14:m>
                <a:r>
                  <a:rPr lang="ja-JP" altLang="en-US" dirty="0" smtClean="0">
                    <a:latin typeface="HGPｺﾞｼｯｸM" panose="020B0600000000000000" pitchFamily="50" charset="-128"/>
                    <a:ea typeface="HGPｺﾞｼｯｸM" panose="020B0600000000000000" pitchFamily="50" charset="-128"/>
                  </a:rPr>
                  <a:t>与えられると、</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i="1">
                            <a:latin typeface="Cambria Math" panose="02040503050406030204" pitchFamily="18" charset="0"/>
                            <a:ea typeface="HGPｺﾞｼｯｸM" panose="020B0600000000000000" pitchFamily="50" charset="-128"/>
                          </a:rPr>
                          <m:t>0</m:t>
                        </m:r>
                      </m:sub>
                    </m:sSub>
                  </m:oMath>
                </a14:m>
                <a:r>
                  <a:rPr lang="ja-JP" altLang="en-US" dirty="0" err="1" smtClean="0">
                    <a:latin typeface="HGPｺﾞｼｯｸM" panose="020B0600000000000000" pitchFamily="50" charset="-128"/>
                    <a:ea typeface="HGPｺﾞｼｯｸM" panose="020B0600000000000000" pitchFamily="50" charset="-128"/>
                  </a:rPr>
                  <a:t>までの</a:t>
                </a:r>
                <a:r>
                  <a:rPr lang="ja-JP" altLang="en-US" dirty="0" smtClean="0">
                    <a:latin typeface="HGPｺﾞｼｯｸM" panose="020B0600000000000000" pitchFamily="50" charset="-128"/>
                    <a:ea typeface="HGPｺﾞｼｯｸM" panose="020B0600000000000000" pitchFamily="50" charset="-128"/>
                  </a:rPr>
                  <a:t>距離が最も近い</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個の訓練点</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d>
                          <m:dPr>
                            <m:ctrlPr>
                              <a:rPr lang="en-US" altLang="ja-JP" b="0" i="1" smtClean="0">
                                <a:latin typeface="Cambria Math" panose="02040503050406030204" pitchFamily="18" charset="0"/>
                                <a:ea typeface="HGPｺﾞｼｯｸM" panose="020B0600000000000000" pitchFamily="50" charset="-128"/>
                              </a:rPr>
                            </m:ctrlPr>
                          </m:dPr>
                          <m:e>
                            <m:r>
                              <a:rPr lang="en-US" altLang="ja-JP" b="0" i="1" smtClean="0">
                                <a:latin typeface="Cambria Math" panose="02040503050406030204" pitchFamily="18" charset="0"/>
                                <a:ea typeface="HGPｺﾞｼｯｸM" panose="020B0600000000000000" pitchFamily="50" charset="-128"/>
                              </a:rPr>
                              <m:t>𝑟</m:t>
                            </m:r>
                          </m:e>
                        </m:d>
                      </m:sub>
                    </m:sSub>
                    <m:r>
                      <a:rPr lang="en-US" altLang="ja-JP" b="0" i="1" smtClean="0">
                        <a:latin typeface="Cambria Math" panose="02040503050406030204" pitchFamily="18" charset="0"/>
                        <a:ea typeface="HGPｺﾞｼｯｸM" panose="020B0600000000000000" pitchFamily="50" charset="-128"/>
                      </a:rPr>
                      <m:t>(</m:t>
                    </m:r>
                    <m:r>
                      <a:rPr lang="en-US" altLang="ja-JP" b="0" i="1" smtClean="0">
                        <a:latin typeface="Cambria Math" panose="02040503050406030204" pitchFamily="18" charset="0"/>
                        <a:ea typeface="HGPｺﾞｼｯｸM" panose="020B0600000000000000" pitchFamily="50" charset="-128"/>
                      </a:rPr>
                      <m:t>𝑟</m:t>
                    </m:r>
                    <m:r>
                      <a:rPr lang="en-US" altLang="ja-JP" b="0" i="1" smtClean="0">
                        <a:latin typeface="Cambria Math" panose="02040503050406030204" pitchFamily="18" charset="0"/>
                        <a:ea typeface="HGPｺﾞｼｯｸM" panose="020B0600000000000000" pitchFamily="50" charset="-128"/>
                      </a:rPr>
                      <m:t>=1,…</m:t>
                    </m:r>
                    <m:r>
                      <a:rPr lang="en-US" altLang="ja-JP" b="0" i="1" smtClean="0">
                        <a:latin typeface="Cambria Math" panose="02040503050406030204" pitchFamily="18" charset="0"/>
                        <a:ea typeface="HGPｺﾞｼｯｸM" panose="020B0600000000000000" pitchFamily="50" charset="-128"/>
                      </a:rPr>
                      <m:t>𝑘</m:t>
                    </m:r>
                    <m:r>
                      <a:rPr lang="en-US" altLang="ja-JP" b="0" i="1" smtClean="0">
                        <a:latin typeface="Cambria Math" panose="02040503050406030204" pitchFamily="18" charset="0"/>
                        <a:ea typeface="HGPｺﾞｼｯｸM" panose="020B0600000000000000" pitchFamily="50" charset="-128"/>
                      </a:rPr>
                      <m:t>)</m:t>
                    </m:r>
                  </m:oMath>
                </a14:m>
                <a:r>
                  <a:rPr lang="ja-JP" altLang="en-US" dirty="0" smtClean="0">
                    <a:latin typeface="HGPｺﾞｼｯｸM" panose="020B0600000000000000" pitchFamily="50" charset="-128"/>
                    <a:ea typeface="HGPｺﾞｼｯｸM" panose="020B0600000000000000" pitchFamily="50" charset="-128"/>
                  </a:rPr>
                  <a:t>を見つけ、</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最近傍の多数決によって分類</a:t>
                </a:r>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同数になった場合には、ランダムに分類）</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→通常はユークリッド距離で定義される（そのほかの尺度については</a:t>
                </a:r>
                <a:r>
                  <a:rPr lang="en-US" altLang="ja-JP" dirty="0">
                    <a:latin typeface="HGPｺﾞｼｯｸM" panose="020B0600000000000000" pitchFamily="50" charset="-128"/>
                    <a:ea typeface="HGPｺﾞｼｯｸM" panose="020B0600000000000000" pitchFamily="50" charset="-128"/>
                  </a:rPr>
                  <a:t>14</a:t>
                </a:r>
                <a:r>
                  <a:rPr lang="ja-JP" altLang="en-US" dirty="0">
                    <a:latin typeface="HGPｺﾞｼｯｸM" panose="020B0600000000000000" pitchFamily="50" charset="-128"/>
                    <a:ea typeface="HGPｺﾞｼｯｸM" panose="020B0600000000000000" pitchFamily="50" charset="-128"/>
                  </a:rPr>
                  <a:t>章で紹介）</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→訓練標本全体で平均０、分散１としてから計算することが多い</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漸近的に</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1</a:t>
                </a:r>
                <a:r>
                  <a:rPr lang="ja-JP" altLang="en-US" dirty="0">
                    <a:latin typeface="HGPｺﾞｼｯｸM" panose="020B0600000000000000" pitchFamily="50" charset="-128"/>
                    <a:ea typeface="HGPｺﾞｼｯｸM" panose="020B0600000000000000" pitchFamily="50" charset="-128"/>
                  </a:rPr>
                  <a:t>最近傍</a:t>
                </a:r>
                <a:r>
                  <a:rPr lang="ja-JP" altLang="en-US" dirty="0" smtClean="0">
                    <a:latin typeface="HGPｺﾞｼｯｸM" panose="020B0600000000000000" pitchFamily="50" charset="-128"/>
                    <a:ea typeface="HGPｺﾞｼｯｸM" panose="020B0600000000000000" pitchFamily="50" charset="-128"/>
                  </a:rPr>
                  <a:t>分類器</a:t>
                </a:r>
                <a:r>
                  <a:rPr lang="en-US" altLang="ja-JP" dirty="0" smtClean="0">
                    <a:latin typeface="HGPｺﾞｼｯｸM" panose="020B0600000000000000" pitchFamily="50" charset="-128"/>
                    <a:ea typeface="HGPｺﾞｼｯｸM" panose="020B0600000000000000" pitchFamily="50" charset="-128"/>
                  </a:rPr>
                  <a:t>(k=1)</a:t>
                </a:r>
                <a:r>
                  <a:rPr lang="ja-JP" altLang="en-US" dirty="0" err="1" smtClean="0">
                    <a:latin typeface="HGPｺﾞｼｯｸM" panose="020B0600000000000000" pitchFamily="50" charset="-128"/>
                    <a:ea typeface="HGPｺﾞｼｯｸM" panose="020B0600000000000000" pitchFamily="50" charset="-128"/>
                  </a:rPr>
                  <a:t>の</a:t>
                </a:r>
                <a:r>
                  <a:rPr lang="ja-JP" altLang="en-US" dirty="0" err="1">
                    <a:latin typeface="HGPｺﾞｼｯｸM" panose="020B0600000000000000" pitchFamily="50" charset="-128"/>
                    <a:ea typeface="HGPｺﾞｼｯｸM" panose="020B0600000000000000" pitchFamily="50" charset="-128"/>
                  </a:rPr>
                  <a:t>誤</a:t>
                </a:r>
                <a:r>
                  <a:rPr lang="ja-JP" altLang="en-US" dirty="0">
                    <a:latin typeface="HGPｺﾞｼｯｸM" panose="020B0600000000000000" pitchFamily="50" charset="-128"/>
                    <a:ea typeface="HGPｺﾞｼｯｸM" panose="020B0600000000000000" pitchFamily="50" charset="-128"/>
                  </a:rPr>
                  <a:t>分類率がベイズ誤り率の</a:t>
                </a:r>
                <a:r>
                  <a:rPr lang="en-US" altLang="ja-JP" dirty="0">
                    <a:latin typeface="HGPｺﾞｼｯｸM" panose="020B0600000000000000" pitchFamily="50" charset="-128"/>
                    <a:ea typeface="HGPｺﾞｼｯｸM" panose="020B0600000000000000" pitchFamily="50" charset="-128"/>
                  </a:rPr>
                  <a:t>2</a:t>
                </a:r>
                <a:r>
                  <a:rPr lang="ja-JP" altLang="en-US" dirty="0">
                    <a:latin typeface="HGPｺﾞｼｯｸM" panose="020B0600000000000000" pitchFamily="50" charset="-128"/>
                    <a:ea typeface="HGPｺﾞｼｯｸM" panose="020B0600000000000000" pitchFamily="50" charset="-128"/>
                  </a:rPr>
                  <a:t>倍を</a:t>
                </a:r>
                <a:r>
                  <a:rPr lang="ja-JP" altLang="en-US" dirty="0" smtClean="0">
                    <a:latin typeface="HGPｺﾞｼｯｸM" panose="020B0600000000000000" pitchFamily="50" charset="-128"/>
                    <a:ea typeface="HGPｺﾞｼｯｸM" panose="020B0600000000000000" pitchFamily="50" charset="-128"/>
                  </a:rPr>
                  <a:t>超えない</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証明は省略）</a:t>
                </a:r>
                <a:endParaRPr lang="ja-JP" altLang="en-US"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単純</a:t>
                </a:r>
                <a:r>
                  <a:rPr lang="ja-JP" altLang="en-US" dirty="0" smtClean="0">
                    <a:latin typeface="HGPｺﾞｼｯｸM" panose="020B0600000000000000" pitchFamily="50" charset="-128"/>
                    <a:ea typeface="HGPｺﾞｼｯｸM" panose="020B0600000000000000" pitchFamily="50" charset="-128"/>
                  </a:rPr>
                  <a:t>であるが、手書き数字、衛星画像、心電図パターンなどの、多くの分類問題で成功（後ほど例で紹介）</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117943" cy="4264780"/>
              </a:xfrm>
              <a:blipFill rotWithShape="0">
                <a:blip r:embed="rId3"/>
                <a:stretch>
                  <a:fillRect l="-603" t="-1429" r="-493"/>
                </a:stretch>
              </a:blipFill>
            </p:spPr>
            <p:txBody>
              <a:bodyPr/>
              <a:lstStyle/>
              <a:p>
                <a:r>
                  <a:rPr lang="ja-JP" altLang="en-US">
                    <a:noFill/>
                  </a:rPr>
                  <a:t> </a:t>
                </a:r>
              </a:p>
            </p:txBody>
          </p:sp>
        </mc:Fallback>
      </mc:AlternateContent>
      <p:sp>
        <p:nvSpPr>
          <p:cNvPr id="5" name="日付プレースホルダー 4"/>
          <p:cNvSpPr>
            <a:spLocks noGrp="1"/>
          </p:cNvSpPr>
          <p:nvPr>
            <p:ph type="dt" sz="half" idx="10"/>
          </p:nvPr>
        </p:nvSpPr>
        <p:spPr/>
        <p:txBody>
          <a:bodyPr/>
          <a:lstStyle/>
          <a:p>
            <a:fld id="{58C01680-39EC-4A68-99B9-526816AD51E7}" type="datetime1">
              <a:rPr kumimoji="1" lang="ja-JP" altLang="en-US" smtClean="0"/>
              <a:t>2018/1/13</a:t>
            </a:fld>
            <a:endParaRPr kumimoji="1" lang="ja-JP" altLang="en-US"/>
          </a:p>
        </p:txBody>
      </p:sp>
      <p:sp>
        <p:nvSpPr>
          <p:cNvPr id="6" name="スライド番号プレースホルダー 5"/>
          <p:cNvSpPr>
            <a:spLocks noGrp="1"/>
          </p:cNvSpPr>
          <p:nvPr>
            <p:ph type="sldNum" sz="quarter" idx="12"/>
          </p:nvPr>
        </p:nvSpPr>
        <p:spPr/>
        <p:txBody>
          <a:bodyPr/>
          <a:lstStyle/>
          <a:p>
            <a:fld id="{187B7160-D0DD-4DC9-A923-E901D1A27363}" type="slidenum">
              <a:rPr kumimoji="1" lang="ja-JP" altLang="en-US" smtClean="0"/>
              <a:t>8</a:t>
            </a:fld>
            <a:endParaRPr kumimoji="1" lang="ja-JP" altLang="en-US"/>
          </a:p>
        </p:txBody>
      </p:sp>
      <p:sp>
        <p:nvSpPr>
          <p:cNvPr id="7" name="フッター プレースホルダー 6"/>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598711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分析結果</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①</a:t>
            </a:r>
            <a:r>
              <a:rPr lang="en-US" altLang="ja-JP" dirty="0" smtClean="0">
                <a:latin typeface="HGPｺﾞｼｯｸM" panose="020B0600000000000000" pitchFamily="50" charset="-128"/>
                <a:ea typeface="HGPｺﾞｼｯｸM" panose="020B0600000000000000" pitchFamily="50" charset="-128"/>
              </a:rPr>
              <a:t>k=1</a:t>
            </a:r>
            <a:r>
              <a:rPr lang="ja-JP" altLang="en-US" dirty="0" smtClean="0">
                <a:latin typeface="HGPｺﾞｼｯｸM" panose="020B0600000000000000" pitchFamily="50" charset="-128"/>
                <a:ea typeface="HGPｺﾞｼｯｸM" panose="020B0600000000000000" pitchFamily="50" charset="-128"/>
              </a:rPr>
              <a:t>と</a:t>
            </a:r>
            <a:r>
              <a:rPr lang="en-US" altLang="ja-JP" dirty="0" smtClean="0">
                <a:latin typeface="HGPｺﾞｼｯｸM" panose="020B0600000000000000" pitchFamily="50" charset="-128"/>
                <a:ea typeface="HGPｺﾞｼｯｸM" panose="020B0600000000000000" pitchFamily="50" charset="-128"/>
              </a:rPr>
              <a:t>k=15</a:t>
            </a:r>
            <a:r>
              <a:rPr lang="ja-JP" altLang="en-US" dirty="0" smtClean="0">
                <a:latin typeface="HGPｺﾞｼｯｸM" panose="020B0600000000000000" pitchFamily="50" charset="-128"/>
                <a:ea typeface="HGPｺﾞｼｯｸM" panose="020B0600000000000000" pitchFamily="50" charset="-128"/>
              </a:rPr>
              <a:t>の場合の分類結果　　　　　　　　　　　　　②近傍の数と誤差の関係</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25557DB2-3818-4EE4-B35C-102EA359D2C9}" type="datetime1">
              <a:rPr kumimoji="1" lang="ja-JP" altLang="en-US" smtClean="0"/>
              <a:t>2018/1/13</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9</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621074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1257</TotalTime>
  <Words>1276</Words>
  <Application>Microsoft Office PowerPoint</Application>
  <PresentationFormat>ワイド画面</PresentationFormat>
  <Paragraphs>218</Paragraphs>
  <Slides>17</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HGPｺﾞｼｯｸM</vt:lpstr>
      <vt:lpstr>ＭＳ Ｐゴシック</vt:lpstr>
      <vt:lpstr>Calibri</vt:lpstr>
      <vt:lpstr>Calibri Light</vt:lpstr>
      <vt:lpstr>Cambria Math</vt:lpstr>
      <vt:lpstr>レトロスペクト</vt:lpstr>
      <vt:lpstr>第13章 プロトタイプ法と最近傍探索</vt:lpstr>
      <vt:lpstr>目次</vt:lpstr>
      <vt:lpstr>プロトタイプ法とは</vt:lpstr>
      <vt:lpstr>プロトタイプ法 K平均クラスタリング</vt:lpstr>
      <vt:lpstr>プロトタイプ法 K平均クラスタリング</vt:lpstr>
      <vt:lpstr>プロトタイプ法 学習ベクトル量子化(LVQ)</vt:lpstr>
      <vt:lpstr>プロトタイプ法 分析結果</vt:lpstr>
      <vt:lpstr>k最近傍法とは</vt:lpstr>
      <vt:lpstr>k最近傍法 分析結果</vt:lpstr>
      <vt:lpstr>k最近傍法 例１:比較研究（最近傍法、K平均法、LVQ)</vt:lpstr>
      <vt:lpstr>k最近傍法 例2:k最近傍法と画像シーンの分類</vt:lpstr>
      <vt:lpstr>k最近傍法 例3:手書き数字認識&lt;不変計量と接距離&gt;</vt:lpstr>
      <vt:lpstr>適応的最近傍法 </vt:lpstr>
      <vt:lpstr>適応的最近傍法 判別適応的最近傍法</vt:lpstr>
      <vt:lpstr>適応的最近傍法 判別適応的最近傍法例</vt:lpstr>
      <vt:lpstr>k最近傍法 計算上考慮すべき事項</vt:lpstr>
      <vt:lpstr>プロトタイプ法 混合ガウス分布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プロトタイプ法と最近傍探索</dc:title>
  <dc:creator>中沢百合恵</dc:creator>
  <cp:lastModifiedBy>中沢百合恵</cp:lastModifiedBy>
  <cp:revision>32</cp:revision>
  <dcterms:created xsi:type="dcterms:W3CDTF">2018-01-07T11:53:52Z</dcterms:created>
  <dcterms:modified xsi:type="dcterms:W3CDTF">2018-01-14T05:01:49Z</dcterms:modified>
</cp:coreProperties>
</file>