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Anaheim"/>
      <p:regular r:id="rId33"/>
      <p:bold r:id="rId34"/>
    </p:embeddedFont>
    <p:embeddedFont>
      <p:font typeface="Barlow Condensed ExtraBold"/>
      <p:bold r:id="rId35"/>
      <p:boldItalic r:id="rId36"/>
    </p:embeddedFont>
    <p:embeddedFont>
      <p:font typeface="Overpass Mono"/>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7F2814-2404-4F72-92FC-22B20DD5FCF9}">
  <a:tblStyle styleId="{597F2814-2404-4F72-92FC-22B20DD5FCF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Anaheim-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BarlowCondensedExtraBold-bold.fntdata"/><Relationship Id="rId12" Type="http://schemas.openxmlformats.org/officeDocument/2006/relationships/slide" Target="slides/slide6.xml"/><Relationship Id="rId34" Type="http://schemas.openxmlformats.org/officeDocument/2006/relationships/font" Target="fonts/Anaheim-bold.fntdata"/><Relationship Id="rId15" Type="http://schemas.openxmlformats.org/officeDocument/2006/relationships/slide" Target="slides/slide9.xml"/><Relationship Id="rId37" Type="http://schemas.openxmlformats.org/officeDocument/2006/relationships/font" Target="fonts/OverpassMono-regular.fntdata"/><Relationship Id="rId14" Type="http://schemas.openxmlformats.org/officeDocument/2006/relationships/slide" Target="slides/slide8.xml"/><Relationship Id="rId36" Type="http://schemas.openxmlformats.org/officeDocument/2006/relationships/font" Target="fonts/BarlowCondensedExtraBold-boldItalic.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verpassMon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d352913be3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d352913be3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d352913be3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d352913be3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d352913be3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d352913be3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d352913be3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d352913be3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e43502792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e43502792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e435027922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e435027922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e435027922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e435027922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02a0770f83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02a0770f83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02a0770f83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02a0770f83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02a0770f83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02a0770f83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43502792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43502792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d3539292a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d3539292a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d3539292a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2d3539292a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d3539292a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d3539292a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d3539292a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d3539292a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d3539292a2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d3539292a2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d3539292a2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d3539292a2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d3539292a2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d3539292a2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352913be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352913be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352913be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d352913be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352913be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352913be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d352913be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d352913be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d352913be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d352913be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028d8a4f9f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028d8a4f9f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d352913be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d352913be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4907610" y="256000"/>
            <a:ext cx="4236378" cy="1275904"/>
            <a:chOff x="4049654" y="323050"/>
            <a:chExt cx="5094250" cy="1534276"/>
          </a:xfrm>
        </p:grpSpPr>
        <p:sp>
          <p:nvSpPr>
            <p:cNvPr id="10" name="Google Shape;10;p2"/>
            <p:cNvSpPr/>
            <p:nvPr/>
          </p:nvSpPr>
          <p:spPr>
            <a:xfrm flipH="1">
              <a:off x="6715125" y="1500475"/>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039752" y="910981"/>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6330166" y="910975"/>
              <a:ext cx="151376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6896105" y="323050"/>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a:off x="4620591" y="910975"/>
              <a:ext cx="151376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4049654" y="323050"/>
              <a:ext cx="2665470"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a:off x="4346512" y="1500475"/>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2"/>
          <p:cNvGrpSpPr/>
          <p:nvPr/>
        </p:nvGrpSpPr>
        <p:grpSpPr>
          <a:xfrm rot="10800000">
            <a:off x="11" y="3581007"/>
            <a:ext cx="4236378" cy="1275904"/>
            <a:chOff x="4049654" y="323050"/>
            <a:chExt cx="5094250" cy="1534276"/>
          </a:xfrm>
        </p:grpSpPr>
        <p:sp>
          <p:nvSpPr>
            <p:cNvPr id="18" name="Google Shape;18;p2"/>
            <p:cNvSpPr/>
            <p:nvPr/>
          </p:nvSpPr>
          <p:spPr>
            <a:xfrm flipH="1">
              <a:off x="6715125" y="1500475"/>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a:off x="8039752" y="910981"/>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flipH="1">
              <a:off x="6330166" y="910975"/>
              <a:ext cx="151376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a:off x="6896105" y="323050"/>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flipH="1">
              <a:off x="4620591" y="910975"/>
              <a:ext cx="151376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flipH="1">
              <a:off x="4049654" y="323050"/>
              <a:ext cx="2665470"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flipH="1">
              <a:off x="4346512" y="1500475"/>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flipH="1">
            <a:off x="7189050" y="4268800"/>
            <a:ext cx="1954825" cy="517822"/>
          </a:xfrm>
          <a:custGeom>
            <a:rect b="b" l="l" r="r" t="t"/>
            <a:pathLst>
              <a:path extrusionOk="0" h="2764" w="2882">
                <a:moveTo>
                  <a:pt x="0" y="1"/>
                </a:moveTo>
                <a:lnTo>
                  <a:pt x="0" y="2763"/>
                </a:lnTo>
                <a:lnTo>
                  <a:pt x="2881" y="2763"/>
                </a:lnTo>
                <a:lnTo>
                  <a:pt x="2881" y="1"/>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flipH="1">
            <a:off x="7603701" y="4786625"/>
            <a:ext cx="1540299" cy="356874"/>
          </a:xfrm>
          <a:custGeom>
            <a:rect b="b" l="l" r="r" t="t"/>
            <a:pathLst>
              <a:path extrusionOk="0" h="2764" w="2882">
                <a:moveTo>
                  <a:pt x="0" y="1"/>
                </a:moveTo>
                <a:lnTo>
                  <a:pt x="0" y="2763"/>
                </a:lnTo>
                <a:lnTo>
                  <a:pt x="2881" y="2763"/>
                </a:lnTo>
                <a:lnTo>
                  <a:pt x="2881"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0" y="517825"/>
            <a:ext cx="1540299" cy="356874"/>
          </a:xfrm>
          <a:custGeom>
            <a:rect b="b" l="l" r="r" t="t"/>
            <a:pathLst>
              <a:path extrusionOk="0" h="2764" w="2882">
                <a:moveTo>
                  <a:pt x="0" y="1"/>
                </a:moveTo>
                <a:lnTo>
                  <a:pt x="0" y="2763"/>
                </a:lnTo>
                <a:lnTo>
                  <a:pt x="2881" y="2763"/>
                </a:lnTo>
                <a:lnTo>
                  <a:pt x="2881" y="1"/>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25" y="0"/>
            <a:ext cx="1954825" cy="517822"/>
          </a:xfrm>
          <a:custGeom>
            <a:rect b="b" l="l" r="r" t="t"/>
            <a:pathLst>
              <a:path extrusionOk="0" h="2764" w="2882">
                <a:moveTo>
                  <a:pt x="0" y="1"/>
                </a:moveTo>
                <a:lnTo>
                  <a:pt x="0" y="2763"/>
                </a:lnTo>
                <a:lnTo>
                  <a:pt x="2881" y="2763"/>
                </a:lnTo>
                <a:lnTo>
                  <a:pt x="2881"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txBox="1"/>
          <p:nvPr>
            <p:ph type="ctrTitle"/>
          </p:nvPr>
        </p:nvSpPr>
        <p:spPr>
          <a:xfrm>
            <a:off x="1621175" y="1809538"/>
            <a:ext cx="5901600" cy="1403400"/>
          </a:xfrm>
          <a:prstGeom prst="rect">
            <a:avLst/>
          </a:prstGeom>
        </p:spPr>
        <p:txBody>
          <a:bodyPr anchorCtr="0" anchor="b" bIns="0" lIns="91425" spcFirstLastPara="1" rIns="91425" wrap="square" tIns="91425">
            <a:noAutofit/>
          </a:bodyPr>
          <a:lstStyle>
            <a:lvl1pPr lvl="0" rtl="0" algn="ctr">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30" name="Google Shape;30;p2"/>
          <p:cNvSpPr txBox="1"/>
          <p:nvPr>
            <p:ph idx="1" type="subTitle"/>
          </p:nvPr>
        </p:nvSpPr>
        <p:spPr>
          <a:xfrm>
            <a:off x="1621227" y="3503925"/>
            <a:ext cx="5901600" cy="42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2100"/>
              <a:buNone/>
              <a:defRPr sz="1700">
                <a:solidFill>
                  <a:schemeClr val="dk2"/>
                </a:solidFill>
              </a:defRPr>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1" name="Shape 111"/>
        <p:cNvGrpSpPr/>
        <p:nvPr/>
      </p:nvGrpSpPr>
      <p:grpSpPr>
        <a:xfrm>
          <a:off x="0" y="0"/>
          <a:ext cx="0" cy="0"/>
          <a:chOff x="0" y="0"/>
          <a:chExt cx="0" cy="0"/>
        </a:xfrm>
      </p:grpSpPr>
      <p:sp>
        <p:nvSpPr>
          <p:cNvPr id="112" name="Google Shape;112;p11"/>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000"/>
              </a:spcBef>
              <a:spcAft>
                <a:spcPts val="0"/>
              </a:spcAft>
              <a:buSzPts val="1600"/>
              <a:buChar char="○"/>
              <a:defRPr sz="1600"/>
            </a:lvl2pPr>
            <a:lvl3pPr indent="-330200" lvl="2" marL="1371600" rtl="0" algn="ctr">
              <a:spcBef>
                <a:spcPts val="1000"/>
              </a:spcBef>
              <a:spcAft>
                <a:spcPts val="0"/>
              </a:spcAft>
              <a:buSzPts val="1600"/>
              <a:buChar char="■"/>
              <a:defRPr sz="1600"/>
            </a:lvl3pPr>
            <a:lvl4pPr indent="-330200" lvl="3" marL="1828800" rtl="0" algn="ctr">
              <a:spcBef>
                <a:spcPts val="1000"/>
              </a:spcBef>
              <a:spcAft>
                <a:spcPts val="0"/>
              </a:spcAft>
              <a:buSzPts val="1600"/>
              <a:buChar char="●"/>
              <a:defRPr sz="1600"/>
            </a:lvl4pPr>
            <a:lvl5pPr indent="-330200" lvl="4" marL="2286000" rtl="0" algn="ctr">
              <a:spcBef>
                <a:spcPts val="1000"/>
              </a:spcBef>
              <a:spcAft>
                <a:spcPts val="0"/>
              </a:spcAft>
              <a:buSzPts val="1600"/>
              <a:buChar char="○"/>
              <a:defRPr sz="1600"/>
            </a:lvl5pPr>
            <a:lvl6pPr indent="-330200" lvl="5" marL="2743200" rtl="0" algn="ctr">
              <a:spcBef>
                <a:spcPts val="1000"/>
              </a:spcBef>
              <a:spcAft>
                <a:spcPts val="0"/>
              </a:spcAft>
              <a:buSzPts val="1600"/>
              <a:buChar char="■"/>
              <a:defRPr sz="1600"/>
            </a:lvl6pPr>
            <a:lvl7pPr indent="-330200" lvl="6" marL="3200400" rtl="0" algn="ctr">
              <a:spcBef>
                <a:spcPts val="1000"/>
              </a:spcBef>
              <a:spcAft>
                <a:spcPts val="0"/>
              </a:spcAft>
              <a:buSzPts val="1600"/>
              <a:buChar char="●"/>
              <a:defRPr sz="1600"/>
            </a:lvl7pPr>
            <a:lvl8pPr indent="-330200" lvl="7" marL="3657600" rtl="0" algn="ctr">
              <a:spcBef>
                <a:spcPts val="1000"/>
              </a:spcBef>
              <a:spcAft>
                <a:spcPts val="0"/>
              </a:spcAft>
              <a:buSzPts val="1600"/>
              <a:buChar char="○"/>
              <a:defRPr sz="1600"/>
            </a:lvl8pPr>
            <a:lvl9pPr indent="-330200" lvl="8" marL="4114800" rtl="0" algn="ctr">
              <a:spcBef>
                <a:spcPts val="1000"/>
              </a:spcBef>
              <a:spcAft>
                <a:spcPts val="1000"/>
              </a:spcAft>
              <a:buSzPts val="1600"/>
              <a:buChar char="■"/>
              <a:defRPr sz="1600"/>
            </a:lvl9pPr>
          </a:lstStyle>
          <a:p/>
        </p:txBody>
      </p:sp>
      <p:sp>
        <p:nvSpPr>
          <p:cNvPr id="124" name="Google Shape;124;p11"/>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25" name="Shape 1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1" name="Google Shape;51;p3"/>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2" name="Shape 52"/>
        <p:cNvGrpSpPr/>
        <p:nvPr/>
      </p:nvGrpSpPr>
      <p:grpSpPr>
        <a:xfrm>
          <a:off x="0" y="0"/>
          <a:ext cx="0" cy="0"/>
          <a:chOff x="0" y="0"/>
          <a:chExt cx="0" cy="0"/>
        </a:xfrm>
      </p:grpSpPr>
      <p:sp>
        <p:nvSpPr>
          <p:cNvPr id="53" name="Google Shape;53;p4"/>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000"/>
              </a:spcBef>
              <a:spcAft>
                <a:spcPts val="0"/>
              </a:spcAft>
              <a:buSzPts val="1600"/>
              <a:buFont typeface="Nunito Light"/>
              <a:buChar char="■"/>
              <a:defRPr sz="1600"/>
            </a:lvl3pPr>
            <a:lvl4pPr indent="-330200" lvl="3" marL="1828800" rtl="0">
              <a:spcBef>
                <a:spcPts val="1000"/>
              </a:spcBef>
              <a:spcAft>
                <a:spcPts val="0"/>
              </a:spcAft>
              <a:buSzPts val="1600"/>
              <a:buFont typeface="Nunito Light"/>
              <a:buChar char="●"/>
              <a:defRPr sz="1600"/>
            </a:lvl4pPr>
            <a:lvl5pPr indent="-330200" lvl="4" marL="2286000" rtl="0">
              <a:spcBef>
                <a:spcPts val="1000"/>
              </a:spcBef>
              <a:spcAft>
                <a:spcPts val="0"/>
              </a:spcAft>
              <a:buSzPts val="1600"/>
              <a:buFont typeface="Nunito Light"/>
              <a:buChar char="○"/>
              <a:defRPr sz="1600"/>
            </a:lvl5pPr>
            <a:lvl6pPr indent="-330200" lvl="5" marL="2743200" rtl="0">
              <a:spcBef>
                <a:spcPts val="1000"/>
              </a:spcBef>
              <a:spcAft>
                <a:spcPts val="0"/>
              </a:spcAft>
              <a:buSzPts val="1600"/>
              <a:buFont typeface="Nunito Light"/>
              <a:buChar char="■"/>
              <a:defRPr sz="1600"/>
            </a:lvl6pPr>
            <a:lvl7pPr indent="-330200" lvl="6" marL="3200400" rtl="0">
              <a:spcBef>
                <a:spcPts val="1000"/>
              </a:spcBef>
              <a:spcAft>
                <a:spcPts val="0"/>
              </a:spcAft>
              <a:buSzPts val="1600"/>
              <a:buFont typeface="Nunito Light"/>
              <a:buChar char="●"/>
              <a:defRPr sz="1600"/>
            </a:lvl7pPr>
            <a:lvl8pPr indent="-330200" lvl="7" marL="3657600" rtl="0">
              <a:spcBef>
                <a:spcPts val="1000"/>
              </a:spcBef>
              <a:spcAft>
                <a:spcPts val="0"/>
              </a:spcAft>
              <a:buSzPts val="1600"/>
              <a:buFont typeface="Nunito Light"/>
              <a:buChar char="○"/>
              <a:defRPr sz="1600"/>
            </a:lvl8pPr>
            <a:lvl9pPr indent="-330200" lvl="8" marL="4114800" rtl="0">
              <a:spcBef>
                <a:spcPts val="1000"/>
              </a:spcBef>
              <a:spcAft>
                <a:spcPts val="1000"/>
              </a:spcAft>
              <a:buSzPts val="1600"/>
              <a:buFont typeface="Nunito Light"/>
              <a:buChar char="■"/>
              <a:defRPr sz="1600"/>
            </a:lvl9pPr>
          </a:lstStyle>
          <a:p/>
        </p:txBody>
      </p:sp>
      <p:sp>
        <p:nvSpPr>
          <p:cNvPr id="55" name="Google Shape;55;p4"/>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sp>
        <p:nvSpPr>
          <p:cNvPr id="57" name="Google Shape;57;p5"/>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58" name="Google Shape;58;p5"/>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59" name="Google Shape;59;p5"/>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60" name="Google Shape;60;p5"/>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61" name="Google Shape;61;p5"/>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62" name="Google Shape;62;p5"/>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6"/>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5" name="Shape 65"/>
        <p:cNvGrpSpPr/>
        <p:nvPr/>
      </p:nvGrpSpPr>
      <p:grpSpPr>
        <a:xfrm>
          <a:off x="0" y="0"/>
          <a:ext cx="0" cy="0"/>
          <a:chOff x="0" y="0"/>
          <a:chExt cx="0" cy="0"/>
        </a:xfrm>
      </p:grpSpPr>
      <p:sp>
        <p:nvSpPr>
          <p:cNvPr id="66" name="Google Shape;66;p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67" name="Google Shape;67;p7"/>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68" name="Google Shape;68;p7"/>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 name="Shape 70"/>
        <p:cNvGrpSpPr/>
        <p:nvPr/>
      </p:nvGrpSpPr>
      <p:grpSpPr>
        <a:xfrm>
          <a:off x="0" y="0"/>
          <a:ext cx="0" cy="0"/>
          <a:chOff x="0" y="0"/>
          <a:chExt cx="0" cy="0"/>
        </a:xfrm>
      </p:grpSpPr>
      <p:sp>
        <p:nvSpPr>
          <p:cNvPr id="71" name="Google Shape;71;p8"/>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20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97" name="Google Shape;97;p8"/>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sp>
        <p:nvSpPr>
          <p:cNvPr id="99" name="Google Shape;99;p9"/>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0" name="Google Shape;100;p9"/>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1" name="Google Shape;101;p9"/>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10"/>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0"/>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rgbClr val="EC0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0"/>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55600" lvl="0" marL="457200" rtl="0">
              <a:lnSpc>
                <a:spcPct val="115000"/>
              </a:lnSpc>
              <a:spcBef>
                <a:spcPts val="0"/>
              </a:spcBef>
              <a:spcAft>
                <a:spcPts val="0"/>
              </a:spcAft>
              <a:buClr>
                <a:schemeClr val="lt1"/>
              </a:buClr>
              <a:buSzPts val="2000"/>
              <a:buFont typeface="Anaheim"/>
              <a:buChar char="●"/>
              <a:defRPr sz="1800">
                <a:solidFill>
                  <a:schemeClr val="lt1"/>
                </a:solidFill>
                <a:latin typeface="Anaheim"/>
                <a:ea typeface="Anaheim"/>
                <a:cs typeface="Anaheim"/>
                <a:sym typeface="Anaheim"/>
              </a:defRPr>
            </a:lvl1pPr>
            <a:lvl2pPr indent="-317500" lvl="1" marL="914400" rtl="0">
              <a:lnSpc>
                <a:spcPct val="115000"/>
              </a:lnSpc>
              <a:spcBef>
                <a:spcPts val="10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rtl="0">
              <a:lnSpc>
                <a:spcPct val="115000"/>
              </a:lnSpc>
              <a:spcBef>
                <a:spcPts val="10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rtl="0">
              <a:lnSpc>
                <a:spcPct val="115000"/>
              </a:lnSpc>
              <a:spcBef>
                <a:spcPts val="10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rtl="0">
              <a:lnSpc>
                <a:spcPct val="115000"/>
              </a:lnSpc>
              <a:spcBef>
                <a:spcPts val="10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rtl="0">
              <a:lnSpc>
                <a:spcPct val="115000"/>
              </a:lnSpc>
              <a:spcBef>
                <a:spcPts val="10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rtl="0">
              <a:lnSpc>
                <a:spcPct val="115000"/>
              </a:lnSpc>
              <a:spcBef>
                <a:spcPts val="10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rtl="0">
              <a:lnSpc>
                <a:spcPct val="115000"/>
              </a:lnSpc>
              <a:spcBef>
                <a:spcPts val="10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rtl="0">
              <a:lnSpc>
                <a:spcPct val="115000"/>
              </a:lnSpc>
              <a:spcBef>
                <a:spcPts val="1000"/>
              </a:spcBef>
              <a:spcAft>
                <a:spcPts val="10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1" Type="http://schemas.openxmlformats.org/officeDocument/2006/relationships/hyperlink" Target="https://github.com/wmww/Pinecone" TargetMode="External"/><Relationship Id="rId10" Type="http://schemas.openxmlformats.org/officeDocument/2006/relationships/hyperlink" Target="https://www.davegray.codes/posts/bye-copilot-how-to-create-a-local-ai-coding-assistant-for-free" TargetMode="External"/><Relationship Id="rId13" Type="http://schemas.openxmlformats.org/officeDocument/2006/relationships/hyperlink" Target="https://www.researchgate.net/publication/369592169_Cesno_Possibility_of_Creating_a_New_Programming_Language" TargetMode="External"/><Relationship Id="rId12" Type="http://schemas.openxmlformats.org/officeDocument/2006/relationships/hyperlink" Target="https://github.com/JuliaLang/julia" TargetMode="External"/><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johnsamuel.info/en/programming/multilingual-programming.html" TargetMode="External"/><Relationship Id="rId4" Type="http://schemas.openxmlformats.org/officeDocument/2006/relationships/hyperlink" Target="https://www.databricks.com/blog/introducing-english-new-programming-language-apache-spark" TargetMode="External"/><Relationship Id="rId9" Type="http://schemas.openxmlformats.org/officeDocument/2006/relationships/hyperlink" Target="https://medium.com/geekculture/ai-compilers-ae28afbc4907" TargetMode="External"/><Relationship Id="rId5" Type="http://schemas.openxmlformats.org/officeDocument/2006/relationships/hyperlink" Target="https://online.keele.ac.uk/why-do-programmers-avoid-making-a-universal-programming-language/" TargetMode="External"/><Relationship Id="rId6" Type="http://schemas.openxmlformats.org/officeDocument/2006/relationships/hyperlink" Target="https://pgrandinetti.github.io/compilers/page/how-to-build-a-new-programming-language/" TargetMode="External"/><Relationship Id="rId7" Type="http://schemas.openxmlformats.org/officeDocument/2006/relationships/hyperlink" Target="https://pgrandinetti.github.io/compilers/" TargetMode="External"/><Relationship Id="rId8" Type="http://schemas.openxmlformats.org/officeDocument/2006/relationships/hyperlink" Target="https://daily.dev/blog/create-programming-language-design-principl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3"/>
          <p:cNvSpPr txBox="1"/>
          <p:nvPr>
            <p:ph type="ctrTitle"/>
          </p:nvPr>
        </p:nvSpPr>
        <p:spPr>
          <a:xfrm>
            <a:off x="1621225" y="1234333"/>
            <a:ext cx="5901600" cy="23106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s" sz="6500"/>
              <a:t>Sindbad</a:t>
            </a:r>
            <a:endParaRPr sz="6500"/>
          </a:p>
          <a:p>
            <a:pPr indent="0" lvl="0" marL="0" rtl="0" algn="ctr">
              <a:spcBef>
                <a:spcPts val="0"/>
              </a:spcBef>
              <a:spcAft>
                <a:spcPts val="0"/>
              </a:spcAft>
              <a:buNone/>
            </a:pPr>
            <a:r>
              <a:rPr lang="es" sz="6500"/>
              <a:t>PROGRAMMING</a:t>
            </a:r>
            <a:endParaRPr sz="6500"/>
          </a:p>
          <a:p>
            <a:pPr indent="0" lvl="0" marL="0" rtl="0" algn="ctr">
              <a:spcBef>
                <a:spcPts val="0"/>
              </a:spcBef>
              <a:spcAft>
                <a:spcPts val="0"/>
              </a:spcAft>
              <a:buNone/>
            </a:pPr>
            <a:r>
              <a:rPr lang="es" sz="6500"/>
              <a:t>LANGUAGE</a:t>
            </a:r>
            <a:endParaRPr sz="6500"/>
          </a:p>
        </p:txBody>
      </p:sp>
      <p:sp>
        <p:nvSpPr>
          <p:cNvPr id="131" name="Google Shape;131;p13"/>
          <p:cNvSpPr txBox="1"/>
          <p:nvPr>
            <p:ph idx="1" type="subTitle"/>
          </p:nvPr>
        </p:nvSpPr>
        <p:spPr>
          <a:xfrm>
            <a:off x="1621227" y="3544925"/>
            <a:ext cx="5901600" cy="4284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s"/>
              <a:t>By:Ammar Amin</a:t>
            </a:r>
            <a:endParaRPr/>
          </a:p>
          <a:p>
            <a:pPr indent="0" lvl="0" marL="0" rtl="0" algn="ctr">
              <a:spcBef>
                <a:spcPts val="0"/>
              </a:spcBef>
              <a:spcAft>
                <a:spcPts val="0"/>
              </a:spcAft>
              <a:buNone/>
            </a:pPr>
            <a:r>
              <a:rPr lang="es"/>
              <a:t>Mahmoud Hany</a:t>
            </a:r>
            <a:endParaRPr/>
          </a:p>
          <a:p>
            <a:pPr indent="0" lvl="0" marL="0" rtl="0" algn="ctr">
              <a:spcBef>
                <a:spcPts val="0"/>
              </a:spcBef>
              <a:spcAft>
                <a:spcPts val="0"/>
              </a:spcAft>
              <a:buNone/>
            </a:pPr>
            <a:r>
              <a:rPr lang="es"/>
              <a:t>Lina Wael</a:t>
            </a:r>
            <a:endParaRPr/>
          </a:p>
          <a:p>
            <a:pPr indent="0" lvl="0" marL="0" rtl="0" algn="ctr">
              <a:spcBef>
                <a:spcPts val="0"/>
              </a:spcBef>
              <a:spcAft>
                <a:spcPts val="0"/>
              </a:spcAft>
              <a:buNone/>
            </a:pPr>
            <a:r>
              <a:rPr lang="es"/>
              <a:t>Hassan Mikawi</a:t>
            </a:r>
            <a:endParaRPr/>
          </a:p>
        </p:txBody>
      </p:sp>
      <p:grpSp>
        <p:nvGrpSpPr>
          <p:cNvPr id="132" name="Google Shape;132;p13"/>
          <p:cNvGrpSpPr/>
          <p:nvPr/>
        </p:nvGrpSpPr>
        <p:grpSpPr>
          <a:xfrm>
            <a:off x="4290650" y="614753"/>
            <a:ext cx="562741" cy="385776"/>
            <a:chOff x="4290650" y="1186778"/>
            <a:chExt cx="562741" cy="385776"/>
          </a:xfrm>
        </p:grpSpPr>
        <p:sp>
          <p:nvSpPr>
            <p:cNvPr id="133" name="Google Shape;133;p13"/>
            <p:cNvSpPr/>
            <p:nvPr/>
          </p:nvSpPr>
          <p:spPr>
            <a:xfrm>
              <a:off x="4465972" y="1186778"/>
              <a:ext cx="212098" cy="385776"/>
            </a:xfrm>
            <a:custGeom>
              <a:rect b="b" l="l" r="r" t="t"/>
              <a:pathLst>
                <a:path extrusionOk="0" h="5633" w="3097">
                  <a:moveTo>
                    <a:pt x="2239" y="1"/>
                  </a:moveTo>
                  <a:lnTo>
                    <a:pt x="1" y="5275"/>
                  </a:lnTo>
                  <a:lnTo>
                    <a:pt x="846" y="5633"/>
                  </a:lnTo>
                  <a:lnTo>
                    <a:pt x="3096" y="370"/>
                  </a:lnTo>
                  <a:lnTo>
                    <a:pt x="2239"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4290650" y="1256907"/>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4685329" y="1256907"/>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rgbClr val="00FF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2"/>
          <p:cNvSpPr txBox="1"/>
          <p:nvPr>
            <p:ph type="title"/>
          </p:nvPr>
        </p:nvSpPr>
        <p:spPr>
          <a:xfrm>
            <a:off x="720000" y="343175"/>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Challenges</a:t>
            </a:r>
            <a:endParaRPr/>
          </a:p>
        </p:txBody>
      </p:sp>
      <p:graphicFrame>
        <p:nvGraphicFramePr>
          <p:cNvPr id="347" name="Google Shape;347;p22"/>
          <p:cNvGraphicFramePr/>
          <p:nvPr/>
        </p:nvGraphicFramePr>
        <p:xfrm>
          <a:off x="272725" y="1012175"/>
          <a:ext cx="3000000" cy="3000000"/>
        </p:xfrm>
        <a:graphic>
          <a:graphicData uri="http://schemas.openxmlformats.org/drawingml/2006/table">
            <a:tbl>
              <a:tblPr>
                <a:noFill/>
                <a:tableStyleId>{597F2814-2404-4F72-92FC-22B20DD5FCF9}</a:tableStyleId>
              </a:tblPr>
              <a:tblGrid>
                <a:gridCol w="2389350"/>
                <a:gridCol w="6173375"/>
              </a:tblGrid>
              <a:tr h="978850">
                <a:tc>
                  <a:txBody>
                    <a:bodyPr/>
                    <a:lstStyle/>
                    <a:p>
                      <a:pPr indent="0" lvl="0" marL="0" rtl="0" algn="ctr">
                        <a:spcBef>
                          <a:spcPts val="0"/>
                        </a:spcBef>
                        <a:spcAft>
                          <a:spcPts val="0"/>
                        </a:spcAft>
                        <a:buNone/>
                      </a:pPr>
                      <a:r>
                        <a:rPr b="1" lang="es">
                          <a:solidFill>
                            <a:schemeClr val="lt1"/>
                          </a:solidFill>
                          <a:latin typeface="Anaheim"/>
                          <a:ea typeface="Anaheim"/>
                          <a:cs typeface="Anaheim"/>
                          <a:sym typeface="Anaheim"/>
                        </a:rPr>
                        <a:t>Syntax and Grammar Design</a:t>
                      </a:r>
                      <a:endParaRPr b="1" sz="2200">
                        <a:solidFill>
                          <a:schemeClr val="lt1"/>
                        </a:solidFill>
                        <a:latin typeface="Overpass Mono"/>
                        <a:ea typeface="Overpass Mono"/>
                        <a:cs typeface="Overpass Mono"/>
                        <a:sym typeface="Overpass Mono"/>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s">
                          <a:solidFill>
                            <a:schemeClr val="lt1"/>
                          </a:solidFill>
                          <a:latin typeface="Anaheim"/>
                          <a:ea typeface="Anaheim"/>
                          <a:cs typeface="Anaheim"/>
                          <a:sym typeface="Anaheim"/>
                        </a:rPr>
                        <a:t>Creating a syntax that is intuitive and user-friendly, must be understandable to both beginners and experienced programmers. with Defining strict grammatical rules (lexical analysis, tokenization) that minimize ambiguity.</a:t>
                      </a:r>
                      <a:endParaRPr>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28575">
                      <a:solidFill>
                        <a:schemeClr val="lt1"/>
                      </a:solidFill>
                      <a:prstDash val="solid"/>
                      <a:round/>
                      <a:headEnd len="sm" w="sm" type="none"/>
                      <a:tailEnd len="sm" w="sm" type="none"/>
                    </a:lnB>
                  </a:tcPr>
                </a:tc>
              </a:tr>
              <a:tr h="1034575">
                <a:tc>
                  <a:txBody>
                    <a:bodyPr/>
                    <a:lstStyle/>
                    <a:p>
                      <a:pPr indent="0" lvl="0" marL="0" rtl="0" algn="ctr">
                        <a:lnSpc>
                          <a:spcPct val="120000"/>
                        </a:lnSpc>
                        <a:spcBef>
                          <a:spcPts val="0"/>
                        </a:spcBef>
                        <a:spcAft>
                          <a:spcPts val="0"/>
                        </a:spcAft>
                        <a:buNone/>
                      </a:pPr>
                      <a:r>
                        <a:rPr b="1" lang="es">
                          <a:solidFill>
                            <a:srgbClr val="FFFFFF"/>
                          </a:solidFill>
                          <a:latin typeface="Anaheim"/>
                          <a:ea typeface="Anaheim"/>
                          <a:cs typeface="Anaheim"/>
                          <a:sym typeface="Anaheim"/>
                        </a:rPr>
                        <a:t>Performance and Efficiency</a:t>
                      </a:r>
                      <a:endParaRPr b="1" sz="2200">
                        <a:solidFill>
                          <a:schemeClr val="lt1"/>
                        </a:solidFill>
                        <a:latin typeface="Overpass Mono"/>
                        <a:ea typeface="Overpass Mono"/>
                        <a:cs typeface="Overpass Mono"/>
                        <a:sym typeface="Overpass Mono"/>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s">
                          <a:solidFill>
                            <a:schemeClr val="lt1"/>
                          </a:solidFill>
                          <a:latin typeface="Anaheim"/>
                          <a:ea typeface="Anaheim"/>
                          <a:cs typeface="Anaheim"/>
                          <a:sym typeface="Anaheim"/>
                        </a:rPr>
                        <a:t>Optimizing the language for speed and resource, Balancing between abstraction (high-level constructs) and low-level efficiency</a:t>
                      </a:r>
                      <a:endParaRPr>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1072250">
                <a:tc>
                  <a:txBody>
                    <a:bodyPr/>
                    <a:lstStyle/>
                    <a:p>
                      <a:pPr indent="0" lvl="0" marL="0" rtl="0" algn="ctr">
                        <a:lnSpc>
                          <a:spcPct val="120000"/>
                        </a:lnSpc>
                        <a:spcBef>
                          <a:spcPts val="0"/>
                        </a:spcBef>
                        <a:spcAft>
                          <a:spcPts val="0"/>
                        </a:spcAft>
                        <a:buNone/>
                      </a:pPr>
                      <a:r>
                        <a:rPr b="1" lang="es">
                          <a:solidFill>
                            <a:srgbClr val="FFFFFF"/>
                          </a:solidFill>
                          <a:latin typeface="Anaheim"/>
                          <a:ea typeface="Anaheim"/>
                          <a:cs typeface="Anaheim"/>
                          <a:sym typeface="Anaheim"/>
                        </a:rPr>
                        <a:t>Error Handling and Debugging</a:t>
                      </a:r>
                      <a:endParaRPr b="1" sz="2200">
                        <a:solidFill>
                          <a:schemeClr val="lt1"/>
                        </a:solidFill>
                        <a:latin typeface="Overpass Mono"/>
                        <a:ea typeface="Overpass Mono"/>
                        <a:cs typeface="Overpass Mono"/>
                        <a:sym typeface="Overpass Mono"/>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s">
                          <a:solidFill>
                            <a:schemeClr val="lt1"/>
                          </a:solidFill>
                          <a:latin typeface="Anaheim"/>
                          <a:ea typeface="Anaheim"/>
                          <a:cs typeface="Anaheim"/>
                          <a:sym typeface="Anaheim"/>
                        </a:rPr>
                        <a:t>Providing meaningful, clear, and actionable error messages for programmers, Implementing tools and environments (like IDEs extinctions or debuggers) that support developers in troubleshooting their code.</a:t>
                      </a:r>
                      <a:endParaRPr>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794250">
                <a:tc>
                  <a:txBody>
                    <a:bodyPr/>
                    <a:lstStyle/>
                    <a:p>
                      <a:pPr indent="0" lvl="0" marL="0" rtl="0" algn="ctr">
                        <a:spcBef>
                          <a:spcPts val="0"/>
                        </a:spcBef>
                        <a:spcAft>
                          <a:spcPts val="0"/>
                        </a:spcAft>
                        <a:buNone/>
                      </a:pPr>
                      <a:r>
                        <a:rPr b="1" lang="es">
                          <a:solidFill>
                            <a:schemeClr val="lt1"/>
                          </a:solidFill>
                          <a:latin typeface="Anaheim"/>
                          <a:ea typeface="Anaheim"/>
                          <a:cs typeface="Anaheim"/>
                          <a:sym typeface="Anaheim"/>
                        </a:rPr>
                        <a:t>Cross-platform Compatibility</a:t>
                      </a:r>
                      <a:endParaRPr b="1" sz="2200">
                        <a:solidFill>
                          <a:schemeClr val="lt1"/>
                        </a:solidFill>
                        <a:latin typeface="Overpass Mono"/>
                        <a:ea typeface="Overpass Mono"/>
                        <a:cs typeface="Overpass Mono"/>
                        <a:sym typeface="Overpass Mono"/>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s">
                          <a:solidFill>
                            <a:schemeClr val="lt1"/>
                          </a:solidFill>
                          <a:latin typeface="Anaheim"/>
                          <a:ea typeface="Anaheim"/>
                          <a:cs typeface="Anaheim"/>
                          <a:sym typeface="Anaheim"/>
                        </a:rPr>
                        <a:t>Ensuring the language runs across different operating systems (Windows, Linux, macOS) requires a well-designed runtime and platform-independent libraries.</a:t>
                      </a:r>
                      <a:endParaRPr>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3"/>
          <p:cNvSpPr txBox="1"/>
          <p:nvPr>
            <p:ph type="title"/>
          </p:nvPr>
        </p:nvSpPr>
        <p:spPr>
          <a:xfrm>
            <a:off x="720000" y="343175"/>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Challenges</a:t>
            </a:r>
            <a:endParaRPr/>
          </a:p>
        </p:txBody>
      </p:sp>
      <p:graphicFrame>
        <p:nvGraphicFramePr>
          <p:cNvPr id="353" name="Google Shape;353;p23"/>
          <p:cNvGraphicFramePr/>
          <p:nvPr/>
        </p:nvGraphicFramePr>
        <p:xfrm>
          <a:off x="272725" y="1012175"/>
          <a:ext cx="3000000" cy="3000000"/>
        </p:xfrm>
        <a:graphic>
          <a:graphicData uri="http://schemas.openxmlformats.org/drawingml/2006/table">
            <a:tbl>
              <a:tblPr>
                <a:noFill/>
                <a:tableStyleId>{597F2814-2404-4F72-92FC-22B20DD5FCF9}</a:tableStyleId>
              </a:tblPr>
              <a:tblGrid>
                <a:gridCol w="2389350"/>
                <a:gridCol w="6173375"/>
              </a:tblGrid>
              <a:tr h="978850">
                <a:tc>
                  <a:txBody>
                    <a:bodyPr/>
                    <a:lstStyle/>
                    <a:p>
                      <a:pPr indent="0" lvl="0" marL="0" rtl="0" algn="ctr">
                        <a:spcBef>
                          <a:spcPts val="0"/>
                        </a:spcBef>
                        <a:spcAft>
                          <a:spcPts val="0"/>
                        </a:spcAft>
                        <a:buNone/>
                      </a:pPr>
                      <a:r>
                        <a:rPr b="1" lang="es">
                          <a:solidFill>
                            <a:schemeClr val="lt1"/>
                          </a:solidFill>
                          <a:latin typeface="Anaheim"/>
                          <a:ea typeface="Anaheim"/>
                          <a:cs typeface="Anaheim"/>
                          <a:sym typeface="Anaheim"/>
                        </a:rPr>
                        <a:t>Error Recognition and Context Understanding</a:t>
                      </a:r>
                      <a:endParaRPr b="1">
                        <a:solidFill>
                          <a:schemeClr val="lt1"/>
                        </a:solidFill>
                        <a:latin typeface="Anaheim"/>
                        <a:ea typeface="Anaheim"/>
                        <a:cs typeface="Anaheim"/>
                        <a:sym typeface="Anaheim"/>
                      </a:endParaRPr>
                    </a:p>
                    <a:p>
                      <a:pPr indent="0" lvl="0" marL="0" rtl="0" algn="ctr">
                        <a:spcBef>
                          <a:spcPts val="0"/>
                        </a:spcBef>
                        <a:spcAft>
                          <a:spcPts val="0"/>
                        </a:spcAft>
                        <a:buNone/>
                      </a:pPr>
                      <a:r>
                        <a:t/>
                      </a:r>
                      <a:endParaRPr b="1">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s">
                          <a:solidFill>
                            <a:schemeClr val="lt1"/>
                          </a:solidFill>
                          <a:latin typeface="Anaheim"/>
                          <a:ea typeface="Anaheim"/>
                          <a:cs typeface="Anaheim"/>
                          <a:sym typeface="Anaheim"/>
                        </a:rPr>
                        <a:t>Mapping the new language's errors with underlying error structures, interpreting the context around the error (e.g., code structure, surrounding lines) with Translating code errors into plain language explanations using NLP</a:t>
                      </a:r>
                      <a:endParaRPr>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28575">
                      <a:solidFill>
                        <a:schemeClr val="lt1"/>
                      </a:solidFill>
                      <a:prstDash val="solid"/>
                      <a:round/>
                      <a:headEnd len="sm" w="sm" type="none"/>
                      <a:tailEnd len="sm" w="sm" type="none"/>
                    </a:lnB>
                  </a:tcPr>
                </a:tc>
              </a:tr>
              <a:tr h="1034575">
                <a:tc>
                  <a:txBody>
                    <a:bodyPr/>
                    <a:lstStyle/>
                    <a:p>
                      <a:pPr indent="0" lvl="0" marL="0" rtl="0" algn="ctr">
                        <a:lnSpc>
                          <a:spcPct val="120000"/>
                        </a:lnSpc>
                        <a:spcBef>
                          <a:spcPts val="0"/>
                        </a:spcBef>
                        <a:spcAft>
                          <a:spcPts val="0"/>
                        </a:spcAft>
                        <a:buNone/>
                      </a:pPr>
                      <a:r>
                        <a:rPr b="1" lang="es">
                          <a:solidFill>
                            <a:srgbClr val="FFFFFF"/>
                          </a:solidFill>
                          <a:latin typeface="Anaheim"/>
                          <a:ea typeface="Anaheim"/>
                          <a:cs typeface="Anaheim"/>
                          <a:sym typeface="Anaheim"/>
                        </a:rPr>
                        <a:t>Suggesting Accurate Solutions</a:t>
                      </a:r>
                      <a:endParaRPr b="1">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s">
                          <a:solidFill>
                            <a:schemeClr val="lt1"/>
                          </a:solidFill>
                          <a:latin typeface="Anaheim"/>
                          <a:ea typeface="Anaheim"/>
                          <a:cs typeface="Anaheim"/>
                          <a:sym typeface="Anaheim"/>
                        </a:rPr>
                        <a:t>Analyzing the error in the broader context of the code and offer relevant suggestions. syntax error may have multiple potential fixes depending on the overall logic. Using code generation AI techniques </a:t>
                      </a:r>
                      <a:endParaRPr>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1072250">
                <a:tc>
                  <a:txBody>
                    <a:bodyPr/>
                    <a:lstStyle/>
                    <a:p>
                      <a:pPr indent="0" lvl="0" marL="0" rtl="0" algn="ctr">
                        <a:spcBef>
                          <a:spcPts val="0"/>
                        </a:spcBef>
                        <a:spcAft>
                          <a:spcPts val="0"/>
                        </a:spcAft>
                        <a:buNone/>
                      </a:pPr>
                      <a:r>
                        <a:rPr b="1" lang="es">
                          <a:solidFill>
                            <a:schemeClr val="lt1"/>
                          </a:solidFill>
                          <a:latin typeface="Anaheim"/>
                          <a:ea typeface="Anaheim"/>
                          <a:cs typeface="Anaheim"/>
                          <a:sym typeface="Anaheim"/>
                        </a:rPr>
                        <a:t>Integration with Existing Tools</a:t>
                      </a:r>
                      <a:endParaRPr b="1">
                        <a:solidFill>
                          <a:srgbClr val="FFFFFF"/>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s">
                          <a:solidFill>
                            <a:schemeClr val="lt1"/>
                          </a:solidFill>
                          <a:latin typeface="Anaheim"/>
                          <a:ea typeface="Anaheim"/>
                          <a:cs typeface="Anaheim"/>
                          <a:sym typeface="Anaheim"/>
                        </a:rPr>
                        <a:t>Ensuring the new language can interoperate with widely-used languages (like C/C++, Python, Java) and existing IDEs like vs code, which is important for adoption in real-world projects.</a:t>
                      </a:r>
                      <a:endParaRPr>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794250">
                <a:tc>
                  <a:txBody>
                    <a:bodyPr/>
                    <a:lstStyle/>
                    <a:p>
                      <a:pPr indent="0" lvl="0" marL="0" rtl="0" algn="ctr">
                        <a:spcBef>
                          <a:spcPts val="0"/>
                        </a:spcBef>
                        <a:spcAft>
                          <a:spcPts val="0"/>
                        </a:spcAft>
                        <a:buNone/>
                      </a:pPr>
                      <a:r>
                        <a:rPr b="1" lang="es">
                          <a:solidFill>
                            <a:schemeClr val="lt1"/>
                          </a:solidFill>
                          <a:latin typeface="Anaheim"/>
                          <a:ea typeface="Anaheim"/>
                          <a:cs typeface="Anaheim"/>
                          <a:sym typeface="Anaheim"/>
                        </a:rPr>
                        <a:t>User Adoption and Learning Curve</a:t>
                      </a:r>
                      <a:endParaRPr b="1">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s">
                          <a:solidFill>
                            <a:schemeClr val="lt1"/>
                          </a:solidFill>
                          <a:latin typeface="Anaheim"/>
                          <a:ea typeface="Anaheim"/>
                          <a:cs typeface="Anaheim"/>
                          <a:sym typeface="Anaheim"/>
                        </a:rPr>
                        <a:t>Building an AI that can learn from new patterns and user feedback to offer increasingly better suggestions. This requires implementing machine learning techniques, and possibly user interaction models to refine suggestions.</a:t>
                      </a:r>
                      <a:endParaRPr>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4"/>
          <p:cNvSpPr txBox="1"/>
          <p:nvPr>
            <p:ph type="title"/>
          </p:nvPr>
        </p:nvSpPr>
        <p:spPr>
          <a:xfrm>
            <a:off x="720000" y="2305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Solutions</a:t>
            </a:r>
            <a:endParaRPr/>
          </a:p>
        </p:txBody>
      </p:sp>
      <p:sp>
        <p:nvSpPr>
          <p:cNvPr id="359" name="Google Shape;359;p24"/>
          <p:cNvSpPr txBox="1"/>
          <p:nvPr/>
        </p:nvSpPr>
        <p:spPr>
          <a:xfrm>
            <a:off x="130675" y="898763"/>
            <a:ext cx="8729700" cy="3345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Font typeface="Anaheim"/>
              <a:buChar char="●"/>
            </a:pPr>
            <a:r>
              <a:rPr b="1" lang="es" sz="1600">
                <a:solidFill>
                  <a:schemeClr val="lt1"/>
                </a:solidFill>
                <a:latin typeface="Anaheim"/>
                <a:ea typeface="Anaheim"/>
                <a:cs typeface="Anaheim"/>
                <a:sym typeface="Anaheim"/>
              </a:rPr>
              <a:t>Syntax and Grammar Design:</a:t>
            </a:r>
            <a:r>
              <a:rPr lang="es" sz="1600">
                <a:solidFill>
                  <a:schemeClr val="lt1"/>
                </a:solidFill>
                <a:latin typeface="Anaheim"/>
                <a:ea typeface="Anaheim"/>
                <a:cs typeface="Anaheim"/>
                <a:sym typeface="Anaheim"/>
              </a:rPr>
              <a:t> Design an intuitive universal syntax that is simple yet powerful for all users, focusing on common programming patterns. Conduct user testing to refine the grammar based on usability feedback, ensuring it’s easy to read and write with flexibility.</a:t>
            </a:r>
            <a:endParaRPr sz="1600">
              <a:solidFill>
                <a:schemeClr val="lt1"/>
              </a:solidFill>
              <a:latin typeface="Anaheim"/>
              <a:ea typeface="Anaheim"/>
              <a:cs typeface="Anaheim"/>
              <a:sym typeface="Anaheim"/>
            </a:endParaRPr>
          </a:p>
          <a:p>
            <a:pPr indent="-330200" lvl="0" marL="457200" rtl="0" algn="l">
              <a:lnSpc>
                <a:spcPct val="115000"/>
              </a:lnSpc>
              <a:spcBef>
                <a:spcPts val="0"/>
              </a:spcBef>
              <a:spcAft>
                <a:spcPts val="0"/>
              </a:spcAft>
              <a:buClr>
                <a:schemeClr val="lt1"/>
              </a:buClr>
              <a:buSzPts val="1600"/>
              <a:buFont typeface="Anaheim"/>
              <a:buChar char="●"/>
            </a:pPr>
            <a:r>
              <a:rPr b="1" lang="es" sz="1600">
                <a:solidFill>
                  <a:srgbClr val="FFFFFF"/>
                </a:solidFill>
                <a:latin typeface="Anaheim"/>
                <a:ea typeface="Anaheim"/>
                <a:cs typeface="Anaheim"/>
                <a:sym typeface="Anaheim"/>
              </a:rPr>
              <a:t>Performance and Efficiency: </a:t>
            </a:r>
            <a:r>
              <a:rPr lang="es" sz="1600">
                <a:solidFill>
                  <a:srgbClr val="FFFFFF"/>
                </a:solidFill>
                <a:latin typeface="Anaheim"/>
                <a:ea typeface="Anaheim"/>
                <a:cs typeface="Anaheim"/>
                <a:sym typeface="Anaheim"/>
              </a:rPr>
              <a:t>Optimize the language by utilizing Python’s efficient compiler and runtime environment. Avoid introducing unnecessary abstractions that could slow down execution, ensuring that the new language remains lightweight and efficient.</a:t>
            </a:r>
            <a:endParaRPr sz="1600">
              <a:solidFill>
                <a:srgbClr val="FFFFFF"/>
              </a:solidFill>
              <a:latin typeface="Anaheim"/>
              <a:ea typeface="Anaheim"/>
              <a:cs typeface="Anaheim"/>
              <a:sym typeface="Anaheim"/>
            </a:endParaRPr>
          </a:p>
          <a:p>
            <a:pPr indent="-330200" lvl="0" marL="457200" rtl="0" algn="l">
              <a:lnSpc>
                <a:spcPct val="115000"/>
              </a:lnSpc>
              <a:spcBef>
                <a:spcPts val="0"/>
              </a:spcBef>
              <a:spcAft>
                <a:spcPts val="0"/>
              </a:spcAft>
              <a:buClr>
                <a:schemeClr val="lt1"/>
              </a:buClr>
              <a:buSzPts val="1600"/>
              <a:buFont typeface="Anaheim"/>
              <a:buChar char="●"/>
            </a:pPr>
            <a:r>
              <a:rPr b="1" lang="es" sz="1600">
                <a:solidFill>
                  <a:srgbClr val="FFFFFF"/>
                </a:solidFill>
                <a:latin typeface="Anaheim"/>
                <a:ea typeface="Anaheim"/>
                <a:cs typeface="Anaheim"/>
                <a:sym typeface="Anaheim"/>
              </a:rPr>
              <a:t>Error Handling and Debugging: </a:t>
            </a:r>
            <a:r>
              <a:rPr lang="es" sz="1600">
                <a:solidFill>
                  <a:schemeClr val="lt1"/>
                </a:solidFill>
                <a:latin typeface="Anaheim"/>
                <a:ea typeface="Anaheim"/>
                <a:cs typeface="Anaheim"/>
                <a:sym typeface="Anaheim"/>
              </a:rPr>
              <a:t>Provide meaningful, user-friendly error messages by mapping Python’s compiler errors to the new language’s syntax. Build debugging tools that display errors in terms of the new language, offering actionable suggestions for resolving issues.</a:t>
            </a:r>
            <a:endParaRPr sz="1600">
              <a:solidFill>
                <a:schemeClr val="lt1"/>
              </a:solidFill>
              <a:latin typeface="Anaheim"/>
              <a:ea typeface="Anaheim"/>
              <a:cs typeface="Anaheim"/>
              <a:sym typeface="Anaheim"/>
            </a:endParaRPr>
          </a:p>
          <a:p>
            <a:pPr indent="-330200" lvl="0" marL="457200" rtl="0" algn="l">
              <a:lnSpc>
                <a:spcPct val="115000"/>
              </a:lnSpc>
              <a:spcBef>
                <a:spcPts val="0"/>
              </a:spcBef>
              <a:spcAft>
                <a:spcPts val="0"/>
              </a:spcAft>
              <a:buClr>
                <a:schemeClr val="lt1"/>
              </a:buClr>
              <a:buSzPts val="1600"/>
              <a:buFont typeface="Anaheim"/>
              <a:buChar char="●"/>
            </a:pPr>
            <a:r>
              <a:rPr b="1" lang="es" sz="1600">
                <a:solidFill>
                  <a:schemeClr val="lt1"/>
                </a:solidFill>
                <a:latin typeface="Anaheim"/>
                <a:ea typeface="Anaheim"/>
                <a:cs typeface="Anaheim"/>
                <a:sym typeface="Anaheim"/>
              </a:rPr>
              <a:t>Cross-platform Compatibility: </a:t>
            </a:r>
            <a:r>
              <a:rPr lang="es" sz="1600">
                <a:solidFill>
                  <a:schemeClr val="lt1"/>
                </a:solidFill>
                <a:latin typeface="Anaheim"/>
                <a:ea typeface="Anaheim"/>
                <a:cs typeface="Anaheim"/>
                <a:sym typeface="Anaheim"/>
              </a:rPr>
              <a:t>Leverage Python’s cross-platform nature to ensure that the new language runs on all major operating systems (Windows, Linux, macOS). Focus on maintaining platform-independent code in the language’s structure to avoid compatibility issues.</a:t>
            </a:r>
            <a:endParaRPr sz="1600">
              <a:solidFill>
                <a:schemeClr val="lt1"/>
              </a:solidFill>
              <a:latin typeface="Anaheim"/>
              <a:ea typeface="Anaheim"/>
              <a:cs typeface="Anaheim"/>
              <a:sym typeface="Anaheim"/>
            </a:endParaRPr>
          </a:p>
          <a:p>
            <a:pPr indent="0" lvl="0" marL="457200" rtl="0" algn="l">
              <a:lnSpc>
                <a:spcPct val="115000"/>
              </a:lnSpc>
              <a:spcBef>
                <a:spcPts val="0"/>
              </a:spcBef>
              <a:spcAft>
                <a:spcPts val="0"/>
              </a:spcAft>
              <a:buNone/>
            </a:pPr>
            <a:r>
              <a:t/>
            </a:r>
            <a:endParaRPr sz="1800">
              <a:solidFill>
                <a:schemeClr val="lt1"/>
              </a:solidFill>
              <a:latin typeface="Anaheim"/>
              <a:ea typeface="Anaheim"/>
              <a:cs typeface="Anaheim"/>
              <a:sym typeface="Anaheim"/>
            </a:endParaRPr>
          </a:p>
        </p:txBody>
      </p:sp>
      <p:sp>
        <p:nvSpPr>
          <p:cNvPr id="360" name="Google Shape;360;p24"/>
          <p:cNvSpPr/>
          <p:nvPr/>
        </p:nvSpPr>
        <p:spPr>
          <a:xfrm>
            <a:off x="7772392" y="0"/>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4"/>
          <p:cNvSpPr/>
          <p:nvPr/>
        </p:nvSpPr>
        <p:spPr>
          <a:xfrm flipH="1">
            <a:off x="-11" y="4357775"/>
            <a:ext cx="788431" cy="785368"/>
          </a:xfrm>
          <a:custGeom>
            <a:rect b="b" l="l" r="r" t="t"/>
            <a:pathLst>
              <a:path extrusionOk="0" h="16396" w="17241">
                <a:moveTo>
                  <a:pt x="0" y="1"/>
                </a:moveTo>
                <a:lnTo>
                  <a:pt x="0" y="16396"/>
                </a:lnTo>
                <a:lnTo>
                  <a:pt x="17240" y="16396"/>
                </a:lnTo>
                <a:lnTo>
                  <a:pt x="172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4"/>
          <p:cNvSpPr/>
          <p:nvPr/>
        </p:nvSpPr>
        <p:spPr>
          <a:xfrm>
            <a:off x="419089" y="4786292"/>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4"/>
          <p:cNvSpPr/>
          <p:nvPr/>
        </p:nvSpPr>
        <p:spPr>
          <a:xfrm flipH="1">
            <a:off x="8355564" y="0"/>
            <a:ext cx="788431"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5"/>
          <p:cNvSpPr txBox="1"/>
          <p:nvPr>
            <p:ph type="title"/>
          </p:nvPr>
        </p:nvSpPr>
        <p:spPr>
          <a:xfrm>
            <a:off x="720000" y="229775"/>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Solutions</a:t>
            </a:r>
            <a:endParaRPr/>
          </a:p>
          <a:p>
            <a:pPr indent="0" lvl="0" marL="0" rtl="0" algn="ctr">
              <a:spcBef>
                <a:spcPts val="0"/>
              </a:spcBef>
              <a:spcAft>
                <a:spcPts val="0"/>
              </a:spcAft>
              <a:buNone/>
            </a:pPr>
            <a:r>
              <a:t/>
            </a:r>
            <a:endParaRPr/>
          </a:p>
        </p:txBody>
      </p:sp>
      <p:sp>
        <p:nvSpPr>
          <p:cNvPr id="369" name="Google Shape;369;p25"/>
          <p:cNvSpPr txBox="1"/>
          <p:nvPr/>
        </p:nvSpPr>
        <p:spPr>
          <a:xfrm>
            <a:off x="130675" y="898763"/>
            <a:ext cx="8729700" cy="3345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lt1"/>
              </a:buClr>
              <a:buSzPts val="1600"/>
              <a:buFont typeface="Anaheim"/>
              <a:buChar char="●"/>
            </a:pPr>
            <a:r>
              <a:rPr b="1" lang="es" sz="1600">
                <a:solidFill>
                  <a:schemeClr val="lt1"/>
                </a:solidFill>
                <a:latin typeface="Anaheim"/>
                <a:ea typeface="Anaheim"/>
                <a:cs typeface="Anaheim"/>
                <a:sym typeface="Anaheim"/>
              </a:rPr>
              <a:t>Error Recognition and Context Understanding: </a:t>
            </a:r>
            <a:r>
              <a:rPr lang="es" sz="1600">
                <a:solidFill>
                  <a:schemeClr val="lt1"/>
                </a:solidFill>
                <a:latin typeface="Anaheim"/>
                <a:ea typeface="Anaheim"/>
                <a:cs typeface="Anaheim"/>
                <a:sym typeface="Anaheim"/>
              </a:rPr>
              <a:t>Implement a robust error classification system that captures both Python’s error messages and the new language’s syntax. The AI will analyze the surrounding code to provide meaningful explanations and fixes based on context.</a:t>
            </a:r>
            <a:endParaRPr sz="1600">
              <a:solidFill>
                <a:schemeClr val="lt1"/>
              </a:solidFill>
              <a:latin typeface="Anaheim"/>
              <a:ea typeface="Anaheim"/>
              <a:cs typeface="Anaheim"/>
              <a:sym typeface="Anaheim"/>
            </a:endParaRPr>
          </a:p>
          <a:p>
            <a:pPr indent="-330200" lvl="0" marL="457200" rtl="0" algn="l">
              <a:lnSpc>
                <a:spcPct val="115000"/>
              </a:lnSpc>
              <a:spcBef>
                <a:spcPts val="0"/>
              </a:spcBef>
              <a:spcAft>
                <a:spcPts val="0"/>
              </a:spcAft>
              <a:buClr>
                <a:schemeClr val="lt1"/>
              </a:buClr>
              <a:buSzPts val="1600"/>
              <a:buFont typeface="Anaheim"/>
              <a:buChar char="●"/>
            </a:pPr>
            <a:r>
              <a:rPr b="1" lang="es" sz="1600">
                <a:solidFill>
                  <a:srgbClr val="FFFFFF"/>
                </a:solidFill>
                <a:latin typeface="Anaheim"/>
                <a:ea typeface="Anaheim"/>
                <a:cs typeface="Anaheim"/>
                <a:sym typeface="Anaheim"/>
              </a:rPr>
              <a:t>Suggesting Accurate Solutions: </a:t>
            </a:r>
            <a:r>
              <a:rPr lang="es" sz="1600">
                <a:solidFill>
                  <a:srgbClr val="FFFFFF"/>
                </a:solidFill>
                <a:latin typeface="Anaheim"/>
                <a:ea typeface="Anaheim"/>
                <a:cs typeface="Anaheim"/>
                <a:sym typeface="Anaheim"/>
              </a:rPr>
              <a:t>Utilize AI-powered analysis that examines code context to suggest relevant fixes. The AI should be trained on a broad dataset of errors and solutions, refining its suggestions over time based on user feedback and contextual understanding.</a:t>
            </a:r>
            <a:endParaRPr b="1" sz="1600">
              <a:solidFill>
                <a:srgbClr val="FFFFFF"/>
              </a:solidFill>
              <a:latin typeface="Anaheim"/>
              <a:ea typeface="Anaheim"/>
              <a:cs typeface="Anaheim"/>
              <a:sym typeface="Anaheim"/>
            </a:endParaRPr>
          </a:p>
          <a:p>
            <a:pPr indent="-330200" lvl="0" marL="457200" rtl="0" algn="l">
              <a:lnSpc>
                <a:spcPct val="115000"/>
              </a:lnSpc>
              <a:spcBef>
                <a:spcPts val="0"/>
              </a:spcBef>
              <a:spcAft>
                <a:spcPts val="0"/>
              </a:spcAft>
              <a:buClr>
                <a:schemeClr val="lt1"/>
              </a:buClr>
              <a:buSzPts val="1600"/>
              <a:buFont typeface="Anaheim"/>
              <a:buChar char="●"/>
            </a:pPr>
            <a:r>
              <a:rPr b="1" lang="es" sz="1600">
                <a:solidFill>
                  <a:schemeClr val="lt1"/>
                </a:solidFill>
                <a:latin typeface="Anaheim"/>
                <a:ea typeface="Anaheim"/>
                <a:cs typeface="Anaheim"/>
                <a:sym typeface="Anaheim"/>
              </a:rPr>
              <a:t>Integration with Existing Tools:</a:t>
            </a:r>
            <a:r>
              <a:rPr b="1" lang="es" sz="1600">
                <a:solidFill>
                  <a:srgbClr val="FFFFFF"/>
                </a:solidFill>
                <a:latin typeface="Anaheim"/>
                <a:ea typeface="Anaheim"/>
                <a:cs typeface="Anaheim"/>
                <a:sym typeface="Anaheim"/>
              </a:rPr>
              <a:t> </a:t>
            </a:r>
            <a:r>
              <a:rPr lang="es" sz="1600">
                <a:solidFill>
                  <a:schemeClr val="lt1"/>
                </a:solidFill>
                <a:latin typeface="Anaheim"/>
                <a:ea typeface="Anaheim"/>
                <a:cs typeface="Anaheim"/>
                <a:sym typeface="Anaheim"/>
              </a:rPr>
              <a:t>Ensure seamless integration with IDEs and tools by designing the new language to work directly with any software ecosystems. Using our new language power for debugging, testing, and development environments to enhance compatibility.</a:t>
            </a:r>
            <a:endParaRPr sz="1600">
              <a:solidFill>
                <a:schemeClr val="lt1"/>
              </a:solidFill>
              <a:latin typeface="Anaheim"/>
              <a:ea typeface="Anaheim"/>
              <a:cs typeface="Anaheim"/>
              <a:sym typeface="Anaheim"/>
            </a:endParaRPr>
          </a:p>
          <a:p>
            <a:pPr indent="-330200" lvl="0" marL="457200" rtl="0" algn="l">
              <a:lnSpc>
                <a:spcPct val="115000"/>
              </a:lnSpc>
              <a:spcBef>
                <a:spcPts val="0"/>
              </a:spcBef>
              <a:spcAft>
                <a:spcPts val="0"/>
              </a:spcAft>
              <a:buClr>
                <a:schemeClr val="lt1"/>
              </a:buClr>
              <a:buSzPts val="1600"/>
              <a:buFont typeface="Anaheim"/>
              <a:buChar char="●"/>
            </a:pPr>
            <a:r>
              <a:rPr b="1" lang="es" sz="1600">
                <a:solidFill>
                  <a:schemeClr val="lt1"/>
                </a:solidFill>
                <a:latin typeface="Anaheim"/>
                <a:ea typeface="Anaheim"/>
                <a:cs typeface="Anaheim"/>
                <a:sym typeface="Anaheim"/>
              </a:rPr>
              <a:t>User Adoption and Learning Curve: </a:t>
            </a:r>
            <a:r>
              <a:rPr lang="es" sz="1600">
                <a:solidFill>
                  <a:schemeClr val="lt1"/>
                </a:solidFill>
                <a:latin typeface="Anaheim"/>
                <a:ea typeface="Anaheim"/>
                <a:cs typeface="Anaheim"/>
                <a:sym typeface="Anaheim"/>
              </a:rPr>
              <a:t>provide clear documentation, tutorials, and examples for users at different levels. Offer a familiar syntax based on the new language core principles, reducing the learning curve for developers while attracting new users with simplicity and clarity.</a:t>
            </a:r>
            <a:endParaRPr sz="1600">
              <a:solidFill>
                <a:schemeClr val="lt1"/>
              </a:solidFill>
              <a:latin typeface="Anaheim"/>
              <a:ea typeface="Anaheim"/>
              <a:cs typeface="Anaheim"/>
              <a:sym typeface="Anaheim"/>
            </a:endParaRPr>
          </a:p>
        </p:txBody>
      </p:sp>
      <p:sp>
        <p:nvSpPr>
          <p:cNvPr id="370" name="Google Shape;370;p25"/>
          <p:cNvSpPr/>
          <p:nvPr/>
        </p:nvSpPr>
        <p:spPr>
          <a:xfrm>
            <a:off x="7772392" y="0"/>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5"/>
          <p:cNvSpPr/>
          <p:nvPr/>
        </p:nvSpPr>
        <p:spPr>
          <a:xfrm flipH="1">
            <a:off x="-11" y="4357775"/>
            <a:ext cx="788431" cy="785368"/>
          </a:xfrm>
          <a:custGeom>
            <a:rect b="b" l="l" r="r" t="t"/>
            <a:pathLst>
              <a:path extrusionOk="0" h="16396" w="17241">
                <a:moveTo>
                  <a:pt x="0" y="1"/>
                </a:moveTo>
                <a:lnTo>
                  <a:pt x="0" y="16396"/>
                </a:lnTo>
                <a:lnTo>
                  <a:pt x="17240" y="16396"/>
                </a:lnTo>
                <a:lnTo>
                  <a:pt x="172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5"/>
          <p:cNvSpPr/>
          <p:nvPr/>
        </p:nvSpPr>
        <p:spPr>
          <a:xfrm>
            <a:off x="419089" y="4786292"/>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flipH="1">
            <a:off x="8355564" y="0"/>
            <a:ext cx="788431"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6"/>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commercial programming languages</a:t>
            </a:r>
            <a:endParaRPr/>
          </a:p>
        </p:txBody>
      </p:sp>
      <p:graphicFrame>
        <p:nvGraphicFramePr>
          <p:cNvPr id="379" name="Google Shape;379;p26"/>
          <p:cNvGraphicFramePr/>
          <p:nvPr/>
        </p:nvGraphicFramePr>
        <p:xfrm>
          <a:off x="720000" y="1107525"/>
          <a:ext cx="3000000" cy="3000000"/>
        </p:xfrm>
        <a:graphic>
          <a:graphicData uri="http://schemas.openxmlformats.org/drawingml/2006/table">
            <a:tbl>
              <a:tblPr>
                <a:noFill/>
                <a:tableStyleId>{597F2814-2404-4F72-92FC-22B20DD5FCF9}</a:tableStyleId>
              </a:tblPr>
              <a:tblGrid>
                <a:gridCol w="1540800"/>
                <a:gridCol w="1540800"/>
                <a:gridCol w="1540800"/>
                <a:gridCol w="1540800"/>
                <a:gridCol w="1540800"/>
              </a:tblGrid>
              <a:tr h="606450">
                <a:tc>
                  <a:txBody>
                    <a:bodyPr/>
                    <a:lstStyle/>
                    <a:p>
                      <a:pPr indent="0" lvl="0" marL="0" rtl="0" algn="ctr">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Python</a:t>
                      </a:r>
                      <a:endParaRPr b="1" sz="2200">
                        <a:solidFill>
                          <a:schemeClr val="lt1"/>
                        </a:solidFill>
                        <a:latin typeface="Overpass Mono"/>
                        <a:ea typeface="Overpass Mono"/>
                        <a:cs typeface="Overpass Mono"/>
                        <a:sym typeface="Overpass Mon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Java</a:t>
                      </a:r>
                      <a:endParaRPr b="1" sz="2200">
                        <a:solidFill>
                          <a:schemeClr val="lt1"/>
                        </a:solidFill>
                        <a:latin typeface="Overpass Mono"/>
                        <a:ea typeface="Overpass Mono"/>
                        <a:cs typeface="Overpass Mono"/>
                        <a:sym typeface="Overpass Mon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C++</a:t>
                      </a:r>
                      <a:endParaRPr b="1" sz="2200">
                        <a:solidFill>
                          <a:schemeClr val="lt1"/>
                        </a:solidFill>
                        <a:latin typeface="Overpass Mono"/>
                        <a:ea typeface="Overpass Mono"/>
                        <a:cs typeface="Overpass Mono"/>
                        <a:sym typeface="Overpass Mon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Sindbad</a:t>
                      </a:r>
                      <a:endParaRPr b="1" sz="2200">
                        <a:solidFill>
                          <a:schemeClr val="lt1"/>
                        </a:solidFill>
                        <a:latin typeface="Overpass Mono"/>
                        <a:ea typeface="Overpass Mono"/>
                        <a:cs typeface="Overpass Mono"/>
                        <a:sym typeface="Overpass Mon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463725">
                <a:tc>
                  <a:txBody>
                    <a:bodyPr/>
                    <a:lstStyle/>
                    <a:p>
                      <a:pPr indent="0" lvl="0" marL="0" rtl="0" algn="ctr">
                        <a:spcBef>
                          <a:spcPts val="0"/>
                        </a:spcBef>
                        <a:spcAft>
                          <a:spcPts val="0"/>
                        </a:spcAft>
                        <a:buNone/>
                      </a:pPr>
                      <a:r>
                        <a:rPr b="1" lang="es">
                          <a:latin typeface="Overpass Mono"/>
                          <a:ea typeface="Overpass Mono"/>
                          <a:cs typeface="Overpass Mono"/>
                          <a:sym typeface="Overpass Mono"/>
                        </a:rPr>
                        <a:t>Readability</a:t>
                      </a:r>
                      <a:endParaRPr b="1">
                        <a:latin typeface="Overpass Mono"/>
                        <a:ea typeface="Overpass Mono"/>
                        <a:cs typeface="Overpass Mono"/>
                        <a:sym typeface="Overpass Mon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solidFill>
                            <a:schemeClr val="dk1"/>
                          </a:solidFill>
                          <a:latin typeface="Anaheim"/>
                          <a:ea typeface="Anaheim"/>
                          <a:cs typeface="Anaheim"/>
                          <a:sym typeface="Anaheim"/>
                        </a:rPr>
                        <a:t>High</a:t>
                      </a:r>
                      <a:endParaRPr>
                        <a:solidFill>
                          <a:schemeClr val="dk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solidFill>
                            <a:schemeClr val="dk1"/>
                          </a:solidFill>
                          <a:latin typeface="Anaheim"/>
                          <a:ea typeface="Anaheim"/>
                          <a:cs typeface="Anaheim"/>
                          <a:sym typeface="Anaheim"/>
                        </a:rPr>
                        <a:t>Medium</a:t>
                      </a:r>
                      <a:endParaRPr>
                        <a:solidFill>
                          <a:schemeClr val="dk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solidFill>
                            <a:schemeClr val="dk1"/>
                          </a:solidFill>
                          <a:latin typeface="Anaheim"/>
                          <a:ea typeface="Anaheim"/>
                          <a:cs typeface="Anaheim"/>
                          <a:sym typeface="Anaheim"/>
                        </a:rPr>
                        <a:t>Low</a:t>
                      </a:r>
                      <a:endParaRPr>
                        <a:solidFill>
                          <a:schemeClr val="dk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solidFill>
                            <a:schemeClr val="dk1"/>
                          </a:solidFill>
                          <a:latin typeface="Anaheim"/>
                          <a:ea typeface="Anaheim"/>
                          <a:cs typeface="Anaheim"/>
                          <a:sym typeface="Anaheim"/>
                        </a:rPr>
                        <a:t>High</a:t>
                      </a:r>
                      <a:endParaRPr>
                        <a:solidFill>
                          <a:schemeClr val="dk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r>
              <a:tr h="463725">
                <a:tc>
                  <a:txBody>
                    <a:bodyPr/>
                    <a:lstStyle/>
                    <a:p>
                      <a:pPr indent="0" lvl="0" marL="0" rtl="0" algn="ctr">
                        <a:spcBef>
                          <a:spcPts val="0"/>
                        </a:spcBef>
                        <a:spcAft>
                          <a:spcPts val="0"/>
                        </a:spcAft>
                        <a:buNone/>
                      </a:pPr>
                      <a:r>
                        <a:rPr b="1" lang="es">
                          <a:solidFill>
                            <a:schemeClr val="lt1"/>
                          </a:solidFill>
                          <a:latin typeface="Overpass Mono"/>
                          <a:ea typeface="Overpass Mono"/>
                          <a:cs typeface="Overpass Mono"/>
                          <a:sym typeface="Overpass Mono"/>
                        </a:rPr>
                        <a:t>Performance</a:t>
                      </a:r>
                      <a:endParaRPr b="1">
                        <a:solidFill>
                          <a:schemeClr val="lt1"/>
                        </a:solidFill>
                        <a:latin typeface="Overpass Mono"/>
                        <a:ea typeface="Overpass Mono"/>
                        <a:cs typeface="Overpass Mono"/>
                        <a:sym typeface="Overpass Mon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a:solidFill>
                            <a:schemeClr val="lt1"/>
                          </a:solidFill>
                          <a:latin typeface="Anaheim"/>
                          <a:ea typeface="Anaheim"/>
                          <a:cs typeface="Anaheim"/>
                          <a:sym typeface="Anaheim"/>
                        </a:rPr>
                        <a:t>Medium</a:t>
                      </a:r>
                      <a:endParaRPr>
                        <a:solidFill>
                          <a:schemeClr val="lt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a:solidFill>
                            <a:schemeClr val="lt1"/>
                          </a:solidFill>
                          <a:latin typeface="Anaheim"/>
                          <a:ea typeface="Anaheim"/>
                          <a:cs typeface="Anaheim"/>
                          <a:sym typeface="Anaheim"/>
                        </a:rPr>
                        <a:t>High</a:t>
                      </a:r>
                      <a:endParaRPr>
                        <a:solidFill>
                          <a:schemeClr val="lt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a:solidFill>
                            <a:schemeClr val="lt1"/>
                          </a:solidFill>
                          <a:latin typeface="Anaheim"/>
                          <a:ea typeface="Anaheim"/>
                          <a:cs typeface="Anaheim"/>
                          <a:sym typeface="Anaheim"/>
                        </a:rPr>
                        <a:t>High</a:t>
                      </a:r>
                      <a:endParaRPr>
                        <a:solidFill>
                          <a:schemeClr val="lt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a:solidFill>
                            <a:schemeClr val="lt1"/>
                          </a:solidFill>
                          <a:latin typeface="Anaheim"/>
                          <a:ea typeface="Anaheim"/>
                          <a:cs typeface="Anaheim"/>
                          <a:sym typeface="Anaheim"/>
                        </a:rPr>
                        <a:t>Medium</a:t>
                      </a:r>
                      <a:endParaRPr>
                        <a:solidFill>
                          <a:schemeClr val="lt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463725">
                <a:tc>
                  <a:txBody>
                    <a:bodyPr/>
                    <a:lstStyle/>
                    <a:p>
                      <a:pPr indent="0" lvl="0" marL="0" rtl="0" algn="ctr">
                        <a:spcBef>
                          <a:spcPts val="0"/>
                        </a:spcBef>
                        <a:spcAft>
                          <a:spcPts val="0"/>
                        </a:spcAft>
                        <a:buNone/>
                      </a:pPr>
                      <a:r>
                        <a:rPr b="1" lang="es">
                          <a:latin typeface="Overpass Mono"/>
                          <a:ea typeface="Overpass Mono"/>
                          <a:cs typeface="Overpass Mono"/>
                          <a:sym typeface="Overpass Mono"/>
                        </a:rPr>
                        <a:t>Community </a:t>
                      </a:r>
                      <a:endParaRPr b="1">
                        <a:latin typeface="Overpass Mono"/>
                        <a:ea typeface="Overpass Mono"/>
                        <a:cs typeface="Overpass Mono"/>
                        <a:sym typeface="Overpass Mon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solidFill>
                            <a:schemeClr val="dk1"/>
                          </a:solidFill>
                          <a:latin typeface="Anaheim"/>
                          <a:ea typeface="Anaheim"/>
                          <a:cs typeface="Anaheim"/>
                          <a:sym typeface="Anaheim"/>
                        </a:rPr>
                        <a:t>Large</a:t>
                      </a:r>
                      <a:endParaRPr>
                        <a:solidFill>
                          <a:schemeClr val="dk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solidFill>
                            <a:schemeClr val="dk1"/>
                          </a:solidFill>
                          <a:latin typeface="Anaheim"/>
                          <a:ea typeface="Anaheim"/>
                          <a:cs typeface="Anaheim"/>
                          <a:sym typeface="Anaheim"/>
                        </a:rPr>
                        <a:t>Large</a:t>
                      </a:r>
                      <a:endParaRPr>
                        <a:solidFill>
                          <a:schemeClr val="dk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solidFill>
                            <a:schemeClr val="dk1"/>
                          </a:solidFill>
                          <a:latin typeface="Anaheim"/>
                          <a:ea typeface="Anaheim"/>
                          <a:cs typeface="Anaheim"/>
                          <a:sym typeface="Anaheim"/>
                        </a:rPr>
                        <a:t>Large</a:t>
                      </a:r>
                      <a:endParaRPr>
                        <a:solidFill>
                          <a:schemeClr val="dk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solidFill>
                            <a:schemeClr val="dk1"/>
                          </a:solidFill>
                          <a:latin typeface="Anaheim"/>
                          <a:ea typeface="Anaheim"/>
                          <a:cs typeface="Anaheim"/>
                          <a:sym typeface="Anaheim"/>
                        </a:rPr>
                        <a:t>Small</a:t>
                      </a:r>
                      <a:endParaRPr>
                        <a:solidFill>
                          <a:schemeClr val="dk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r>
              <a:tr h="517325">
                <a:tc>
                  <a:txBody>
                    <a:bodyPr/>
                    <a:lstStyle/>
                    <a:p>
                      <a:pPr indent="0" lvl="0" marL="0" rtl="0" algn="ctr">
                        <a:spcBef>
                          <a:spcPts val="0"/>
                        </a:spcBef>
                        <a:spcAft>
                          <a:spcPts val="0"/>
                        </a:spcAft>
                        <a:buNone/>
                      </a:pPr>
                      <a:r>
                        <a:rPr b="1" lang="es">
                          <a:solidFill>
                            <a:schemeClr val="lt1"/>
                          </a:solidFill>
                          <a:latin typeface="Overpass Mono"/>
                          <a:ea typeface="Overpass Mono"/>
                          <a:cs typeface="Overpass Mono"/>
                          <a:sym typeface="Overpass Mono"/>
                        </a:rPr>
                        <a:t>Ease of learning</a:t>
                      </a:r>
                      <a:endParaRPr b="1">
                        <a:solidFill>
                          <a:schemeClr val="lt1"/>
                        </a:solidFill>
                        <a:latin typeface="Overpass Mono"/>
                        <a:ea typeface="Overpass Mono"/>
                        <a:cs typeface="Overpass Mono"/>
                        <a:sym typeface="Overpass Mon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a:solidFill>
                            <a:schemeClr val="lt1"/>
                          </a:solidFill>
                          <a:latin typeface="Anaheim"/>
                          <a:ea typeface="Anaheim"/>
                          <a:cs typeface="Anaheim"/>
                          <a:sym typeface="Anaheim"/>
                        </a:rPr>
                        <a:t>High</a:t>
                      </a:r>
                      <a:endParaRPr>
                        <a:solidFill>
                          <a:schemeClr val="lt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a:solidFill>
                            <a:schemeClr val="lt1"/>
                          </a:solidFill>
                          <a:latin typeface="Anaheim"/>
                          <a:ea typeface="Anaheim"/>
                          <a:cs typeface="Anaheim"/>
                          <a:sym typeface="Anaheim"/>
                        </a:rPr>
                        <a:t>Medium</a:t>
                      </a:r>
                      <a:endParaRPr>
                        <a:solidFill>
                          <a:schemeClr val="lt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a:solidFill>
                            <a:schemeClr val="lt1"/>
                          </a:solidFill>
                          <a:latin typeface="Anaheim"/>
                          <a:ea typeface="Anaheim"/>
                          <a:cs typeface="Anaheim"/>
                          <a:sym typeface="Anaheim"/>
                        </a:rPr>
                        <a:t>Low</a:t>
                      </a:r>
                      <a:endParaRPr>
                        <a:solidFill>
                          <a:schemeClr val="lt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a:solidFill>
                            <a:schemeClr val="lt1"/>
                          </a:solidFill>
                          <a:latin typeface="Anaheim"/>
                          <a:ea typeface="Anaheim"/>
                          <a:cs typeface="Anaheim"/>
                          <a:sym typeface="Anaheim"/>
                        </a:rPr>
                        <a:t>High</a:t>
                      </a:r>
                      <a:endParaRPr>
                        <a:solidFill>
                          <a:schemeClr val="lt1"/>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423700">
                <a:tc>
                  <a:txBody>
                    <a:bodyPr/>
                    <a:lstStyle/>
                    <a:p>
                      <a:pPr indent="0" lvl="0" marL="0" rtl="0" algn="ctr">
                        <a:spcBef>
                          <a:spcPts val="0"/>
                        </a:spcBef>
                        <a:spcAft>
                          <a:spcPts val="0"/>
                        </a:spcAft>
                        <a:buNone/>
                      </a:pPr>
                      <a:r>
                        <a:rPr b="1" lang="es">
                          <a:solidFill>
                            <a:srgbClr val="191919"/>
                          </a:solidFill>
                          <a:latin typeface="Overpass Mono"/>
                          <a:ea typeface="Overpass Mono"/>
                          <a:cs typeface="Overpass Mono"/>
                          <a:sym typeface="Overpass Mono"/>
                        </a:rPr>
                        <a:t>Built in AI</a:t>
                      </a:r>
                      <a:endParaRPr b="1">
                        <a:solidFill>
                          <a:srgbClr val="191919"/>
                        </a:solidFill>
                        <a:latin typeface="Overpass Mono"/>
                        <a:ea typeface="Overpass Mono"/>
                        <a:cs typeface="Overpass Mono"/>
                        <a:sym typeface="Overpass Mon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00FFC5"/>
                    </a:solidFill>
                  </a:tcPr>
                </a:tc>
                <a:tc>
                  <a:txBody>
                    <a:bodyPr/>
                    <a:lstStyle/>
                    <a:p>
                      <a:pPr indent="0" lvl="0" marL="0" rtl="0" algn="ctr">
                        <a:spcBef>
                          <a:spcPts val="0"/>
                        </a:spcBef>
                        <a:spcAft>
                          <a:spcPts val="0"/>
                        </a:spcAft>
                        <a:buNone/>
                      </a:pPr>
                      <a:r>
                        <a:rPr lang="es">
                          <a:solidFill>
                            <a:schemeClr val="dk1"/>
                          </a:solidFill>
                          <a:latin typeface="Anaheim"/>
                          <a:ea typeface="Anaheim"/>
                          <a:cs typeface="Anaheim"/>
                          <a:sym typeface="Anaheim"/>
                        </a:rPr>
                        <a:t>Medium</a:t>
                      </a:r>
                      <a:endParaRPr>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s">
                          <a:solidFill>
                            <a:schemeClr val="dk1"/>
                          </a:solidFill>
                          <a:latin typeface="Anaheim"/>
                          <a:ea typeface="Anaheim"/>
                          <a:cs typeface="Anaheim"/>
                          <a:sym typeface="Anaheim"/>
                        </a:rPr>
                        <a:t>Low</a:t>
                      </a:r>
                      <a:endParaRPr>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00FFC5"/>
                    </a:solidFill>
                  </a:tcPr>
                </a:tc>
                <a:tc>
                  <a:txBody>
                    <a:bodyPr/>
                    <a:lstStyle/>
                    <a:p>
                      <a:pPr indent="0" lvl="0" marL="0" rtl="0" algn="ctr">
                        <a:spcBef>
                          <a:spcPts val="0"/>
                        </a:spcBef>
                        <a:spcAft>
                          <a:spcPts val="0"/>
                        </a:spcAft>
                        <a:buNone/>
                      </a:pPr>
                      <a:r>
                        <a:rPr lang="es">
                          <a:solidFill>
                            <a:schemeClr val="dk1"/>
                          </a:solidFill>
                          <a:latin typeface="Anaheim"/>
                          <a:ea typeface="Anaheim"/>
                          <a:cs typeface="Anaheim"/>
                          <a:sym typeface="Anaheim"/>
                        </a:rPr>
                        <a:t>Low</a:t>
                      </a:r>
                      <a:endParaRPr>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00FFC5"/>
                    </a:solidFill>
                  </a:tcPr>
                </a:tc>
                <a:tc>
                  <a:txBody>
                    <a:bodyPr/>
                    <a:lstStyle/>
                    <a:p>
                      <a:pPr indent="0" lvl="0" marL="0" rtl="0" algn="ctr">
                        <a:spcBef>
                          <a:spcPts val="0"/>
                        </a:spcBef>
                        <a:spcAft>
                          <a:spcPts val="0"/>
                        </a:spcAft>
                        <a:buNone/>
                      </a:pPr>
                      <a:r>
                        <a:rPr lang="es">
                          <a:latin typeface="Anaheim"/>
                          <a:ea typeface="Anaheim"/>
                          <a:cs typeface="Anaheim"/>
                          <a:sym typeface="Anaheim"/>
                        </a:rPr>
                        <a:t>High</a:t>
                      </a:r>
                      <a:endParaRPr>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00FFC5"/>
                    </a:solidFill>
                  </a:tcPr>
                </a:tc>
              </a:tr>
              <a:tr h="455850">
                <a:tc>
                  <a:txBody>
                    <a:bodyPr/>
                    <a:lstStyle/>
                    <a:p>
                      <a:pPr indent="0" lvl="0" marL="0" rtl="0" algn="ctr">
                        <a:spcBef>
                          <a:spcPts val="0"/>
                        </a:spcBef>
                        <a:spcAft>
                          <a:spcPts val="0"/>
                        </a:spcAft>
                        <a:buNone/>
                      </a:pPr>
                      <a:r>
                        <a:rPr b="1" lang="es">
                          <a:solidFill>
                            <a:schemeClr val="lt1"/>
                          </a:solidFill>
                          <a:latin typeface="Overpass Mono"/>
                          <a:ea typeface="Overpass Mono"/>
                          <a:cs typeface="Overpass Mono"/>
                          <a:sym typeface="Overpass Mono"/>
                        </a:rPr>
                        <a:t>Error Handling</a:t>
                      </a:r>
                      <a:endParaRPr b="1">
                        <a:solidFill>
                          <a:schemeClr val="lt1"/>
                        </a:solidFill>
                        <a:latin typeface="Overpass Mono"/>
                        <a:ea typeface="Overpass Mono"/>
                        <a:cs typeface="Overpass Mono"/>
                        <a:sym typeface="Overpass Mono"/>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a:solidFill>
                            <a:schemeClr val="lt1"/>
                          </a:solidFill>
                          <a:latin typeface="Anaheim"/>
                          <a:ea typeface="Anaheim"/>
                          <a:cs typeface="Anaheim"/>
                          <a:sym typeface="Anaheim"/>
                        </a:rPr>
                        <a:t>Medium</a:t>
                      </a:r>
                      <a:endParaRPr>
                        <a:solidFill>
                          <a:srgbClr val="0C0C0C"/>
                        </a:solidFill>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a:solidFill>
                            <a:schemeClr val="lt1"/>
                          </a:solidFill>
                          <a:latin typeface="Anaheim"/>
                          <a:ea typeface="Anaheim"/>
                          <a:cs typeface="Anaheim"/>
                          <a:sym typeface="Anaheim"/>
                        </a:rPr>
                        <a:t>Low</a:t>
                      </a:r>
                      <a:endParaRPr>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a:solidFill>
                            <a:schemeClr val="lt1"/>
                          </a:solidFill>
                          <a:latin typeface="Anaheim"/>
                          <a:ea typeface="Anaheim"/>
                          <a:cs typeface="Anaheim"/>
                          <a:sym typeface="Anaheim"/>
                        </a:rPr>
                        <a:t>Low</a:t>
                      </a:r>
                      <a:endParaRPr>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s">
                          <a:solidFill>
                            <a:schemeClr val="lt1"/>
                          </a:solidFill>
                          <a:latin typeface="Anaheim"/>
                          <a:ea typeface="Anaheim"/>
                          <a:cs typeface="Anaheim"/>
                          <a:sym typeface="Anaheim"/>
                        </a:rPr>
                        <a:t>High</a:t>
                      </a:r>
                      <a:endParaRPr>
                        <a:latin typeface="Anaheim"/>
                        <a:ea typeface="Anaheim"/>
                        <a:cs typeface="Anaheim"/>
                        <a:sym typeface="Anaheim"/>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7"/>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PROGRAMMING LESSON INFOGRAPHICS</a:t>
            </a:r>
            <a:endParaRPr/>
          </a:p>
        </p:txBody>
      </p:sp>
      <p:grpSp>
        <p:nvGrpSpPr>
          <p:cNvPr id="385" name="Google Shape;385;p27"/>
          <p:cNvGrpSpPr/>
          <p:nvPr/>
        </p:nvGrpSpPr>
        <p:grpSpPr>
          <a:xfrm>
            <a:off x="719850" y="1438950"/>
            <a:ext cx="2426600" cy="397500"/>
            <a:chOff x="719850" y="1438950"/>
            <a:chExt cx="2426600" cy="397500"/>
          </a:xfrm>
        </p:grpSpPr>
        <p:sp>
          <p:nvSpPr>
            <p:cNvPr id="386" name="Google Shape;386;p27"/>
            <p:cNvSpPr txBox="1"/>
            <p:nvPr/>
          </p:nvSpPr>
          <p:spPr>
            <a:xfrm flipH="1">
              <a:off x="719850" y="1460900"/>
              <a:ext cx="11085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verpass Mono"/>
                  <a:ea typeface="Overpass Mono"/>
                  <a:cs typeface="Overpass Mono"/>
                  <a:sym typeface="Overpass Mono"/>
                </a:rPr>
                <a:t>1990</a:t>
              </a:r>
              <a:endParaRPr b="1" sz="1600">
                <a:solidFill>
                  <a:srgbClr val="FFFFFF"/>
                </a:solidFill>
                <a:latin typeface="Overpass Mono"/>
                <a:ea typeface="Overpass Mono"/>
                <a:cs typeface="Overpass Mono"/>
                <a:sym typeface="Overpass Mono"/>
              </a:endParaRPr>
            </a:p>
          </p:txBody>
        </p:sp>
        <p:sp>
          <p:nvSpPr>
            <p:cNvPr id="387" name="Google Shape;387;p27"/>
            <p:cNvSpPr txBox="1"/>
            <p:nvPr/>
          </p:nvSpPr>
          <p:spPr>
            <a:xfrm flipH="1">
              <a:off x="2715350" y="1438950"/>
              <a:ext cx="431100" cy="3975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2200">
                  <a:solidFill>
                    <a:srgbClr val="FFFFFF"/>
                  </a:solidFill>
                  <a:latin typeface="Overpass Mono"/>
                  <a:ea typeface="Overpass Mono"/>
                  <a:cs typeface="Overpass Mono"/>
                  <a:sym typeface="Overpass Mono"/>
                </a:rPr>
                <a:t>C</a:t>
              </a:r>
              <a:endParaRPr b="1" sz="2200">
                <a:solidFill>
                  <a:srgbClr val="FFFFFF"/>
                </a:solidFill>
                <a:latin typeface="Overpass Mono"/>
                <a:ea typeface="Overpass Mono"/>
                <a:cs typeface="Overpass Mono"/>
                <a:sym typeface="Overpass Mono"/>
              </a:endParaRPr>
            </a:p>
          </p:txBody>
        </p:sp>
      </p:grpSp>
      <p:grpSp>
        <p:nvGrpSpPr>
          <p:cNvPr id="388" name="Google Shape;388;p27"/>
          <p:cNvGrpSpPr/>
          <p:nvPr/>
        </p:nvGrpSpPr>
        <p:grpSpPr>
          <a:xfrm>
            <a:off x="719850" y="1836550"/>
            <a:ext cx="3622243" cy="397500"/>
            <a:chOff x="719850" y="1836550"/>
            <a:chExt cx="3622243" cy="397500"/>
          </a:xfrm>
        </p:grpSpPr>
        <p:sp>
          <p:nvSpPr>
            <p:cNvPr id="389" name="Google Shape;389;p27"/>
            <p:cNvSpPr txBox="1"/>
            <p:nvPr/>
          </p:nvSpPr>
          <p:spPr>
            <a:xfrm flipH="1">
              <a:off x="719850" y="1858500"/>
              <a:ext cx="11085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verpass Mono"/>
                  <a:ea typeface="Overpass Mono"/>
                  <a:cs typeface="Overpass Mono"/>
                  <a:sym typeface="Overpass Mono"/>
                </a:rPr>
                <a:t>1991</a:t>
              </a:r>
              <a:endParaRPr b="1" sz="1600">
                <a:solidFill>
                  <a:srgbClr val="FFFFFF"/>
                </a:solidFill>
                <a:latin typeface="Overpass Mono"/>
                <a:ea typeface="Overpass Mono"/>
                <a:cs typeface="Overpass Mono"/>
                <a:sym typeface="Overpass Mono"/>
              </a:endParaRPr>
            </a:p>
          </p:txBody>
        </p:sp>
        <p:sp>
          <p:nvSpPr>
            <p:cNvPr id="390" name="Google Shape;390;p27"/>
            <p:cNvSpPr txBox="1"/>
            <p:nvPr/>
          </p:nvSpPr>
          <p:spPr>
            <a:xfrm flipH="1">
              <a:off x="2880193" y="1836550"/>
              <a:ext cx="1461900" cy="3975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2200">
                  <a:solidFill>
                    <a:srgbClr val="FFFFFF"/>
                  </a:solidFill>
                  <a:latin typeface="Overpass Mono"/>
                  <a:ea typeface="Overpass Mono"/>
                  <a:cs typeface="Overpass Mono"/>
                  <a:sym typeface="Overpass Mono"/>
                </a:rPr>
                <a:t>Python</a:t>
              </a:r>
              <a:endParaRPr b="1" sz="2200">
                <a:solidFill>
                  <a:srgbClr val="FFFFFF"/>
                </a:solidFill>
                <a:latin typeface="Overpass Mono"/>
                <a:ea typeface="Overpass Mono"/>
                <a:cs typeface="Overpass Mono"/>
                <a:sym typeface="Overpass Mono"/>
              </a:endParaRPr>
            </a:p>
          </p:txBody>
        </p:sp>
      </p:grpSp>
      <p:grpSp>
        <p:nvGrpSpPr>
          <p:cNvPr id="391" name="Google Shape;391;p27"/>
          <p:cNvGrpSpPr/>
          <p:nvPr/>
        </p:nvGrpSpPr>
        <p:grpSpPr>
          <a:xfrm>
            <a:off x="719850" y="2235700"/>
            <a:ext cx="4302536" cy="397500"/>
            <a:chOff x="719850" y="2235700"/>
            <a:chExt cx="4302536" cy="397500"/>
          </a:xfrm>
        </p:grpSpPr>
        <p:sp>
          <p:nvSpPr>
            <p:cNvPr id="392" name="Google Shape;392;p27"/>
            <p:cNvSpPr txBox="1"/>
            <p:nvPr/>
          </p:nvSpPr>
          <p:spPr>
            <a:xfrm flipH="1">
              <a:off x="3560486" y="2235700"/>
              <a:ext cx="1461900" cy="3975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2200">
                  <a:solidFill>
                    <a:srgbClr val="FFFFFF"/>
                  </a:solidFill>
                  <a:latin typeface="Overpass Mono"/>
                  <a:ea typeface="Overpass Mono"/>
                  <a:cs typeface="Overpass Mono"/>
                  <a:sym typeface="Overpass Mono"/>
                </a:rPr>
                <a:t>Java</a:t>
              </a:r>
              <a:endParaRPr b="1" sz="2200">
                <a:solidFill>
                  <a:srgbClr val="FFFFFF"/>
                </a:solidFill>
                <a:latin typeface="Overpass Mono"/>
                <a:ea typeface="Overpass Mono"/>
                <a:cs typeface="Overpass Mono"/>
                <a:sym typeface="Overpass Mono"/>
              </a:endParaRPr>
            </a:p>
          </p:txBody>
        </p:sp>
        <p:sp>
          <p:nvSpPr>
            <p:cNvPr id="393" name="Google Shape;393;p27"/>
            <p:cNvSpPr txBox="1"/>
            <p:nvPr/>
          </p:nvSpPr>
          <p:spPr>
            <a:xfrm flipH="1">
              <a:off x="719850" y="2256100"/>
              <a:ext cx="11085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verpass Mono"/>
                  <a:ea typeface="Overpass Mono"/>
                  <a:cs typeface="Overpass Mono"/>
                  <a:sym typeface="Overpass Mono"/>
                </a:rPr>
                <a:t>1995</a:t>
              </a:r>
              <a:endParaRPr b="1" sz="1600">
                <a:solidFill>
                  <a:srgbClr val="FFFFFF"/>
                </a:solidFill>
                <a:latin typeface="Overpass Mono"/>
                <a:ea typeface="Overpass Mono"/>
                <a:cs typeface="Overpass Mono"/>
                <a:sym typeface="Overpass Mono"/>
              </a:endParaRPr>
            </a:p>
          </p:txBody>
        </p:sp>
      </p:grpSp>
      <p:grpSp>
        <p:nvGrpSpPr>
          <p:cNvPr id="394" name="Google Shape;394;p27"/>
          <p:cNvGrpSpPr/>
          <p:nvPr/>
        </p:nvGrpSpPr>
        <p:grpSpPr>
          <a:xfrm>
            <a:off x="719850" y="2653700"/>
            <a:ext cx="4982829" cy="404575"/>
            <a:chOff x="719850" y="2653700"/>
            <a:chExt cx="4982829" cy="404575"/>
          </a:xfrm>
        </p:grpSpPr>
        <p:sp>
          <p:nvSpPr>
            <p:cNvPr id="395" name="Google Shape;395;p27"/>
            <p:cNvSpPr txBox="1"/>
            <p:nvPr/>
          </p:nvSpPr>
          <p:spPr>
            <a:xfrm flipH="1">
              <a:off x="4240779" y="2660775"/>
              <a:ext cx="1461900" cy="3975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2200">
                  <a:solidFill>
                    <a:srgbClr val="FFFFFF"/>
                  </a:solidFill>
                  <a:latin typeface="Overpass Mono"/>
                  <a:ea typeface="Overpass Mono"/>
                  <a:cs typeface="Overpass Mono"/>
                  <a:sym typeface="Overpass Mono"/>
                </a:rPr>
                <a:t>C#</a:t>
              </a:r>
              <a:endParaRPr b="1" sz="2200">
                <a:solidFill>
                  <a:srgbClr val="FFFFFF"/>
                </a:solidFill>
                <a:latin typeface="Overpass Mono"/>
                <a:ea typeface="Overpass Mono"/>
                <a:cs typeface="Overpass Mono"/>
                <a:sym typeface="Overpass Mono"/>
              </a:endParaRPr>
            </a:p>
          </p:txBody>
        </p:sp>
        <p:sp>
          <p:nvSpPr>
            <p:cNvPr id="396" name="Google Shape;396;p27"/>
            <p:cNvSpPr txBox="1"/>
            <p:nvPr/>
          </p:nvSpPr>
          <p:spPr>
            <a:xfrm flipH="1">
              <a:off x="719850" y="2653700"/>
              <a:ext cx="11085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verpass Mono"/>
                  <a:ea typeface="Overpass Mono"/>
                  <a:cs typeface="Overpass Mono"/>
                  <a:sym typeface="Overpass Mono"/>
                </a:rPr>
                <a:t>2000</a:t>
              </a:r>
              <a:endParaRPr b="1" sz="1600">
                <a:solidFill>
                  <a:srgbClr val="FFFFFF"/>
                </a:solidFill>
                <a:latin typeface="Overpass Mono"/>
                <a:ea typeface="Overpass Mono"/>
                <a:cs typeface="Overpass Mono"/>
                <a:sym typeface="Overpass Mono"/>
              </a:endParaRPr>
            </a:p>
          </p:txBody>
        </p:sp>
      </p:grpSp>
      <p:grpSp>
        <p:nvGrpSpPr>
          <p:cNvPr id="397" name="Google Shape;397;p27"/>
          <p:cNvGrpSpPr/>
          <p:nvPr/>
        </p:nvGrpSpPr>
        <p:grpSpPr>
          <a:xfrm>
            <a:off x="719850" y="3030900"/>
            <a:ext cx="5663121" cy="397500"/>
            <a:chOff x="719850" y="3030900"/>
            <a:chExt cx="5663121" cy="397500"/>
          </a:xfrm>
        </p:grpSpPr>
        <p:sp>
          <p:nvSpPr>
            <p:cNvPr id="398" name="Google Shape;398;p27"/>
            <p:cNvSpPr txBox="1"/>
            <p:nvPr/>
          </p:nvSpPr>
          <p:spPr>
            <a:xfrm flipH="1">
              <a:off x="4921071" y="3030900"/>
              <a:ext cx="1461900" cy="3975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2200">
                  <a:solidFill>
                    <a:srgbClr val="FFFFFF"/>
                  </a:solidFill>
                  <a:latin typeface="Overpass Mono"/>
                  <a:ea typeface="Overpass Mono"/>
                  <a:cs typeface="Overpass Mono"/>
                  <a:sym typeface="Overpass Mono"/>
                </a:rPr>
                <a:t>Ruby</a:t>
              </a:r>
              <a:endParaRPr b="1" sz="2200">
                <a:solidFill>
                  <a:srgbClr val="FFFFFF"/>
                </a:solidFill>
                <a:latin typeface="Overpass Mono"/>
                <a:ea typeface="Overpass Mono"/>
                <a:cs typeface="Overpass Mono"/>
                <a:sym typeface="Overpass Mono"/>
              </a:endParaRPr>
            </a:p>
          </p:txBody>
        </p:sp>
        <p:sp>
          <p:nvSpPr>
            <p:cNvPr id="399" name="Google Shape;399;p27"/>
            <p:cNvSpPr txBox="1"/>
            <p:nvPr/>
          </p:nvSpPr>
          <p:spPr>
            <a:xfrm flipH="1">
              <a:off x="719850" y="3051300"/>
              <a:ext cx="11085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verpass Mono"/>
                  <a:ea typeface="Overpass Mono"/>
                  <a:cs typeface="Overpass Mono"/>
                  <a:sym typeface="Overpass Mono"/>
                </a:rPr>
                <a:t>2005</a:t>
              </a:r>
              <a:endParaRPr b="1" sz="1600">
                <a:solidFill>
                  <a:srgbClr val="FFFFFF"/>
                </a:solidFill>
                <a:latin typeface="Overpass Mono"/>
                <a:ea typeface="Overpass Mono"/>
                <a:cs typeface="Overpass Mono"/>
                <a:sym typeface="Overpass Mono"/>
              </a:endParaRPr>
            </a:p>
          </p:txBody>
        </p:sp>
      </p:grpSp>
      <p:grpSp>
        <p:nvGrpSpPr>
          <p:cNvPr id="400" name="Google Shape;400;p27"/>
          <p:cNvGrpSpPr/>
          <p:nvPr/>
        </p:nvGrpSpPr>
        <p:grpSpPr>
          <a:xfrm>
            <a:off x="719850" y="3428500"/>
            <a:ext cx="6343414" cy="397500"/>
            <a:chOff x="719850" y="3428500"/>
            <a:chExt cx="6343414" cy="397500"/>
          </a:xfrm>
        </p:grpSpPr>
        <p:sp>
          <p:nvSpPr>
            <p:cNvPr id="401" name="Google Shape;401;p27"/>
            <p:cNvSpPr txBox="1"/>
            <p:nvPr/>
          </p:nvSpPr>
          <p:spPr>
            <a:xfrm flipH="1">
              <a:off x="5601364" y="3428500"/>
              <a:ext cx="1461900" cy="3975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2200">
                  <a:solidFill>
                    <a:srgbClr val="FFFFFF"/>
                  </a:solidFill>
                  <a:latin typeface="Overpass Mono"/>
                  <a:ea typeface="Overpass Mono"/>
                  <a:cs typeface="Overpass Mono"/>
                  <a:sym typeface="Overpass Mono"/>
                </a:rPr>
                <a:t>Swift</a:t>
              </a:r>
              <a:endParaRPr b="1" sz="2200">
                <a:solidFill>
                  <a:srgbClr val="FFFFFF"/>
                </a:solidFill>
                <a:latin typeface="Overpass Mono"/>
                <a:ea typeface="Overpass Mono"/>
                <a:cs typeface="Overpass Mono"/>
                <a:sym typeface="Overpass Mono"/>
              </a:endParaRPr>
            </a:p>
          </p:txBody>
        </p:sp>
        <p:sp>
          <p:nvSpPr>
            <p:cNvPr id="402" name="Google Shape;402;p27"/>
            <p:cNvSpPr txBox="1"/>
            <p:nvPr/>
          </p:nvSpPr>
          <p:spPr>
            <a:xfrm flipH="1">
              <a:off x="719850" y="3448900"/>
              <a:ext cx="11085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verpass Mono"/>
                  <a:ea typeface="Overpass Mono"/>
                  <a:cs typeface="Overpass Mono"/>
                  <a:sym typeface="Overpass Mono"/>
                </a:rPr>
                <a:t>2009</a:t>
              </a:r>
              <a:endParaRPr b="1" sz="1600">
                <a:solidFill>
                  <a:srgbClr val="FFFFFF"/>
                </a:solidFill>
                <a:latin typeface="Overpass Mono"/>
                <a:ea typeface="Overpass Mono"/>
                <a:cs typeface="Overpass Mono"/>
                <a:sym typeface="Overpass Mono"/>
              </a:endParaRPr>
            </a:p>
          </p:txBody>
        </p:sp>
      </p:grpSp>
      <p:grpSp>
        <p:nvGrpSpPr>
          <p:cNvPr id="403" name="Google Shape;403;p27"/>
          <p:cNvGrpSpPr/>
          <p:nvPr/>
        </p:nvGrpSpPr>
        <p:grpSpPr>
          <a:xfrm>
            <a:off x="719850" y="3826100"/>
            <a:ext cx="7023707" cy="397500"/>
            <a:chOff x="719850" y="3826100"/>
            <a:chExt cx="7023707" cy="397500"/>
          </a:xfrm>
        </p:grpSpPr>
        <p:sp>
          <p:nvSpPr>
            <p:cNvPr id="404" name="Google Shape;404;p27"/>
            <p:cNvSpPr txBox="1"/>
            <p:nvPr/>
          </p:nvSpPr>
          <p:spPr>
            <a:xfrm flipH="1">
              <a:off x="6281657" y="3826100"/>
              <a:ext cx="1461900" cy="3975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2200">
                  <a:solidFill>
                    <a:srgbClr val="FFFFFF"/>
                  </a:solidFill>
                  <a:latin typeface="Overpass Mono"/>
                  <a:ea typeface="Overpass Mono"/>
                  <a:cs typeface="Overpass Mono"/>
                  <a:sym typeface="Overpass Mono"/>
                </a:rPr>
                <a:t>Rust</a:t>
              </a:r>
              <a:endParaRPr b="1" sz="2200">
                <a:solidFill>
                  <a:srgbClr val="FFFFFF"/>
                </a:solidFill>
                <a:latin typeface="Overpass Mono"/>
                <a:ea typeface="Overpass Mono"/>
                <a:cs typeface="Overpass Mono"/>
                <a:sym typeface="Overpass Mono"/>
              </a:endParaRPr>
            </a:p>
          </p:txBody>
        </p:sp>
        <p:sp>
          <p:nvSpPr>
            <p:cNvPr id="405" name="Google Shape;405;p27"/>
            <p:cNvSpPr txBox="1"/>
            <p:nvPr/>
          </p:nvSpPr>
          <p:spPr>
            <a:xfrm flipH="1">
              <a:off x="719850" y="3846500"/>
              <a:ext cx="11085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verpass Mono"/>
                  <a:ea typeface="Overpass Mono"/>
                  <a:cs typeface="Overpass Mono"/>
                  <a:sym typeface="Overpass Mono"/>
                </a:rPr>
                <a:t>2010</a:t>
              </a:r>
              <a:endParaRPr b="1" sz="1600">
                <a:solidFill>
                  <a:srgbClr val="FFFFFF"/>
                </a:solidFill>
                <a:latin typeface="Overpass Mono"/>
                <a:ea typeface="Overpass Mono"/>
                <a:cs typeface="Overpass Mono"/>
                <a:sym typeface="Overpass Mono"/>
              </a:endParaRPr>
            </a:p>
          </p:txBody>
        </p:sp>
      </p:grpSp>
      <p:grpSp>
        <p:nvGrpSpPr>
          <p:cNvPr id="406" name="Google Shape;406;p27"/>
          <p:cNvGrpSpPr/>
          <p:nvPr/>
        </p:nvGrpSpPr>
        <p:grpSpPr>
          <a:xfrm>
            <a:off x="719850" y="4244100"/>
            <a:ext cx="7704000" cy="356700"/>
            <a:chOff x="719850" y="4244100"/>
            <a:chExt cx="7704000" cy="356700"/>
          </a:xfrm>
        </p:grpSpPr>
        <p:sp>
          <p:nvSpPr>
            <p:cNvPr id="407" name="Google Shape;407;p27"/>
            <p:cNvSpPr txBox="1"/>
            <p:nvPr/>
          </p:nvSpPr>
          <p:spPr>
            <a:xfrm flipH="1">
              <a:off x="6961950" y="4251200"/>
              <a:ext cx="1461900" cy="342600"/>
            </a:xfrm>
            <a:prstGeom prst="rect">
              <a:avLst/>
            </a:prstGeom>
            <a:noFill/>
            <a:ln>
              <a:noFill/>
            </a:ln>
          </p:spPr>
          <p:txBody>
            <a:bodyPr anchorCtr="0" anchor="ctr" bIns="0" lIns="91425" spcFirstLastPara="1" rIns="91425" wrap="square" tIns="0">
              <a:noAutofit/>
            </a:bodyPr>
            <a:lstStyle/>
            <a:p>
              <a:pPr indent="0" lvl="0" marL="0" rtl="0" algn="ctr">
                <a:spcBef>
                  <a:spcPts val="0"/>
                </a:spcBef>
                <a:spcAft>
                  <a:spcPts val="0"/>
                </a:spcAft>
                <a:buNone/>
              </a:pPr>
              <a:r>
                <a:rPr b="1" lang="es" sz="2200">
                  <a:solidFill>
                    <a:srgbClr val="FFFFFF"/>
                  </a:solidFill>
                  <a:latin typeface="Overpass Mono"/>
                  <a:ea typeface="Overpass Mono"/>
                  <a:cs typeface="Overpass Mono"/>
                  <a:sym typeface="Overpass Mono"/>
                </a:rPr>
                <a:t>Sindbad</a:t>
              </a:r>
              <a:endParaRPr b="1" sz="2200">
                <a:solidFill>
                  <a:srgbClr val="FFFFFF"/>
                </a:solidFill>
                <a:latin typeface="Overpass Mono"/>
                <a:ea typeface="Overpass Mono"/>
                <a:cs typeface="Overpass Mono"/>
                <a:sym typeface="Overpass Mono"/>
              </a:endParaRPr>
            </a:p>
          </p:txBody>
        </p:sp>
        <p:sp>
          <p:nvSpPr>
            <p:cNvPr id="408" name="Google Shape;408;p27"/>
            <p:cNvSpPr txBox="1"/>
            <p:nvPr/>
          </p:nvSpPr>
          <p:spPr>
            <a:xfrm flipH="1">
              <a:off x="719850" y="4244100"/>
              <a:ext cx="1108500" cy="3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600">
                  <a:solidFill>
                    <a:srgbClr val="FFFFFF"/>
                  </a:solidFill>
                  <a:latin typeface="Overpass Mono"/>
                  <a:ea typeface="Overpass Mono"/>
                  <a:cs typeface="Overpass Mono"/>
                  <a:sym typeface="Overpass Mono"/>
                </a:rPr>
                <a:t>2024</a:t>
              </a:r>
              <a:endParaRPr b="1" sz="1600">
                <a:solidFill>
                  <a:srgbClr val="FFFFFF"/>
                </a:solidFill>
                <a:latin typeface="Overpass Mono"/>
                <a:ea typeface="Overpass Mono"/>
                <a:cs typeface="Overpass Mono"/>
                <a:sym typeface="Overpass Mono"/>
              </a:endParaRPr>
            </a:p>
          </p:txBody>
        </p:sp>
      </p:grpSp>
      <p:cxnSp>
        <p:nvCxnSpPr>
          <p:cNvPr id="409" name="Google Shape;409;p27"/>
          <p:cNvCxnSpPr>
            <a:stCxn id="386" idx="0"/>
            <a:endCxn id="407" idx="0"/>
          </p:cNvCxnSpPr>
          <p:nvPr/>
        </p:nvCxnSpPr>
        <p:spPr>
          <a:xfrm flipH="1" rot="-5400000">
            <a:off x="3088350" y="-353350"/>
            <a:ext cx="2790300" cy="6418800"/>
          </a:xfrm>
          <a:prstGeom prst="bentConnector3">
            <a:avLst>
              <a:gd fmla="val -8534" name="adj1"/>
            </a:avLst>
          </a:prstGeom>
          <a:noFill/>
          <a:ln cap="flat" cmpd="sng" w="28575">
            <a:solidFill>
              <a:schemeClr val="dk2"/>
            </a:solidFill>
            <a:prstDash val="solid"/>
            <a:round/>
            <a:headEnd len="med" w="med" type="none"/>
            <a:tailEnd len="med" w="med" type="oval"/>
          </a:ln>
        </p:spPr>
      </p:cxnSp>
      <p:cxnSp>
        <p:nvCxnSpPr>
          <p:cNvPr id="410" name="Google Shape;410;p27"/>
          <p:cNvCxnSpPr>
            <a:stCxn id="386" idx="0"/>
            <a:endCxn id="404" idx="0"/>
          </p:cNvCxnSpPr>
          <p:nvPr/>
        </p:nvCxnSpPr>
        <p:spPr>
          <a:xfrm flipH="1" rot="-5400000">
            <a:off x="2960700" y="-225700"/>
            <a:ext cx="2365200" cy="5738400"/>
          </a:xfrm>
          <a:prstGeom prst="bentConnector3">
            <a:avLst>
              <a:gd fmla="val -10068" name="adj1"/>
            </a:avLst>
          </a:prstGeom>
          <a:noFill/>
          <a:ln cap="flat" cmpd="sng" w="28575">
            <a:solidFill>
              <a:schemeClr val="dk2"/>
            </a:solidFill>
            <a:prstDash val="solid"/>
            <a:round/>
            <a:headEnd len="med" w="med" type="none"/>
            <a:tailEnd len="med" w="med" type="oval"/>
          </a:ln>
        </p:spPr>
      </p:cxnSp>
      <p:cxnSp>
        <p:nvCxnSpPr>
          <p:cNvPr id="411" name="Google Shape;411;p27"/>
          <p:cNvCxnSpPr>
            <a:stCxn id="386" idx="0"/>
            <a:endCxn id="401" idx="0"/>
          </p:cNvCxnSpPr>
          <p:nvPr/>
        </p:nvCxnSpPr>
        <p:spPr>
          <a:xfrm flipH="1" rot="-5400000">
            <a:off x="2819400" y="-84400"/>
            <a:ext cx="1967700" cy="5058300"/>
          </a:xfrm>
          <a:prstGeom prst="bentConnector3">
            <a:avLst>
              <a:gd fmla="val -12102" name="adj1"/>
            </a:avLst>
          </a:prstGeom>
          <a:noFill/>
          <a:ln cap="flat" cmpd="sng" w="28575">
            <a:solidFill>
              <a:schemeClr val="dk2"/>
            </a:solidFill>
            <a:prstDash val="solid"/>
            <a:round/>
            <a:headEnd len="med" w="med" type="none"/>
            <a:tailEnd len="med" w="med" type="oval"/>
          </a:ln>
        </p:spPr>
      </p:cxnSp>
      <p:cxnSp>
        <p:nvCxnSpPr>
          <p:cNvPr id="412" name="Google Shape;412;p27"/>
          <p:cNvCxnSpPr>
            <a:stCxn id="386" idx="0"/>
            <a:endCxn id="398" idx="0"/>
          </p:cNvCxnSpPr>
          <p:nvPr/>
        </p:nvCxnSpPr>
        <p:spPr>
          <a:xfrm flipH="1" rot="-5400000">
            <a:off x="2678100" y="56900"/>
            <a:ext cx="1569900" cy="4377900"/>
          </a:xfrm>
          <a:prstGeom prst="bentConnector3">
            <a:avLst>
              <a:gd fmla="val -15168" name="adj1"/>
            </a:avLst>
          </a:prstGeom>
          <a:noFill/>
          <a:ln cap="flat" cmpd="sng" w="28575">
            <a:solidFill>
              <a:schemeClr val="dk2"/>
            </a:solidFill>
            <a:prstDash val="solid"/>
            <a:round/>
            <a:headEnd len="med" w="med" type="none"/>
            <a:tailEnd len="med" w="med" type="oval"/>
          </a:ln>
        </p:spPr>
      </p:cxnSp>
      <p:cxnSp>
        <p:nvCxnSpPr>
          <p:cNvPr id="413" name="Google Shape;413;p27"/>
          <p:cNvCxnSpPr>
            <a:stCxn id="386" idx="0"/>
            <a:endCxn id="395" idx="0"/>
          </p:cNvCxnSpPr>
          <p:nvPr/>
        </p:nvCxnSpPr>
        <p:spPr>
          <a:xfrm flipH="1" rot="-5400000">
            <a:off x="2522850" y="212150"/>
            <a:ext cx="1200000" cy="3697500"/>
          </a:xfrm>
          <a:prstGeom prst="bentConnector3">
            <a:avLst>
              <a:gd fmla="val -19844" name="adj1"/>
            </a:avLst>
          </a:prstGeom>
          <a:noFill/>
          <a:ln cap="flat" cmpd="sng" w="28575">
            <a:solidFill>
              <a:schemeClr val="dk2"/>
            </a:solidFill>
            <a:prstDash val="solid"/>
            <a:round/>
            <a:headEnd len="med" w="med" type="none"/>
            <a:tailEnd len="med" w="med" type="oval"/>
          </a:ln>
        </p:spPr>
      </p:cxnSp>
      <p:cxnSp>
        <p:nvCxnSpPr>
          <p:cNvPr id="414" name="Google Shape;414;p27"/>
          <p:cNvCxnSpPr>
            <a:stCxn id="386" idx="0"/>
            <a:endCxn id="392" idx="0"/>
          </p:cNvCxnSpPr>
          <p:nvPr/>
        </p:nvCxnSpPr>
        <p:spPr>
          <a:xfrm flipH="1" rot="-5400000">
            <a:off x="2395350" y="339650"/>
            <a:ext cx="774900" cy="3017400"/>
          </a:xfrm>
          <a:prstGeom prst="bentConnector3">
            <a:avLst>
              <a:gd fmla="val -30730" name="adj1"/>
            </a:avLst>
          </a:prstGeom>
          <a:noFill/>
          <a:ln cap="flat" cmpd="sng" w="28575">
            <a:solidFill>
              <a:schemeClr val="dk2"/>
            </a:solidFill>
            <a:prstDash val="solid"/>
            <a:round/>
            <a:headEnd len="med" w="med" type="none"/>
            <a:tailEnd len="med" w="med" type="oval"/>
          </a:ln>
        </p:spPr>
      </p:cxnSp>
      <p:cxnSp>
        <p:nvCxnSpPr>
          <p:cNvPr id="415" name="Google Shape;415;p27"/>
          <p:cNvCxnSpPr>
            <a:stCxn id="386" idx="0"/>
            <a:endCxn id="390" idx="0"/>
          </p:cNvCxnSpPr>
          <p:nvPr/>
        </p:nvCxnSpPr>
        <p:spPr>
          <a:xfrm flipH="1" rot="-5400000">
            <a:off x="2254800" y="480200"/>
            <a:ext cx="375600" cy="2337000"/>
          </a:xfrm>
          <a:prstGeom prst="bentConnector3">
            <a:avLst>
              <a:gd fmla="val -63399" name="adj1"/>
            </a:avLst>
          </a:prstGeom>
          <a:noFill/>
          <a:ln cap="flat" cmpd="sng" w="28575">
            <a:solidFill>
              <a:schemeClr val="dk2"/>
            </a:solidFill>
            <a:prstDash val="solid"/>
            <a:round/>
            <a:headEnd len="med" w="med" type="none"/>
            <a:tailEnd len="med" w="med" type="oval"/>
          </a:ln>
        </p:spPr>
      </p:cxnSp>
      <p:cxnSp>
        <p:nvCxnSpPr>
          <p:cNvPr id="416" name="Google Shape;416;p27"/>
          <p:cNvCxnSpPr>
            <a:stCxn id="386" idx="0"/>
            <a:endCxn id="387" idx="0"/>
          </p:cNvCxnSpPr>
          <p:nvPr/>
        </p:nvCxnSpPr>
        <p:spPr>
          <a:xfrm rot="-5400000">
            <a:off x="2091600" y="621500"/>
            <a:ext cx="21900" cy="1656900"/>
          </a:xfrm>
          <a:prstGeom prst="bentConnector3">
            <a:avLst>
              <a:gd fmla="val 1075228" name="adj1"/>
            </a:avLst>
          </a:prstGeom>
          <a:noFill/>
          <a:ln cap="flat" cmpd="sng" w="28575">
            <a:solidFill>
              <a:schemeClr val="dk2"/>
            </a:solidFill>
            <a:prstDash val="solid"/>
            <a:round/>
            <a:headEnd len="med" w="med" type="none"/>
            <a:tailEnd len="med" w="med" type="oval"/>
          </a:ln>
        </p:spPr>
      </p:cxnSp>
      <p:cxnSp>
        <p:nvCxnSpPr>
          <p:cNvPr id="417" name="Google Shape;417;p27"/>
          <p:cNvCxnSpPr>
            <a:stCxn id="408" idx="1"/>
            <a:endCxn id="407" idx="3"/>
          </p:cNvCxnSpPr>
          <p:nvPr/>
        </p:nvCxnSpPr>
        <p:spPr>
          <a:xfrm>
            <a:off x="1828350" y="4422450"/>
            <a:ext cx="5133600" cy="600"/>
          </a:xfrm>
          <a:prstGeom prst="bentConnector3">
            <a:avLst>
              <a:gd fmla="val 50000" name="adj1"/>
            </a:avLst>
          </a:prstGeom>
          <a:noFill/>
          <a:ln cap="flat" cmpd="sng" w="28575">
            <a:solidFill>
              <a:schemeClr val="lt2"/>
            </a:solidFill>
            <a:prstDash val="solid"/>
            <a:round/>
            <a:headEnd len="med" w="med" type="none"/>
            <a:tailEnd len="med" w="med" type="oval"/>
          </a:ln>
        </p:spPr>
      </p:cxnSp>
      <p:cxnSp>
        <p:nvCxnSpPr>
          <p:cNvPr id="418" name="Google Shape;418;p27"/>
          <p:cNvCxnSpPr>
            <a:stCxn id="386" idx="1"/>
            <a:endCxn id="387" idx="3"/>
          </p:cNvCxnSpPr>
          <p:nvPr/>
        </p:nvCxnSpPr>
        <p:spPr>
          <a:xfrm flipH="1" rot="10800000">
            <a:off x="1828350" y="1637750"/>
            <a:ext cx="887100" cy="1500"/>
          </a:xfrm>
          <a:prstGeom prst="bentConnector3">
            <a:avLst>
              <a:gd fmla="val 49994" name="adj1"/>
            </a:avLst>
          </a:prstGeom>
          <a:noFill/>
          <a:ln cap="flat" cmpd="sng" w="28575">
            <a:solidFill>
              <a:schemeClr val="lt2"/>
            </a:solidFill>
            <a:prstDash val="solid"/>
            <a:round/>
            <a:headEnd len="med" w="med" type="none"/>
            <a:tailEnd len="med" w="med" type="oval"/>
          </a:ln>
        </p:spPr>
      </p:cxnSp>
      <p:cxnSp>
        <p:nvCxnSpPr>
          <p:cNvPr id="419" name="Google Shape;419;p27"/>
          <p:cNvCxnSpPr>
            <a:stCxn id="389" idx="1"/>
            <a:endCxn id="390" idx="3"/>
          </p:cNvCxnSpPr>
          <p:nvPr/>
        </p:nvCxnSpPr>
        <p:spPr>
          <a:xfrm flipH="1" rot="10800000">
            <a:off x="1828350" y="2035350"/>
            <a:ext cx="1051800" cy="1500"/>
          </a:xfrm>
          <a:prstGeom prst="bentConnector3">
            <a:avLst>
              <a:gd fmla="val 50002" name="adj1"/>
            </a:avLst>
          </a:prstGeom>
          <a:noFill/>
          <a:ln cap="flat" cmpd="sng" w="28575">
            <a:solidFill>
              <a:schemeClr val="lt2"/>
            </a:solidFill>
            <a:prstDash val="solid"/>
            <a:round/>
            <a:headEnd len="med" w="med" type="none"/>
            <a:tailEnd len="med" w="med" type="oval"/>
          </a:ln>
        </p:spPr>
      </p:cxnSp>
      <p:cxnSp>
        <p:nvCxnSpPr>
          <p:cNvPr id="420" name="Google Shape;420;p27"/>
          <p:cNvCxnSpPr>
            <a:stCxn id="393" idx="1"/>
            <a:endCxn id="392" idx="3"/>
          </p:cNvCxnSpPr>
          <p:nvPr/>
        </p:nvCxnSpPr>
        <p:spPr>
          <a:xfrm>
            <a:off x="1828350" y="2434450"/>
            <a:ext cx="1732200" cy="600"/>
          </a:xfrm>
          <a:prstGeom prst="bentConnector3">
            <a:avLst>
              <a:gd fmla="val 49998" name="adj1"/>
            </a:avLst>
          </a:prstGeom>
          <a:noFill/>
          <a:ln cap="flat" cmpd="sng" w="28575">
            <a:solidFill>
              <a:schemeClr val="lt2"/>
            </a:solidFill>
            <a:prstDash val="solid"/>
            <a:round/>
            <a:headEnd len="med" w="med" type="none"/>
            <a:tailEnd len="med" w="med" type="oval"/>
          </a:ln>
        </p:spPr>
      </p:cxnSp>
      <p:cxnSp>
        <p:nvCxnSpPr>
          <p:cNvPr id="421" name="Google Shape;421;p27"/>
          <p:cNvCxnSpPr>
            <a:endCxn id="395" idx="3"/>
          </p:cNvCxnSpPr>
          <p:nvPr/>
        </p:nvCxnSpPr>
        <p:spPr>
          <a:xfrm>
            <a:off x="2060979" y="2858925"/>
            <a:ext cx="2179800" cy="600"/>
          </a:xfrm>
          <a:prstGeom prst="bentConnector3">
            <a:avLst>
              <a:gd fmla="val 50000" name="adj1"/>
            </a:avLst>
          </a:prstGeom>
          <a:noFill/>
          <a:ln cap="flat" cmpd="sng" w="28575">
            <a:solidFill>
              <a:schemeClr val="lt2"/>
            </a:solidFill>
            <a:prstDash val="solid"/>
            <a:round/>
            <a:headEnd len="med" w="med" type="none"/>
            <a:tailEnd len="med" w="med" type="oval"/>
          </a:ln>
        </p:spPr>
      </p:cxnSp>
      <p:cxnSp>
        <p:nvCxnSpPr>
          <p:cNvPr id="422" name="Google Shape;422;p27"/>
          <p:cNvCxnSpPr>
            <a:stCxn id="399" idx="1"/>
            <a:endCxn id="398" idx="3"/>
          </p:cNvCxnSpPr>
          <p:nvPr/>
        </p:nvCxnSpPr>
        <p:spPr>
          <a:xfrm>
            <a:off x="1828350" y="3229650"/>
            <a:ext cx="3092700" cy="600"/>
          </a:xfrm>
          <a:prstGeom prst="bentConnector3">
            <a:avLst>
              <a:gd fmla="val 50000" name="adj1"/>
            </a:avLst>
          </a:prstGeom>
          <a:noFill/>
          <a:ln cap="flat" cmpd="sng" w="28575">
            <a:solidFill>
              <a:schemeClr val="lt2"/>
            </a:solidFill>
            <a:prstDash val="solid"/>
            <a:round/>
            <a:headEnd len="med" w="med" type="none"/>
            <a:tailEnd len="med" w="med" type="oval"/>
          </a:ln>
        </p:spPr>
      </p:cxnSp>
      <p:cxnSp>
        <p:nvCxnSpPr>
          <p:cNvPr id="423" name="Google Shape;423;p27"/>
          <p:cNvCxnSpPr>
            <a:stCxn id="402" idx="1"/>
            <a:endCxn id="401" idx="3"/>
          </p:cNvCxnSpPr>
          <p:nvPr/>
        </p:nvCxnSpPr>
        <p:spPr>
          <a:xfrm>
            <a:off x="1828350" y="3627250"/>
            <a:ext cx="3773100" cy="600"/>
          </a:xfrm>
          <a:prstGeom prst="bentConnector3">
            <a:avLst>
              <a:gd fmla="val 49999" name="adj1"/>
            </a:avLst>
          </a:prstGeom>
          <a:noFill/>
          <a:ln cap="flat" cmpd="sng" w="28575">
            <a:solidFill>
              <a:schemeClr val="lt2"/>
            </a:solidFill>
            <a:prstDash val="solid"/>
            <a:round/>
            <a:headEnd len="med" w="med" type="none"/>
            <a:tailEnd len="med" w="med" type="oval"/>
          </a:ln>
        </p:spPr>
      </p:cxnSp>
      <p:cxnSp>
        <p:nvCxnSpPr>
          <p:cNvPr id="424" name="Google Shape;424;p27"/>
          <p:cNvCxnSpPr>
            <a:stCxn id="405" idx="1"/>
            <a:endCxn id="404" idx="3"/>
          </p:cNvCxnSpPr>
          <p:nvPr/>
        </p:nvCxnSpPr>
        <p:spPr>
          <a:xfrm>
            <a:off x="1828350" y="4024850"/>
            <a:ext cx="4453200" cy="600"/>
          </a:xfrm>
          <a:prstGeom prst="bentConnector3">
            <a:avLst>
              <a:gd fmla="val 50001" name="adj1"/>
            </a:avLst>
          </a:prstGeom>
          <a:noFill/>
          <a:ln cap="flat" cmpd="sng" w="28575">
            <a:solidFill>
              <a:schemeClr val="lt2"/>
            </a:solidFill>
            <a:prstDash val="solid"/>
            <a:round/>
            <a:headEnd len="med" w="med" type="none"/>
            <a:tailEnd len="med" w="med" type="oval"/>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8"/>
          <p:cNvSpPr txBox="1"/>
          <p:nvPr>
            <p:ph type="title"/>
          </p:nvPr>
        </p:nvSpPr>
        <p:spPr>
          <a:xfrm>
            <a:off x="854488" y="31115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Commercial Work</a:t>
            </a:r>
            <a:br>
              <a:rPr lang="es"/>
            </a:br>
            <a:r>
              <a:rPr lang="es"/>
              <a:t>Features</a:t>
            </a:r>
            <a:endParaRPr/>
          </a:p>
        </p:txBody>
      </p:sp>
      <p:graphicFrame>
        <p:nvGraphicFramePr>
          <p:cNvPr id="430" name="Google Shape;430;p28"/>
          <p:cNvGraphicFramePr/>
          <p:nvPr/>
        </p:nvGraphicFramePr>
        <p:xfrm>
          <a:off x="425125" y="1164575"/>
          <a:ext cx="3000000" cy="3000000"/>
        </p:xfrm>
        <a:graphic>
          <a:graphicData uri="http://schemas.openxmlformats.org/drawingml/2006/table">
            <a:tbl>
              <a:tblPr>
                <a:noFill/>
                <a:tableStyleId>{597F2814-2404-4F72-92FC-22B20DD5FCF9}</a:tableStyleId>
              </a:tblPr>
              <a:tblGrid>
                <a:gridCol w="1715275"/>
                <a:gridCol w="6847450"/>
              </a:tblGrid>
              <a:tr h="978850">
                <a:tc>
                  <a:txBody>
                    <a:bodyPr/>
                    <a:lstStyle/>
                    <a:p>
                      <a:pPr indent="0" lvl="0" marL="0" rtl="0" algn="ctr">
                        <a:spcBef>
                          <a:spcPts val="0"/>
                        </a:spcBef>
                        <a:spcAft>
                          <a:spcPts val="0"/>
                        </a:spcAft>
                        <a:buNone/>
                      </a:pPr>
                      <a:r>
                        <a:rPr b="1" lang="es">
                          <a:solidFill>
                            <a:schemeClr val="lt1"/>
                          </a:solidFill>
                          <a:latin typeface="Anaheim"/>
                          <a:ea typeface="Anaheim"/>
                          <a:cs typeface="Anaheim"/>
                          <a:sym typeface="Anaheim"/>
                        </a:rPr>
                        <a:t>Python</a:t>
                      </a:r>
                      <a:endParaRPr b="1" sz="2200">
                        <a:solidFill>
                          <a:schemeClr val="lt1"/>
                        </a:solidFill>
                        <a:latin typeface="Overpass Mono"/>
                        <a:ea typeface="Overpass Mono"/>
                        <a:cs typeface="Overpass Mono"/>
                        <a:sym typeface="Overpass Mono"/>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s">
                          <a:solidFill>
                            <a:schemeClr val="lt1"/>
                          </a:solidFill>
                          <a:latin typeface="Anaheim"/>
                          <a:ea typeface="Anaheim"/>
                          <a:cs typeface="Anaheim"/>
                          <a:sym typeface="Anaheim"/>
                        </a:rPr>
                        <a:t>Interpreted, dynamic typing, multiple paradigms, large standard library. </a:t>
                      </a:r>
                      <a:endParaRPr>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28575">
                      <a:solidFill>
                        <a:schemeClr val="lt1"/>
                      </a:solidFill>
                      <a:prstDash val="solid"/>
                      <a:round/>
                      <a:headEnd len="sm" w="sm" type="none"/>
                      <a:tailEnd len="sm" w="sm" type="none"/>
                    </a:lnB>
                  </a:tcPr>
                </a:tc>
              </a:tr>
              <a:tr h="1034575">
                <a:tc>
                  <a:txBody>
                    <a:bodyPr/>
                    <a:lstStyle/>
                    <a:p>
                      <a:pPr indent="0" lvl="0" marL="0" rtl="0" algn="ctr">
                        <a:lnSpc>
                          <a:spcPct val="120000"/>
                        </a:lnSpc>
                        <a:spcBef>
                          <a:spcPts val="0"/>
                        </a:spcBef>
                        <a:spcAft>
                          <a:spcPts val="0"/>
                        </a:spcAft>
                        <a:buNone/>
                      </a:pPr>
                      <a:r>
                        <a:rPr b="1" lang="es">
                          <a:solidFill>
                            <a:srgbClr val="FFFFFF"/>
                          </a:solidFill>
                          <a:latin typeface="Anaheim"/>
                          <a:ea typeface="Anaheim"/>
                          <a:cs typeface="Anaheim"/>
                          <a:sym typeface="Anaheim"/>
                        </a:rPr>
                        <a:t>Java</a:t>
                      </a:r>
                      <a:endParaRPr b="1" sz="2200">
                        <a:solidFill>
                          <a:schemeClr val="lt1"/>
                        </a:solidFill>
                        <a:latin typeface="Overpass Mono"/>
                        <a:ea typeface="Overpass Mono"/>
                        <a:cs typeface="Overpass Mono"/>
                        <a:sym typeface="Overpass Mono"/>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s">
                          <a:solidFill>
                            <a:schemeClr val="lt1"/>
                          </a:solidFill>
                          <a:latin typeface="Anaheim"/>
                          <a:ea typeface="Anaheim"/>
                          <a:cs typeface="Anaheim"/>
                          <a:sym typeface="Anaheim"/>
                        </a:rPr>
                        <a:t>Compiled to bytecode (JVM), object-oriented, strong memory management.</a:t>
                      </a:r>
                      <a:endParaRPr>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1072250">
                <a:tc>
                  <a:txBody>
                    <a:bodyPr/>
                    <a:lstStyle/>
                    <a:p>
                      <a:pPr indent="0" lvl="0" marL="0" rtl="0" algn="ctr">
                        <a:lnSpc>
                          <a:spcPct val="120000"/>
                        </a:lnSpc>
                        <a:spcBef>
                          <a:spcPts val="0"/>
                        </a:spcBef>
                        <a:spcAft>
                          <a:spcPts val="0"/>
                        </a:spcAft>
                        <a:buNone/>
                      </a:pPr>
                      <a:r>
                        <a:rPr b="1" lang="es">
                          <a:solidFill>
                            <a:srgbClr val="FFFFFF"/>
                          </a:solidFill>
                          <a:latin typeface="Anaheim"/>
                          <a:ea typeface="Anaheim"/>
                          <a:cs typeface="Anaheim"/>
                          <a:sym typeface="Anaheim"/>
                        </a:rPr>
                        <a:t>C++</a:t>
                      </a:r>
                      <a:endParaRPr b="1" sz="2200">
                        <a:solidFill>
                          <a:schemeClr val="lt1"/>
                        </a:solidFill>
                        <a:latin typeface="Overpass Mono"/>
                        <a:ea typeface="Overpass Mono"/>
                        <a:cs typeface="Overpass Mono"/>
                        <a:sym typeface="Overpass Mono"/>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s">
                          <a:solidFill>
                            <a:schemeClr val="lt1"/>
                          </a:solidFill>
                          <a:latin typeface="Anaheim"/>
                          <a:ea typeface="Anaheim"/>
                          <a:cs typeface="Anaheim"/>
                          <a:sym typeface="Anaheim"/>
                        </a:rPr>
                        <a:t> Compiled, object-oriented and procedural, low-level memory manipulation.</a:t>
                      </a:r>
                      <a:endParaRPr>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794250">
                <a:tc>
                  <a:txBody>
                    <a:bodyPr/>
                    <a:lstStyle/>
                    <a:p>
                      <a:pPr indent="0" lvl="0" marL="0" rtl="0" algn="ctr">
                        <a:spcBef>
                          <a:spcPts val="0"/>
                        </a:spcBef>
                        <a:spcAft>
                          <a:spcPts val="0"/>
                        </a:spcAft>
                        <a:buNone/>
                      </a:pPr>
                      <a:r>
                        <a:rPr b="1" lang="es">
                          <a:solidFill>
                            <a:schemeClr val="lt1"/>
                          </a:solidFill>
                          <a:latin typeface="Anaheim"/>
                          <a:ea typeface="Anaheim"/>
                          <a:cs typeface="Anaheim"/>
                          <a:sym typeface="Anaheim"/>
                        </a:rPr>
                        <a:t>Sindbad</a:t>
                      </a:r>
                      <a:endParaRPr b="1" sz="2200">
                        <a:solidFill>
                          <a:schemeClr val="lt1"/>
                        </a:solidFill>
                        <a:latin typeface="Overpass Mono"/>
                        <a:ea typeface="Overpass Mono"/>
                        <a:cs typeface="Overpass Mono"/>
                        <a:sym typeface="Overpass Mono"/>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s">
                          <a:solidFill>
                            <a:schemeClr val="lt1"/>
                          </a:solidFill>
                          <a:latin typeface="Anaheim"/>
                          <a:ea typeface="Anaheim"/>
                          <a:cs typeface="Anaheim"/>
                          <a:sym typeface="Anaheim"/>
                        </a:rPr>
                        <a:t>Interpreted, multiple paradigms, AI-powered code suggestions, memory management handled internally.</a:t>
                      </a:r>
                      <a:endParaRPr>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29"/>
          <p:cNvSpPr txBox="1"/>
          <p:nvPr>
            <p:ph type="title"/>
          </p:nvPr>
        </p:nvSpPr>
        <p:spPr>
          <a:xfrm>
            <a:off x="854488" y="331625"/>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Commercial Work</a:t>
            </a:r>
            <a:br>
              <a:rPr lang="es"/>
            </a:br>
            <a:r>
              <a:rPr lang="es"/>
              <a:t>Advantages</a:t>
            </a:r>
            <a:endParaRPr/>
          </a:p>
        </p:txBody>
      </p:sp>
      <p:graphicFrame>
        <p:nvGraphicFramePr>
          <p:cNvPr id="436" name="Google Shape;436;p29"/>
          <p:cNvGraphicFramePr/>
          <p:nvPr/>
        </p:nvGraphicFramePr>
        <p:xfrm>
          <a:off x="425125" y="1164575"/>
          <a:ext cx="3000000" cy="3000000"/>
        </p:xfrm>
        <a:graphic>
          <a:graphicData uri="http://schemas.openxmlformats.org/drawingml/2006/table">
            <a:tbl>
              <a:tblPr>
                <a:noFill/>
                <a:tableStyleId>{597F2814-2404-4F72-92FC-22B20DD5FCF9}</a:tableStyleId>
              </a:tblPr>
              <a:tblGrid>
                <a:gridCol w="1715275"/>
                <a:gridCol w="6847450"/>
              </a:tblGrid>
              <a:tr h="978850">
                <a:tc>
                  <a:txBody>
                    <a:bodyPr/>
                    <a:lstStyle/>
                    <a:p>
                      <a:pPr indent="0" lvl="0" marL="0" rtl="0" algn="ctr">
                        <a:spcBef>
                          <a:spcPts val="0"/>
                        </a:spcBef>
                        <a:spcAft>
                          <a:spcPts val="0"/>
                        </a:spcAft>
                        <a:buNone/>
                      </a:pPr>
                      <a:r>
                        <a:rPr b="1" lang="es">
                          <a:solidFill>
                            <a:schemeClr val="lt1"/>
                          </a:solidFill>
                          <a:latin typeface="Anaheim"/>
                          <a:ea typeface="Anaheim"/>
                          <a:cs typeface="Anaheim"/>
                          <a:sym typeface="Anaheim"/>
                        </a:rPr>
                        <a:t>Python</a:t>
                      </a:r>
                      <a:endParaRPr b="1" sz="2200">
                        <a:solidFill>
                          <a:schemeClr val="lt1"/>
                        </a:solidFill>
                        <a:latin typeface="Overpass Mono"/>
                        <a:ea typeface="Overpass Mono"/>
                        <a:cs typeface="Overpass Mono"/>
                        <a:sym typeface="Overpass Mono"/>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s">
                          <a:solidFill>
                            <a:schemeClr val="lt1"/>
                          </a:solidFill>
                          <a:latin typeface="Anaheim"/>
                          <a:ea typeface="Anaheim"/>
                          <a:cs typeface="Anaheim"/>
                          <a:sym typeface="Anaheim"/>
                        </a:rPr>
                        <a:t>Easy to learn, great for rapid prototyping, extensive community support.</a:t>
                      </a:r>
                      <a:endParaRPr>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28575">
                      <a:solidFill>
                        <a:schemeClr val="lt1"/>
                      </a:solidFill>
                      <a:prstDash val="solid"/>
                      <a:round/>
                      <a:headEnd len="sm" w="sm" type="none"/>
                      <a:tailEnd len="sm" w="sm" type="none"/>
                    </a:lnB>
                  </a:tcPr>
                </a:tc>
              </a:tr>
              <a:tr h="1034575">
                <a:tc>
                  <a:txBody>
                    <a:bodyPr/>
                    <a:lstStyle/>
                    <a:p>
                      <a:pPr indent="0" lvl="0" marL="0" rtl="0" algn="ctr">
                        <a:lnSpc>
                          <a:spcPct val="120000"/>
                        </a:lnSpc>
                        <a:spcBef>
                          <a:spcPts val="0"/>
                        </a:spcBef>
                        <a:spcAft>
                          <a:spcPts val="0"/>
                        </a:spcAft>
                        <a:buNone/>
                      </a:pPr>
                      <a:r>
                        <a:rPr b="1" lang="es">
                          <a:solidFill>
                            <a:srgbClr val="FFFFFF"/>
                          </a:solidFill>
                          <a:latin typeface="Anaheim"/>
                          <a:ea typeface="Anaheim"/>
                          <a:cs typeface="Anaheim"/>
                          <a:sym typeface="Anaheim"/>
                        </a:rPr>
                        <a:t>Java</a:t>
                      </a:r>
                      <a:endParaRPr b="1" sz="2200">
                        <a:solidFill>
                          <a:schemeClr val="lt1"/>
                        </a:solidFill>
                        <a:latin typeface="Overpass Mono"/>
                        <a:ea typeface="Overpass Mono"/>
                        <a:cs typeface="Overpass Mono"/>
                        <a:sym typeface="Overpass Mono"/>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s">
                          <a:solidFill>
                            <a:schemeClr val="lt1"/>
                          </a:solidFill>
                          <a:latin typeface="Anaheim"/>
                          <a:ea typeface="Anaheim"/>
                          <a:cs typeface="Anaheim"/>
                          <a:sym typeface="Anaheim"/>
                        </a:rPr>
                        <a:t>Platform-independent (WORA), scalable and secure, large community and support.</a:t>
                      </a:r>
                      <a:endParaRPr>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1072250">
                <a:tc>
                  <a:txBody>
                    <a:bodyPr/>
                    <a:lstStyle/>
                    <a:p>
                      <a:pPr indent="0" lvl="0" marL="0" rtl="0" algn="ctr">
                        <a:lnSpc>
                          <a:spcPct val="120000"/>
                        </a:lnSpc>
                        <a:spcBef>
                          <a:spcPts val="0"/>
                        </a:spcBef>
                        <a:spcAft>
                          <a:spcPts val="0"/>
                        </a:spcAft>
                        <a:buNone/>
                      </a:pPr>
                      <a:r>
                        <a:rPr b="1" lang="es">
                          <a:solidFill>
                            <a:srgbClr val="FFFFFF"/>
                          </a:solidFill>
                          <a:latin typeface="Anaheim"/>
                          <a:ea typeface="Anaheim"/>
                          <a:cs typeface="Anaheim"/>
                          <a:sym typeface="Anaheim"/>
                        </a:rPr>
                        <a:t>C++</a:t>
                      </a:r>
                      <a:endParaRPr b="1" sz="2200">
                        <a:solidFill>
                          <a:schemeClr val="lt1"/>
                        </a:solidFill>
                        <a:latin typeface="Overpass Mono"/>
                        <a:ea typeface="Overpass Mono"/>
                        <a:cs typeface="Overpass Mono"/>
                        <a:sym typeface="Overpass Mono"/>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s">
                          <a:solidFill>
                            <a:schemeClr val="lt1"/>
                          </a:solidFill>
                          <a:latin typeface="Anaheim"/>
                          <a:ea typeface="Anaheim"/>
                          <a:cs typeface="Anaheim"/>
                          <a:sym typeface="Anaheim"/>
                        </a:rPr>
                        <a:t>High performance, greater control over hardware, multi-paradigm support.</a:t>
                      </a:r>
                      <a:endParaRPr>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794250">
                <a:tc>
                  <a:txBody>
                    <a:bodyPr/>
                    <a:lstStyle/>
                    <a:p>
                      <a:pPr indent="0" lvl="0" marL="0" rtl="0" algn="ctr">
                        <a:spcBef>
                          <a:spcPts val="0"/>
                        </a:spcBef>
                        <a:spcAft>
                          <a:spcPts val="0"/>
                        </a:spcAft>
                        <a:buNone/>
                      </a:pPr>
                      <a:r>
                        <a:rPr b="1" lang="es">
                          <a:solidFill>
                            <a:schemeClr val="lt1"/>
                          </a:solidFill>
                          <a:latin typeface="Anaheim"/>
                          <a:ea typeface="Anaheim"/>
                          <a:cs typeface="Anaheim"/>
                          <a:sym typeface="Anaheim"/>
                        </a:rPr>
                        <a:t>Sindbad</a:t>
                      </a:r>
                      <a:endParaRPr b="1" sz="2200">
                        <a:solidFill>
                          <a:schemeClr val="lt1"/>
                        </a:solidFill>
                        <a:latin typeface="Overpass Mono"/>
                        <a:ea typeface="Overpass Mono"/>
                        <a:cs typeface="Overpass Mono"/>
                        <a:sym typeface="Overpass Mono"/>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s">
                          <a:solidFill>
                            <a:schemeClr val="lt1"/>
                          </a:solidFill>
                          <a:latin typeface="Anaheim"/>
                          <a:ea typeface="Anaheim"/>
                          <a:cs typeface="Anaheim"/>
                          <a:sym typeface="Anaheim"/>
                        </a:rPr>
                        <a:t>Designed for beginners and children, simple and readable syntax, multilingual support.</a:t>
                      </a:r>
                      <a:endParaRPr>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0"/>
          <p:cNvSpPr txBox="1"/>
          <p:nvPr>
            <p:ph type="title"/>
          </p:nvPr>
        </p:nvSpPr>
        <p:spPr>
          <a:xfrm>
            <a:off x="854488" y="31115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Commercial Work</a:t>
            </a:r>
            <a:br>
              <a:rPr lang="es"/>
            </a:br>
            <a:r>
              <a:rPr lang="es"/>
              <a:t>Disadvantage</a:t>
            </a:r>
            <a:endParaRPr/>
          </a:p>
        </p:txBody>
      </p:sp>
      <p:graphicFrame>
        <p:nvGraphicFramePr>
          <p:cNvPr id="442" name="Google Shape;442;p30"/>
          <p:cNvGraphicFramePr/>
          <p:nvPr/>
        </p:nvGraphicFramePr>
        <p:xfrm>
          <a:off x="425125" y="1164575"/>
          <a:ext cx="3000000" cy="3000000"/>
        </p:xfrm>
        <a:graphic>
          <a:graphicData uri="http://schemas.openxmlformats.org/drawingml/2006/table">
            <a:tbl>
              <a:tblPr>
                <a:noFill/>
                <a:tableStyleId>{597F2814-2404-4F72-92FC-22B20DD5FCF9}</a:tableStyleId>
              </a:tblPr>
              <a:tblGrid>
                <a:gridCol w="1715275"/>
                <a:gridCol w="6847450"/>
              </a:tblGrid>
              <a:tr h="978850">
                <a:tc>
                  <a:txBody>
                    <a:bodyPr/>
                    <a:lstStyle/>
                    <a:p>
                      <a:pPr indent="0" lvl="0" marL="0" rtl="0" algn="ctr">
                        <a:spcBef>
                          <a:spcPts val="0"/>
                        </a:spcBef>
                        <a:spcAft>
                          <a:spcPts val="0"/>
                        </a:spcAft>
                        <a:buNone/>
                      </a:pPr>
                      <a:r>
                        <a:rPr b="1" lang="es">
                          <a:solidFill>
                            <a:schemeClr val="lt1"/>
                          </a:solidFill>
                          <a:latin typeface="Anaheim"/>
                          <a:ea typeface="Anaheim"/>
                          <a:cs typeface="Anaheim"/>
                          <a:sym typeface="Anaheim"/>
                        </a:rPr>
                        <a:t>Python</a:t>
                      </a:r>
                      <a:endParaRPr b="1" sz="2200">
                        <a:solidFill>
                          <a:schemeClr val="lt1"/>
                        </a:solidFill>
                        <a:latin typeface="Overpass Mono"/>
                        <a:ea typeface="Overpass Mono"/>
                        <a:cs typeface="Overpass Mono"/>
                        <a:sym typeface="Overpass Mono"/>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s">
                          <a:solidFill>
                            <a:schemeClr val="lt1"/>
                          </a:solidFill>
                          <a:latin typeface="Anaheim"/>
                          <a:ea typeface="Anaheim"/>
                          <a:cs typeface="Anaheim"/>
                          <a:sym typeface="Anaheim"/>
                        </a:rPr>
                        <a:t>Slower than compiled languages, high memory usage.</a:t>
                      </a:r>
                      <a:endParaRPr>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76200">
                      <a:solidFill>
                        <a:srgbClr val="FFFFFF">
                          <a:alpha val="0"/>
                        </a:srgbClr>
                      </a:solidFill>
                      <a:prstDash val="solid"/>
                      <a:round/>
                      <a:headEnd len="sm" w="sm" type="none"/>
                      <a:tailEnd len="sm" w="sm" type="none"/>
                    </a:lnT>
                    <a:lnB cap="flat" cmpd="sng" w="28575">
                      <a:solidFill>
                        <a:schemeClr val="lt1"/>
                      </a:solidFill>
                      <a:prstDash val="solid"/>
                      <a:round/>
                      <a:headEnd len="sm" w="sm" type="none"/>
                      <a:tailEnd len="sm" w="sm" type="none"/>
                    </a:lnB>
                  </a:tcPr>
                </a:tc>
              </a:tr>
              <a:tr h="1034575">
                <a:tc>
                  <a:txBody>
                    <a:bodyPr/>
                    <a:lstStyle/>
                    <a:p>
                      <a:pPr indent="0" lvl="0" marL="0" rtl="0" algn="ctr">
                        <a:lnSpc>
                          <a:spcPct val="120000"/>
                        </a:lnSpc>
                        <a:spcBef>
                          <a:spcPts val="0"/>
                        </a:spcBef>
                        <a:spcAft>
                          <a:spcPts val="0"/>
                        </a:spcAft>
                        <a:buNone/>
                      </a:pPr>
                      <a:r>
                        <a:rPr b="1" lang="es">
                          <a:solidFill>
                            <a:srgbClr val="FFFFFF"/>
                          </a:solidFill>
                          <a:latin typeface="Anaheim"/>
                          <a:ea typeface="Anaheim"/>
                          <a:cs typeface="Anaheim"/>
                          <a:sym typeface="Anaheim"/>
                        </a:rPr>
                        <a:t>Java</a:t>
                      </a:r>
                      <a:endParaRPr b="1" sz="2200">
                        <a:solidFill>
                          <a:schemeClr val="lt1"/>
                        </a:solidFill>
                        <a:latin typeface="Overpass Mono"/>
                        <a:ea typeface="Overpass Mono"/>
                        <a:cs typeface="Overpass Mono"/>
                        <a:sym typeface="Overpass Mono"/>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s">
                          <a:solidFill>
                            <a:schemeClr val="lt1"/>
                          </a:solidFill>
                          <a:latin typeface="Anaheim"/>
                          <a:ea typeface="Anaheim"/>
                          <a:cs typeface="Anaheim"/>
                          <a:sym typeface="Anaheim"/>
                        </a:rPr>
                        <a:t>Verbose syntax, slower compared to C++.</a:t>
                      </a:r>
                      <a:endParaRPr>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1072250">
                <a:tc>
                  <a:txBody>
                    <a:bodyPr/>
                    <a:lstStyle/>
                    <a:p>
                      <a:pPr indent="0" lvl="0" marL="0" rtl="0" algn="ctr">
                        <a:lnSpc>
                          <a:spcPct val="120000"/>
                        </a:lnSpc>
                        <a:spcBef>
                          <a:spcPts val="0"/>
                        </a:spcBef>
                        <a:spcAft>
                          <a:spcPts val="0"/>
                        </a:spcAft>
                        <a:buNone/>
                      </a:pPr>
                      <a:r>
                        <a:rPr b="1" lang="es">
                          <a:solidFill>
                            <a:srgbClr val="FFFFFF"/>
                          </a:solidFill>
                          <a:latin typeface="Anaheim"/>
                          <a:ea typeface="Anaheim"/>
                          <a:cs typeface="Anaheim"/>
                          <a:sym typeface="Anaheim"/>
                        </a:rPr>
                        <a:t>C++</a:t>
                      </a:r>
                      <a:endParaRPr b="1" sz="2200">
                        <a:solidFill>
                          <a:schemeClr val="lt1"/>
                        </a:solidFill>
                        <a:latin typeface="Overpass Mono"/>
                        <a:ea typeface="Overpass Mono"/>
                        <a:cs typeface="Overpass Mono"/>
                        <a:sym typeface="Overpass Mono"/>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s">
                          <a:solidFill>
                            <a:schemeClr val="lt1"/>
                          </a:solidFill>
                          <a:latin typeface="Anaheim"/>
                          <a:ea typeface="Anaheim"/>
                          <a:cs typeface="Anaheim"/>
                          <a:sym typeface="Anaheim"/>
                        </a:rPr>
                        <a:t>Complex syntax, harder for beginners, manual memory management.</a:t>
                      </a:r>
                      <a:endParaRPr>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tcPr>
                </a:tc>
              </a:tr>
              <a:tr h="794250">
                <a:tc>
                  <a:txBody>
                    <a:bodyPr/>
                    <a:lstStyle/>
                    <a:p>
                      <a:pPr indent="0" lvl="0" marL="0" rtl="0" algn="ctr">
                        <a:spcBef>
                          <a:spcPts val="0"/>
                        </a:spcBef>
                        <a:spcAft>
                          <a:spcPts val="0"/>
                        </a:spcAft>
                        <a:buNone/>
                      </a:pPr>
                      <a:r>
                        <a:rPr b="1" lang="es">
                          <a:solidFill>
                            <a:schemeClr val="lt1"/>
                          </a:solidFill>
                          <a:latin typeface="Anaheim"/>
                          <a:ea typeface="Anaheim"/>
                          <a:cs typeface="Anaheim"/>
                          <a:sym typeface="Anaheim"/>
                        </a:rPr>
                        <a:t>Sindbad</a:t>
                      </a:r>
                      <a:endParaRPr b="1" sz="2200">
                        <a:solidFill>
                          <a:schemeClr val="lt1"/>
                        </a:solidFill>
                        <a:latin typeface="Overpass Mono"/>
                        <a:ea typeface="Overpass Mono"/>
                        <a:cs typeface="Overpass Mono"/>
                        <a:sym typeface="Overpass Mono"/>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s">
                          <a:solidFill>
                            <a:schemeClr val="lt1"/>
                          </a:solidFill>
                          <a:latin typeface="Anaheim"/>
                          <a:ea typeface="Anaheim"/>
                          <a:cs typeface="Anaheim"/>
                          <a:sym typeface="Anaheim"/>
                        </a:rPr>
                        <a:t>TBD (depends on final performance compared to other languages).</a:t>
                      </a:r>
                      <a:endParaRPr>
                        <a:solidFill>
                          <a:schemeClr val="lt1"/>
                        </a:solidFill>
                        <a:latin typeface="Anaheim"/>
                        <a:ea typeface="Anaheim"/>
                        <a:cs typeface="Anaheim"/>
                        <a:sym typeface="Anaheim"/>
                      </a:endParaRPr>
                    </a:p>
                  </a:txBody>
                  <a:tcPr marT="91425" marB="91425" marR="91425" marL="91425" anchor="ctr">
                    <a:lnL cap="flat" cmpd="sng" w="76200">
                      <a:solidFill>
                        <a:srgbClr val="FFFFFF">
                          <a:alpha val="0"/>
                        </a:srgbClr>
                      </a:solidFill>
                      <a:prstDash val="solid"/>
                      <a:round/>
                      <a:headEnd len="sm" w="sm" type="none"/>
                      <a:tailEnd len="sm" w="sm" type="none"/>
                    </a:lnL>
                    <a:lnR cap="flat" cmpd="sng" w="76200">
                      <a:solidFill>
                        <a:srgbClr val="FFFFFF">
                          <a:alpha val="0"/>
                        </a:srgbClr>
                      </a:solidFill>
                      <a:prstDash val="solid"/>
                      <a:round/>
                      <a:headEnd len="sm" w="sm" type="none"/>
                      <a:tailEnd len="sm" w="sm" type="none"/>
                    </a:lnR>
                    <a:lnT cap="flat" cmpd="sng" w="28575">
                      <a:solidFill>
                        <a:schemeClr val="lt1"/>
                      </a:solidFill>
                      <a:prstDash val="solid"/>
                      <a:round/>
                      <a:headEnd len="sm" w="sm" type="none"/>
                      <a:tailEnd len="sm" w="sm" type="none"/>
                    </a:lnT>
                    <a:lnB cap="flat" cmpd="sng" w="76200">
                      <a:solidFill>
                        <a:srgbClr val="FFFFFF">
                          <a:alpha val="0"/>
                        </a:srgbClr>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1"/>
          <p:cNvSpPr txBox="1"/>
          <p:nvPr>
            <p:ph type="title"/>
          </p:nvPr>
        </p:nvSpPr>
        <p:spPr>
          <a:xfrm>
            <a:off x="720000" y="35685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Research Projects</a:t>
            </a:r>
            <a:endParaRPr/>
          </a:p>
          <a:p>
            <a:pPr indent="0" lvl="0" marL="0" rtl="0" algn="ctr">
              <a:spcBef>
                <a:spcPts val="0"/>
              </a:spcBef>
              <a:spcAft>
                <a:spcPts val="0"/>
              </a:spcAft>
              <a:buNone/>
            </a:pPr>
            <a:r>
              <a:t/>
            </a:r>
            <a:endParaRPr/>
          </a:p>
        </p:txBody>
      </p:sp>
      <p:sp>
        <p:nvSpPr>
          <p:cNvPr id="448" name="Google Shape;448;p31"/>
          <p:cNvSpPr txBox="1"/>
          <p:nvPr/>
        </p:nvSpPr>
        <p:spPr>
          <a:xfrm>
            <a:off x="326950" y="702150"/>
            <a:ext cx="8326200" cy="42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lt1"/>
              </a:solidFill>
              <a:latin typeface="Anaheim"/>
              <a:ea typeface="Anaheim"/>
              <a:cs typeface="Anaheim"/>
              <a:sym typeface="Anaheim"/>
            </a:endParaRPr>
          </a:p>
          <a:p>
            <a:pPr indent="-336550" lvl="0" marL="457200" rtl="0" algn="l">
              <a:spcBef>
                <a:spcPts val="0"/>
              </a:spcBef>
              <a:spcAft>
                <a:spcPts val="0"/>
              </a:spcAft>
              <a:buClr>
                <a:schemeClr val="lt1"/>
              </a:buClr>
              <a:buSzPts val="1700"/>
              <a:buFont typeface="Anaheim"/>
              <a:buChar char="●"/>
            </a:pPr>
            <a:r>
              <a:rPr b="1" lang="es" sz="1700">
                <a:solidFill>
                  <a:schemeClr val="lt1"/>
                </a:solidFill>
                <a:latin typeface="Anaheim"/>
                <a:ea typeface="Anaheim"/>
                <a:cs typeface="Anaheim"/>
                <a:sym typeface="Anaheim"/>
              </a:rPr>
              <a:t>Multilingual Programming:</a:t>
            </a:r>
            <a:endParaRPr b="1" sz="1700">
              <a:solidFill>
                <a:schemeClr val="lt1"/>
              </a:solidFill>
              <a:latin typeface="Anaheim"/>
              <a:ea typeface="Anaheim"/>
              <a:cs typeface="Anaheim"/>
              <a:sym typeface="Anaheim"/>
            </a:endParaRPr>
          </a:p>
          <a:p>
            <a:pPr indent="-330200" lvl="1" marL="914400" rtl="0" algn="l">
              <a:spcBef>
                <a:spcPts val="0"/>
              </a:spcBef>
              <a:spcAft>
                <a:spcPts val="0"/>
              </a:spcAft>
              <a:buClr>
                <a:schemeClr val="lt1"/>
              </a:buClr>
              <a:buSzPts val="1600"/>
              <a:buFont typeface="Roboto Condensed Light"/>
              <a:buChar char="○"/>
            </a:pPr>
            <a:r>
              <a:rPr lang="es" sz="1600">
                <a:solidFill>
                  <a:schemeClr val="lt1"/>
                </a:solidFill>
                <a:latin typeface="Anaheim"/>
                <a:ea typeface="Anaheim"/>
                <a:cs typeface="Anaheim"/>
                <a:sym typeface="Anaheim"/>
              </a:rPr>
              <a:t>Multilingual Programming by John Samuel: </a:t>
            </a:r>
            <a:r>
              <a:rPr b="1" lang="es" sz="1600" u="sng">
                <a:solidFill>
                  <a:schemeClr val="hlink"/>
                </a:solidFill>
                <a:latin typeface="Anaheim"/>
                <a:ea typeface="Anaheim"/>
                <a:cs typeface="Anaheim"/>
                <a:sym typeface="Anaheim"/>
                <a:hlinkClick r:id="rId3"/>
              </a:rPr>
              <a:t>Link</a:t>
            </a:r>
            <a:endParaRPr b="1" sz="1600">
              <a:solidFill>
                <a:schemeClr val="lt1"/>
              </a:solidFill>
              <a:latin typeface="Anaheim"/>
              <a:ea typeface="Anaheim"/>
              <a:cs typeface="Anaheim"/>
              <a:sym typeface="Anaheim"/>
            </a:endParaRPr>
          </a:p>
          <a:p>
            <a:pPr indent="-330200" lvl="1" marL="914400" rtl="0" algn="l">
              <a:spcBef>
                <a:spcPts val="0"/>
              </a:spcBef>
              <a:spcAft>
                <a:spcPts val="0"/>
              </a:spcAft>
              <a:buClr>
                <a:schemeClr val="lt1"/>
              </a:buClr>
              <a:buSzPts val="1600"/>
              <a:buFont typeface="Roboto Condensed Light"/>
              <a:buChar char="○"/>
            </a:pPr>
            <a:r>
              <a:rPr lang="es" sz="1600">
                <a:solidFill>
                  <a:schemeClr val="lt1"/>
                </a:solidFill>
                <a:latin typeface="Anaheim"/>
                <a:ea typeface="Anaheim"/>
                <a:cs typeface="Anaheim"/>
                <a:sym typeface="Anaheim"/>
              </a:rPr>
              <a:t>Introducing English as the New Programming Language for Apache Spark: </a:t>
            </a:r>
            <a:r>
              <a:rPr b="1" lang="es" sz="1600" u="sng">
                <a:solidFill>
                  <a:schemeClr val="hlink"/>
                </a:solidFill>
                <a:latin typeface="Anaheim"/>
                <a:ea typeface="Anaheim"/>
                <a:cs typeface="Anaheim"/>
                <a:sym typeface="Anaheim"/>
                <a:hlinkClick r:id="rId4"/>
              </a:rPr>
              <a:t>Link</a:t>
            </a:r>
            <a:endParaRPr b="1" sz="1600">
              <a:solidFill>
                <a:schemeClr val="lt1"/>
              </a:solidFill>
              <a:latin typeface="Anaheim"/>
              <a:ea typeface="Anaheim"/>
              <a:cs typeface="Anaheim"/>
              <a:sym typeface="Anaheim"/>
            </a:endParaRPr>
          </a:p>
          <a:p>
            <a:pPr indent="-330200" lvl="1" marL="914400" rtl="0" algn="l">
              <a:spcBef>
                <a:spcPts val="0"/>
              </a:spcBef>
              <a:spcAft>
                <a:spcPts val="0"/>
              </a:spcAft>
              <a:buClr>
                <a:schemeClr val="lt1"/>
              </a:buClr>
              <a:buSzPts val="1600"/>
              <a:buFont typeface="Anaheim"/>
              <a:buChar char="○"/>
            </a:pPr>
            <a:r>
              <a:rPr lang="es" sz="1600">
                <a:solidFill>
                  <a:schemeClr val="lt1"/>
                </a:solidFill>
                <a:latin typeface="Anaheim"/>
                <a:ea typeface="Anaheim"/>
                <a:cs typeface="Anaheim"/>
                <a:sym typeface="Anaheim"/>
              </a:rPr>
              <a:t>Why do programmers avoid making a universal programming language? : </a:t>
            </a:r>
            <a:r>
              <a:rPr b="1" lang="es" sz="1600" u="sng">
                <a:solidFill>
                  <a:schemeClr val="hlink"/>
                </a:solidFill>
                <a:latin typeface="Anaheim"/>
                <a:ea typeface="Anaheim"/>
                <a:cs typeface="Anaheim"/>
                <a:sym typeface="Anaheim"/>
                <a:hlinkClick r:id="rId5"/>
              </a:rPr>
              <a:t>Link</a:t>
            </a:r>
            <a:endParaRPr b="1" sz="1600">
              <a:solidFill>
                <a:schemeClr val="lt1"/>
              </a:solidFill>
              <a:latin typeface="Anaheim"/>
              <a:ea typeface="Anaheim"/>
              <a:cs typeface="Anaheim"/>
              <a:sym typeface="Anaheim"/>
            </a:endParaRPr>
          </a:p>
          <a:p>
            <a:pPr indent="-336550" lvl="0" marL="457200" rtl="0" algn="l">
              <a:spcBef>
                <a:spcPts val="0"/>
              </a:spcBef>
              <a:spcAft>
                <a:spcPts val="0"/>
              </a:spcAft>
              <a:buClr>
                <a:schemeClr val="lt1"/>
              </a:buClr>
              <a:buSzPts val="1700"/>
              <a:buFont typeface="Anaheim"/>
              <a:buChar char="●"/>
            </a:pPr>
            <a:r>
              <a:rPr b="1" lang="es" sz="1700">
                <a:solidFill>
                  <a:schemeClr val="lt1"/>
                </a:solidFill>
                <a:latin typeface="Anaheim"/>
                <a:ea typeface="Anaheim"/>
                <a:cs typeface="Anaheim"/>
                <a:sym typeface="Anaheim"/>
              </a:rPr>
              <a:t>Building a New Programming Language:</a:t>
            </a:r>
            <a:endParaRPr b="1" sz="1700">
              <a:solidFill>
                <a:schemeClr val="lt1"/>
              </a:solidFill>
              <a:latin typeface="Anaheim"/>
              <a:ea typeface="Anaheim"/>
              <a:cs typeface="Anaheim"/>
              <a:sym typeface="Anaheim"/>
            </a:endParaRPr>
          </a:p>
          <a:p>
            <a:pPr indent="-330200" lvl="1" marL="914400" rtl="0" algn="l">
              <a:spcBef>
                <a:spcPts val="0"/>
              </a:spcBef>
              <a:spcAft>
                <a:spcPts val="0"/>
              </a:spcAft>
              <a:buClr>
                <a:schemeClr val="lt1"/>
              </a:buClr>
              <a:buSzPts val="1600"/>
              <a:buFont typeface="Anaheim"/>
              <a:buChar char="○"/>
            </a:pPr>
            <a:r>
              <a:rPr lang="es" sz="1600">
                <a:solidFill>
                  <a:schemeClr val="lt1"/>
                </a:solidFill>
                <a:latin typeface="Anaheim"/>
                <a:ea typeface="Anaheim"/>
                <a:cs typeface="Anaheim"/>
                <a:sym typeface="Anaheim"/>
              </a:rPr>
              <a:t>How to build a new programming language: </a:t>
            </a:r>
            <a:r>
              <a:rPr b="1" lang="es" sz="1600" u="sng">
                <a:solidFill>
                  <a:schemeClr val="hlink"/>
                </a:solidFill>
                <a:latin typeface="Anaheim"/>
                <a:ea typeface="Anaheim"/>
                <a:cs typeface="Anaheim"/>
                <a:sym typeface="Anaheim"/>
                <a:hlinkClick r:id="rId6"/>
              </a:rPr>
              <a:t>Link</a:t>
            </a:r>
            <a:endParaRPr b="1" sz="1600">
              <a:solidFill>
                <a:schemeClr val="lt1"/>
              </a:solidFill>
              <a:latin typeface="Anaheim"/>
              <a:ea typeface="Anaheim"/>
              <a:cs typeface="Anaheim"/>
              <a:sym typeface="Anaheim"/>
            </a:endParaRPr>
          </a:p>
          <a:p>
            <a:pPr indent="-330200" lvl="1" marL="914400" rtl="0" algn="l">
              <a:spcBef>
                <a:spcPts val="0"/>
              </a:spcBef>
              <a:spcAft>
                <a:spcPts val="0"/>
              </a:spcAft>
              <a:buClr>
                <a:schemeClr val="lt1"/>
              </a:buClr>
              <a:buSzPts val="1600"/>
              <a:buFont typeface="Anaheim"/>
              <a:buChar char="○"/>
            </a:pPr>
            <a:r>
              <a:rPr lang="es" sz="1600">
                <a:solidFill>
                  <a:schemeClr val="lt1"/>
                </a:solidFill>
                <a:latin typeface="Anaheim"/>
                <a:ea typeface="Anaheim"/>
                <a:cs typeface="Anaheim"/>
                <a:sym typeface="Anaheim"/>
              </a:rPr>
              <a:t>Nuts and bolts of Programming Languages: </a:t>
            </a:r>
            <a:r>
              <a:rPr b="1" lang="es" sz="1600" u="sng">
                <a:solidFill>
                  <a:schemeClr val="hlink"/>
                </a:solidFill>
                <a:latin typeface="Anaheim"/>
                <a:ea typeface="Anaheim"/>
                <a:cs typeface="Anaheim"/>
                <a:sym typeface="Anaheim"/>
                <a:hlinkClick r:id="rId7"/>
              </a:rPr>
              <a:t>Link</a:t>
            </a:r>
            <a:endParaRPr b="1" sz="1600">
              <a:solidFill>
                <a:schemeClr val="lt1"/>
              </a:solidFill>
              <a:latin typeface="Anaheim"/>
              <a:ea typeface="Anaheim"/>
              <a:cs typeface="Anaheim"/>
              <a:sym typeface="Anaheim"/>
            </a:endParaRPr>
          </a:p>
          <a:p>
            <a:pPr indent="-330200" lvl="1" marL="914400" rtl="0" algn="l">
              <a:spcBef>
                <a:spcPts val="0"/>
              </a:spcBef>
              <a:spcAft>
                <a:spcPts val="0"/>
              </a:spcAft>
              <a:buClr>
                <a:schemeClr val="lt1"/>
              </a:buClr>
              <a:buSzPts val="1600"/>
              <a:buFont typeface="Anaheim"/>
              <a:buChar char="○"/>
            </a:pPr>
            <a:r>
              <a:rPr lang="es" sz="1600">
                <a:solidFill>
                  <a:schemeClr val="lt1"/>
                </a:solidFill>
                <a:latin typeface="Anaheim"/>
                <a:ea typeface="Anaheim"/>
                <a:cs typeface="Anaheim"/>
                <a:sym typeface="Anaheim"/>
              </a:rPr>
              <a:t>Creating a Programming Language: Design Principles: </a:t>
            </a:r>
            <a:r>
              <a:rPr b="1" lang="es" sz="1600" u="sng">
                <a:solidFill>
                  <a:schemeClr val="hlink"/>
                </a:solidFill>
                <a:latin typeface="Anaheim"/>
                <a:ea typeface="Anaheim"/>
                <a:cs typeface="Anaheim"/>
                <a:sym typeface="Anaheim"/>
                <a:hlinkClick r:id="rId8"/>
              </a:rPr>
              <a:t>Link</a:t>
            </a:r>
            <a:endParaRPr b="1" sz="1600">
              <a:solidFill>
                <a:schemeClr val="lt1"/>
              </a:solidFill>
              <a:latin typeface="Anaheim"/>
              <a:ea typeface="Anaheim"/>
              <a:cs typeface="Anaheim"/>
              <a:sym typeface="Anaheim"/>
            </a:endParaRPr>
          </a:p>
          <a:p>
            <a:pPr indent="-336550" lvl="0" marL="457200" rtl="0" algn="l">
              <a:spcBef>
                <a:spcPts val="0"/>
              </a:spcBef>
              <a:spcAft>
                <a:spcPts val="0"/>
              </a:spcAft>
              <a:buClr>
                <a:schemeClr val="lt1"/>
              </a:buClr>
              <a:buSzPts val="1700"/>
              <a:buFont typeface="Anaheim"/>
              <a:buChar char="●"/>
            </a:pPr>
            <a:r>
              <a:rPr b="1" lang="es" sz="1700">
                <a:solidFill>
                  <a:schemeClr val="lt1"/>
                </a:solidFill>
                <a:latin typeface="Anaheim"/>
                <a:ea typeface="Anaheim"/>
                <a:cs typeface="Anaheim"/>
                <a:sym typeface="Anaheim"/>
              </a:rPr>
              <a:t>AI-Powered Error Detection &amp; Assistance:</a:t>
            </a:r>
            <a:endParaRPr b="1" sz="1700">
              <a:solidFill>
                <a:schemeClr val="lt1"/>
              </a:solidFill>
              <a:latin typeface="Anaheim"/>
              <a:ea typeface="Anaheim"/>
              <a:cs typeface="Anaheim"/>
              <a:sym typeface="Anaheim"/>
            </a:endParaRPr>
          </a:p>
          <a:p>
            <a:pPr indent="-330200" lvl="1" marL="914400" rtl="0" algn="l">
              <a:spcBef>
                <a:spcPts val="0"/>
              </a:spcBef>
              <a:spcAft>
                <a:spcPts val="0"/>
              </a:spcAft>
              <a:buClr>
                <a:schemeClr val="lt1"/>
              </a:buClr>
              <a:buSzPts val="1600"/>
              <a:buFont typeface="Roboto Condensed Light"/>
              <a:buChar char="○"/>
            </a:pPr>
            <a:r>
              <a:rPr lang="es" sz="1600">
                <a:solidFill>
                  <a:schemeClr val="lt1"/>
                </a:solidFill>
                <a:latin typeface="Anaheim"/>
                <a:ea typeface="Anaheim"/>
                <a:cs typeface="Anaheim"/>
                <a:sym typeface="Anaheim"/>
              </a:rPr>
              <a:t>AI Compilers Demystified by Medium: </a:t>
            </a:r>
            <a:r>
              <a:rPr b="1" lang="es" sz="1600" u="sng">
                <a:solidFill>
                  <a:schemeClr val="hlink"/>
                </a:solidFill>
                <a:latin typeface="Anaheim"/>
                <a:ea typeface="Anaheim"/>
                <a:cs typeface="Anaheim"/>
                <a:sym typeface="Anaheim"/>
                <a:hlinkClick r:id="rId9"/>
              </a:rPr>
              <a:t>Link</a:t>
            </a:r>
            <a:endParaRPr b="1" sz="1600">
              <a:solidFill>
                <a:schemeClr val="lt1"/>
              </a:solidFill>
              <a:latin typeface="Anaheim"/>
              <a:ea typeface="Anaheim"/>
              <a:cs typeface="Anaheim"/>
              <a:sym typeface="Anaheim"/>
            </a:endParaRPr>
          </a:p>
          <a:p>
            <a:pPr indent="-330200" lvl="1" marL="914400" rtl="0" algn="l">
              <a:spcBef>
                <a:spcPts val="0"/>
              </a:spcBef>
              <a:spcAft>
                <a:spcPts val="0"/>
              </a:spcAft>
              <a:buClr>
                <a:schemeClr val="lt1"/>
              </a:buClr>
              <a:buSzPts val="1600"/>
              <a:buFont typeface="Roboto Condensed Light"/>
              <a:buChar char="○"/>
            </a:pPr>
            <a:r>
              <a:rPr lang="es" sz="1600">
                <a:solidFill>
                  <a:schemeClr val="lt1"/>
                </a:solidFill>
                <a:latin typeface="Anaheim"/>
                <a:ea typeface="Anaheim"/>
                <a:cs typeface="Anaheim"/>
                <a:sym typeface="Anaheim"/>
              </a:rPr>
              <a:t>How to Create a Local AI Coding Assistant: </a:t>
            </a:r>
            <a:r>
              <a:rPr b="1" lang="es" sz="1600" u="sng">
                <a:solidFill>
                  <a:schemeClr val="hlink"/>
                </a:solidFill>
                <a:latin typeface="Anaheim"/>
                <a:ea typeface="Anaheim"/>
                <a:cs typeface="Anaheim"/>
                <a:sym typeface="Anaheim"/>
                <a:hlinkClick r:id="rId10"/>
              </a:rPr>
              <a:t>Link</a:t>
            </a:r>
            <a:r>
              <a:rPr lang="es" sz="1600">
                <a:solidFill>
                  <a:schemeClr val="lt1"/>
                </a:solidFill>
                <a:latin typeface="Anaheim"/>
                <a:ea typeface="Anaheim"/>
                <a:cs typeface="Anaheim"/>
                <a:sym typeface="Anaheim"/>
              </a:rPr>
              <a:t> </a:t>
            </a:r>
            <a:endParaRPr sz="1600">
              <a:solidFill>
                <a:schemeClr val="lt1"/>
              </a:solidFill>
              <a:latin typeface="Anaheim"/>
              <a:ea typeface="Anaheim"/>
              <a:cs typeface="Anaheim"/>
              <a:sym typeface="Anaheim"/>
            </a:endParaRPr>
          </a:p>
          <a:p>
            <a:pPr indent="-336550" lvl="0" marL="457200" rtl="0" algn="l">
              <a:spcBef>
                <a:spcPts val="0"/>
              </a:spcBef>
              <a:spcAft>
                <a:spcPts val="0"/>
              </a:spcAft>
              <a:buClr>
                <a:schemeClr val="lt1"/>
              </a:buClr>
              <a:buSzPts val="1700"/>
              <a:buFont typeface="Anaheim"/>
              <a:buChar char="●"/>
            </a:pPr>
            <a:r>
              <a:rPr b="1" lang="es" sz="1700">
                <a:solidFill>
                  <a:schemeClr val="lt1"/>
                </a:solidFill>
                <a:latin typeface="Anaheim"/>
                <a:ea typeface="Anaheim"/>
                <a:cs typeface="Anaheim"/>
                <a:sym typeface="Anaheim"/>
              </a:rPr>
              <a:t>Related Projects:</a:t>
            </a:r>
            <a:endParaRPr b="1" sz="1700">
              <a:solidFill>
                <a:schemeClr val="lt1"/>
              </a:solidFill>
              <a:latin typeface="Anaheim"/>
              <a:ea typeface="Anaheim"/>
              <a:cs typeface="Anaheim"/>
              <a:sym typeface="Anaheim"/>
            </a:endParaRPr>
          </a:p>
          <a:p>
            <a:pPr indent="-330200" lvl="1" marL="914400" rtl="0" algn="l">
              <a:spcBef>
                <a:spcPts val="0"/>
              </a:spcBef>
              <a:spcAft>
                <a:spcPts val="0"/>
              </a:spcAft>
              <a:buClr>
                <a:schemeClr val="lt1"/>
              </a:buClr>
              <a:buSzPts val="1600"/>
              <a:buFont typeface="Anaheim"/>
              <a:buChar char="○"/>
            </a:pPr>
            <a:r>
              <a:rPr lang="es" sz="1600">
                <a:solidFill>
                  <a:schemeClr val="lt1"/>
                </a:solidFill>
                <a:latin typeface="Anaheim"/>
                <a:ea typeface="Anaheim"/>
                <a:cs typeface="Anaheim"/>
                <a:sym typeface="Anaheim"/>
              </a:rPr>
              <a:t>Pinecone programming language: </a:t>
            </a:r>
            <a:r>
              <a:rPr b="1" lang="es" sz="1600" u="sng">
                <a:solidFill>
                  <a:schemeClr val="hlink"/>
                </a:solidFill>
                <a:latin typeface="Anaheim"/>
                <a:ea typeface="Anaheim"/>
                <a:cs typeface="Anaheim"/>
                <a:sym typeface="Anaheim"/>
                <a:hlinkClick r:id="rId11"/>
              </a:rPr>
              <a:t>Link</a:t>
            </a:r>
            <a:endParaRPr b="1" sz="1600">
              <a:solidFill>
                <a:schemeClr val="lt1"/>
              </a:solidFill>
              <a:latin typeface="Anaheim"/>
              <a:ea typeface="Anaheim"/>
              <a:cs typeface="Anaheim"/>
              <a:sym typeface="Anaheim"/>
            </a:endParaRPr>
          </a:p>
          <a:p>
            <a:pPr indent="-330200" lvl="1" marL="914400" rtl="0" algn="l">
              <a:spcBef>
                <a:spcPts val="0"/>
              </a:spcBef>
              <a:spcAft>
                <a:spcPts val="0"/>
              </a:spcAft>
              <a:buClr>
                <a:schemeClr val="lt1"/>
              </a:buClr>
              <a:buSzPts val="1600"/>
              <a:buFont typeface="Anaheim"/>
              <a:buChar char="○"/>
            </a:pPr>
            <a:r>
              <a:rPr lang="es" sz="1600">
                <a:solidFill>
                  <a:schemeClr val="lt1"/>
                </a:solidFill>
                <a:latin typeface="Anaheim"/>
                <a:ea typeface="Anaheim"/>
                <a:cs typeface="Anaheim"/>
                <a:sym typeface="Anaheim"/>
              </a:rPr>
              <a:t>Julia programming language: </a:t>
            </a:r>
            <a:r>
              <a:rPr b="1" lang="es" sz="1600" u="sng">
                <a:solidFill>
                  <a:schemeClr val="hlink"/>
                </a:solidFill>
                <a:latin typeface="Anaheim"/>
                <a:ea typeface="Anaheim"/>
                <a:cs typeface="Anaheim"/>
                <a:sym typeface="Anaheim"/>
                <a:hlinkClick r:id="rId12"/>
              </a:rPr>
              <a:t>Link</a:t>
            </a:r>
            <a:endParaRPr b="1" sz="1600">
              <a:solidFill>
                <a:schemeClr val="lt1"/>
              </a:solidFill>
              <a:latin typeface="Anaheim"/>
              <a:ea typeface="Anaheim"/>
              <a:cs typeface="Anaheim"/>
              <a:sym typeface="Anaheim"/>
            </a:endParaRPr>
          </a:p>
          <a:p>
            <a:pPr indent="-330200" lvl="1" marL="914400" rtl="0" algn="l">
              <a:spcBef>
                <a:spcPts val="0"/>
              </a:spcBef>
              <a:spcAft>
                <a:spcPts val="0"/>
              </a:spcAft>
              <a:buClr>
                <a:schemeClr val="lt1"/>
              </a:buClr>
              <a:buSzPts val="1600"/>
              <a:buFont typeface="Anaheim"/>
              <a:buChar char="○"/>
            </a:pPr>
            <a:r>
              <a:rPr lang="es" sz="1600">
                <a:solidFill>
                  <a:schemeClr val="lt1"/>
                </a:solidFill>
                <a:latin typeface="Anaheim"/>
                <a:ea typeface="Anaheim"/>
                <a:cs typeface="Anaheim"/>
                <a:sym typeface="Anaheim"/>
              </a:rPr>
              <a:t>Phd Possibility of Creating a New Programming Language: </a:t>
            </a:r>
            <a:r>
              <a:rPr b="1" lang="es" sz="1600" u="sng">
                <a:solidFill>
                  <a:schemeClr val="hlink"/>
                </a:solidFill>
                <a:latin typeface="Anaheim"/>
                <a:ea typeface="Anaheim"/>
                <a:cs typeface="Anaheim"/>
                <a:sym typeface="Anaheim"/>
                <a:hlinkClick r:id="rId13"/>
              </a:rPr>
              <a:t>Link</a:t>
            </a:r>
            <a:endParaRPr b="1" sz="1600">
              <a:solidFill>
                <a:schemeClr val="lt1"/>
              </a:solidFill>
              <a:latin typeface="Anaheim"/>
              <a:ea typeface="Anaheim"/>
              <a:cs typeface="Anaheim"/>
              <a:sym typeface="Anaheim"/>
            </a:endParaRPr>
          </a:p>
          <a:p>
            <a:pPr indent="0" lvl="0" marL="0" rtl="0" algn="l">
              <a:spcBef>
                <a:spcPts val="0"/>
              </a:spcBef>
              <a:spcAft>
                <a:spcPts val="0"/>
              </a:spcAft>
              <a:buNone/>
            </a:pPr>
            <a:r>
              <a:t/>
            </a:r>
            <a:endParaRPr sz="1600">
              <a:solidFill>
                <a:schemeClr val="lt1"/>
              </a:solidFill>
              <a:latin typeface="Anaheim"/>
              <a:ea typeface="Anaheim"/>
              <a:cs typeface="Anaheim"/>
              <a:sym typeface="Anaheim"/>
            </a:endParaRPr>
          </a:p>
          <a:p>
            <a:pPr indent="0" lvl="0" marL="0" rtl="0" algn="l">
              <a:spcBef>
                <a:spcPts val="0"/>
              </a:spcBef>
              <a:spcAft>
                <a:spcPts val="0"/>
              </a:spcAft>
              <a:buNone/>
            </a:pPr>
            <a:r>
              <a:t/>
            </a:r>
            <a:endParaRPr sz="1600">
              <a:solidFill>
                <a:schemeClr val="lt1"/>
              </a:solidFill>
              <a:latin typeface="Anaheim"/>
              <a:ea typeface="Anaheim"/>
              <a:cs typeface="Anaheim"/>
              <a:sym typeface="Anaheim"/>
            </a:endParaRPr>
          </a:p>
          <a:p>
            <a:pPr indent="0" lvl="0" marL="0" rtl="0" algn="l">
              <a:spcBef>
                <a:spcPts val="0"/>
              </a:spcBef>
              <a:spcAft>
                <a:spcPts val="0"/>
              </a:spcAft>
              <a:buNone/>
            </a:pPr>
            <a:r>
              <a:t/>
            </a:r>
            <a:endParaRPr sz="1600">
              <a:solidFill>
                <a:schemeClr val="lt1"/>
              </a:solidFill>
              <a:latin typeface="Anaheim"/>
              <a:ea typeface="Anaheim"/>
              <a:cs typeface="Anaheim"/>
              <a:sym typeface="Anaheim"/>
            </a:endParaRPr>
          </a:p>
        </p:txBody>
      </p:sp>
      <p:sp>
        <p:nvSpPr>
          <p:cNvPr id="449" name="Google Shape;449;p31"/>
          <p:cNvSpPr/>
          <p:nvPr/>
        </p:nvSpPr>
        <p:spPr>
          <a:xfrm>
            <a:off x="7412392" y="0"/>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1"/>
          <p:cNvSpPr/>
          <p:nvPr/>
        </p:nvSpPr>
        <p:spPr>
          <a:xfrm flipH="1">
            <a:off x="7995564" y="0"/>
            <a:ext cx="788431"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720000" y="541275"/>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Introduction</a:t>
            </a:r>
            <a:endParaRPr/>
          </a:p>
        </p:txBody>
      </p:sp>
      <p:sp>
        <p:nvSpPr>
          <p:cNvPr id="141" name="Google Shape;141;p14"/>
          <p:cNvSpPr txBox="1"/>
          <p:nvPr/>
        </p:nvSpPr>
        <p:spPr>
          <a:xfrm>
            <a:off x="237900" y="1411075"/>
            <a:ext cx="8668200" cy="27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100">
                <a:solidFill>
                  <a:schemeClr val="lt1"/>
                </a:solidFill>
                <a:latin typeface="Anaheim"/>
                <a:ea typeface="Anaheim"/>
                <a:cs typeface="Anaheim"/>
                <a:sym typeface="Anaheim"/>
              </a:rPr>
              <a:t>In today's programming landscape, developers often face the challenge of learning multiple programming languages, each with its own unique syntax and rules. This diversity can slow down productivity, increase learning curves, and create barriers for non-native English speakers or those unfamiliar with traditional programming syntax. Additionally, debugging can be time-consuming, with error messages often being difficult to understand, especially for beginners.</a:t>
            </a:r>
            <a:endParaRPr sz="2100">
              <a:solidFill>
                <a:schemeClr val="lt1"/>
              </a:solidFill>
              <a:latin typeface="Anaheim"/>
              <a:ea typeface="Anaheim"/>
              <a:cs typeface="Anaheim"/>
              <a:sym typeface="Anaheim"/>
            </a:endParaRPr>
          </a:p>
        </p:txBody>
      </p:sp>
      <p:sp>
        <p:nvSpPr>
          <p:cNvPr id="142" name="Google Shape;142;p14"/>
          <p:cNvSpPr/>
          <p:nvPr/>
        </p:nvSpPr>
        <p:spPr>
          <a:xfrm>
            <a:off x="7772392" y="0"/>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flipH="1">
            <a:off x="-11" y="4357775"/>
            <a:ext cx="788431" cy="785368"/>
          </a:xfrm>
          <a:custGeom>
            <a:rect b="b" l="l" r="r" t="t"/>
            <a:pathLst>
              <a:path extrusionOk="0" h="16396" w="17241">
                <a:moveTo>
                  <a:pt x="0" y="1"/>
                </a:moveTo>
                <a:lnTo>
                  <a:pt x="0" y="16396"/>
                </a:lnTo>
                <a:lnTo>
                  <a:pt x="17240" y="16396"/>
                </a:lnTo>
                <a:lnTo>
                  <a:pt x="172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419089" y="4786292"/>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flipH="1">
            <a:off x="8355564" y="0"/>
            <a:ext cx="788431"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2"/>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BLOCK DIAGRAM</a:t>
            </a:r>
            <a:endParaRPr/>
          </a:p>
        </p:txBody>
      </p:sp>
      <p:grpSp>
        <p:nvGrpSpPr>
          <p:cNvPr id="456" name="Google Shape;456;p32"/>
          <p:cNvGrpSpPr/>
          <p:nvPr/>
        </p:nvGrpSpPr>
        <p:grpSpPr>
          <a:xfrm>
            <a:off x="720000" y="1440074"/>
            <a:ext cx="3136525" cy="664200"/>
            <a:chOff x="720000" y="1440074"/>
            <a:chExt cx="3136525" cy="664200"/>
          </a:xfrm>
        </p:grpSpPr>
        <p:sp>
          <p:nvSpPr>
            <p:cNvPr id="457" name="Google Shape;457;p32"/>
            <p:cNvSpPr/>
            <p:nvPr/>
          </p:nvSpPr>
          <p:spPr>
            <a:xfrm>
              <a:off x="720000" y="1457325"/>
              <a:ext cx="2314200" cy="470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s" sz="2200">
                  <a:solidFill>
                    <a:schemeClr val="lt1"/>
                  </a:solidFill>
                  <a:latin typeface="Overpass Mono"/>
                  <a:ea typeface="Overpass Mono"/>
                  <a:cs typeface="Overpass Mono"/>
                  <a:sym typeface="Overpass Mono"/>
                </a:rPr>
                <a:t>Define Scope</a:t>
              </a:r>
              <a:endParaRPr b="1" sz="2200">
                <a:solidFill>
                  <a:schemeClr val="lt1"/>
                </a:solidFill>
                <a:latin typeface="Overpass Mono"/>
                <a:ea typeface="Overpass Mono"/>
                <a:cs typeface="Overpass Mono"/>
                <a:sym typeface="Overpass Mono"/>
              </a:endParaRPr>
            </a:p>
          </p:txBody>
        </p:sp>
        <p:sp>
          <p:nvSpPr>
            <p:cNvPr id="458" name="Google Shape;458;p32"/>
            <p:cNvSpPr txBox="1"/>
            <p:nvPr/>
          </p:nvSpPr>
          <p:spPr>
            <a:xfrm>
              <a:off x="3135925" y="1440074"/>
              <a:ext cx="720600" cy="66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700">
                  <a:solidFill>
                    <a:schemeClr val="lt1"/>
                  </a:solidFill>
                  <a:latin typeface="Overpass Mono"/>
                  <a:ea typeface="Overpass Mono"/>
                  <a:cs typeface="Overpass Mono"/>
                  <a:sym typeface="Overpass Mono"/>
                </a:rPr>
                <a:t>01</a:t>
              </a:r>
              <a:endParaRPr b="1" sz="2700">
                <a:solidFill>
                  <a:schemeClr val="lt1"/>
                </a:solidFill>
                <a:latin typeface="Overpass Mono"/>
                <a:ea typeface="Overpass Mono"/>
                <a:cs typeface="Overpass Mono"/>
                <a:sym typeface="Overpass Mono"/>
              </a:endParaRPr>
            </a:p>
          </p:txBody>
        </p:sp>
      </p:grpSp>
      <p:grpSp>
        <p:nvGrpSpPr>
          <p:cNvPr id="459" name="Google Shape;459;p32"/>
          <p:cNvGrpSpPr/>
          <p:nvPr/>
        </p:nvGrpSpPr>
        <p:grpSpPr>
          <a:xfrm>
            <a:off x="1028575" y="2583637"/>
            <a:ext cx="2827950" cy="664200"/>
            <a:chOff x="1028575" y="2583637"/>
            <a:chExt cx="2827950" cy="664200"/>
          </a:xfrm>
        </p:grpSpPr>
        <p:sp>
          <p:nvSpPr>
            <p:cNvPr id="460" name="Google Shape;460;p32"/>
            <p:cNvSpPr/>
            <p:nvPr/>
          </p:nvSpPr>
          <p:spPr>
            <a:xfrm>
              <a:off x="1028575" y="2630014"/>
              <a:ext cx="1898400" cy="470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s" sz="2200">
                  <a:solidFill>
                    <a:schemeClr val="lt1"/>
                  </a:solidFill>
                  <a:latin typeface="Overpass Mono"/>
                  <a:ea typeface="Overpass Mono"/>
                  <a:cs typeface="Overpass Mono"/>
                  <a:sym typeface="Overpass Mono"/>
                </a:rPr>
                <a:t>Lexer</a:t>
              </a:r>
              <a:endParaRPr b="1" sz="2200">
                <a:solidFill>
                  <a:schemeClr val="lt1"/>
                </a:solidFill>
                <a:latin typeface="Overpass Mono"/>
                <a:ea typeface="Overpass Mono"/>
                <a:cs typeface="Overpass Mono"/>
                <a:sym typeface="Overpass Mono"/>
              </a:endParaRPr>
            </a:p>
          </p:txBody>
        </p:sp>
        <p:sp>
          <p:nvSpPr>
            <p:cNvPr id="461" name="Google Shape;461;p32"/>
            <p:cNvSpPr txBox="1"/>
            <p:nvPr/>
          </p:nvSpPr>
          <p:spPr>
            <a:xfrm>
              <a:off x="3135925" y="2583637"/>
              <a:ext cx="720600" cy="664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700">
                  <a:solidFill>
                    <a:schemeClr val="dk1"/>
                  </a:solidFill>
                  <a:latin typeface="Overpass Mono"/>
                  <a:ea typeface="Overpass Mono"/>
                  <a:cs typeface="Overpass Mono"/>
                  <a:sym typeface="Overpass Mono"/>
                </a:rPr>
                <a:t>02</a:t>
              </a:r>
              <a:endParaRPr b="1" sz="2700">
                <a:solidFill>
                  <a:schemeClr val="dk1"/>
                </a:solidFill>
                <a:latin typeface="Overpass Mono"/>
                <a:ea typeface="Overpass Mono"/>
                <a:cs typeface="Overpass Mono"/>
                <a:sym typeface="Overpass Mono"/>
              </a:endParaRPr>
            </a:p>
          </p:txBody>
        </p:sp>
      </p:grpSp>
      <p:grpSp>
        <p:nvGrpSpPr>
          <p:cNvPr id="462" name="Google Shape;462;p32"/>
          <p:cNvGrpSpPr/>
          <p:nvPr/>
        </p:nvGrpSpPr>
        <p:grpSpPr>
          <a:xfrm>
            <a:off x="602225" y="3727187"/>
            <a:ext cx="3254300" cy="664200"/>
            <a:chOff x="602225" y="3727187"/>
            <a:chExt cx="3254300" cy="664200"/>
          </a:xfrm>
        </p:grpSpPr>
        <p:sp>
          <p:nvSpPr>
            <p:cNvPr id="463" name="Google Shape;463;p32"/>
            <p:cNvSpPr/>
            <p:nvPr/>
          </p:nvSpPr>
          <p:spPr>
            <a:xfrm>
              <a:off x="602225" y="3823775"/>
              <a:ext cx="2378700" cy="4704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s" sz="2200">
                  <a:solidFill>
                    <a:schemeClr val="lt1"/>
                  </a:solidFill>
                  <a:latin typeface="Overpass Mono"/>
                  <a:ea typeface="Overpass Mono"/>
                  <a:cs typeface="Overpass Mono"/>
                  <a:sym typeface="Overpass Mono"/>
                </a:rPr>
                <a:t>Parser</a:t>
              </a:r>
              <a:endParaRPr b="1" sz="2200">
                <a:solidFill>
                  <a:schemeClr val="lt1"/>
                </a:solidFill>
                <a:latin typeface="Overpass Mono"/>
                <a:ea typeface="Overpass Mono"/>
                <a:cs typeface="Overpass Mono"/>
                <a:sym typeface="Overpass Mono"/>
              </a:endParaRPr>
            </a:p>
          </p:txBody>
        </p:sp>
        <p:sp>
          <p:nvSpPr>
            <p:cNvPr id="464" name="Google Shape;464;p32"/>
            <p:cNvSpPr txBox="1"/>
            <p:nvPr/>
          </p:nvSpPr>
          <p:spPr>
            <a:xfrm>
              <a:off x="3135925" y="3727187"/>
              <a:ext cx="720600" cy="66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700">
                  <a:solidFill>
                    <a:schemeClr val="lt1"/>
                  </a:solidFill>
                  <a:latin typeface="Overpass Mono"/>
                  <a:ea typeface="Overpass Mono"/>
                  <a:cs typeface="Overpass Mono"/>
                  <a:sym typeface="Overpass Mono"/>
                </a:rPr>
                <a:t>03</a:t>
              </a:r>
              <a:endParaRPr b="1" sz="2700">
                <a:solidFill>
                  <a:schemeClr val="lt1"/>
                </a:solidFill>
                <a:latin typeface="Overpass Mono"/>
                <a:ea typeface="Overpass Mono"/>
                <a:cs typeface="Overpass Mono"/>
                <a:sym typeface="Overpass Mono"/>
              </a:endParaRPr>
            </a:p>
          </p:txBody>
        </p:sp>
      </p:grpSp>
      <p:grpSp>
        <p:nvGrpSpPr>
          <p:cNvPr id="465" name="Google Shape;465;p32"/>
          <p:cNvGrpSpPr/>
          <p:nvPr/>
        </p:nvGrpSpPr>
        <p:grpSpPr>
          <a:xfrm>
            <a:off x="5288100" y="1440074"/>
            <a:ext cx="3855950" cy="664200"/>
            <a:chOff x="5288100" y="1440074"/>
            <a:chExt cx="3855950" cy="664200"/>
          </a:xfrm>
        </p:grpSpPr>
        <p:sp>
          <p:nvSpPr>
            <p:cNvPr id="466" name="Google Shape;466;p32"/>
            <p:cNvSpPr/>
            <p:nvPr/>
          </p:nvSpPr>
          <p:spPr>
            <a:xfrm>
              <a:off x="6324350" y="1536975"/>
              <a:ext cx="2819700" cy="470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 sz="2200">
                  <a:solidFill>
                    <a:schemeClr val="lt1"/>
                  </a:solidFill>
                  <a:latin typeface="Overpass Mono"/>
                  <a:ea typeface="Overpass Mono"/>
                  <a:cs typeface="Overpass Mono"/>
                  <a:sym typeface="Overpass Mono"/>
                </a:rPr>
                <a:t>AI Integration</a:t>
              </a:r>
              <a:endParaRPr b="1" sz="2200">
                <a:solidFill>
                  <a:schemeClr val="lt1"/>
                </a:solidFill>
                <a:latin typeface="Overpass Mono"/>
                <a:ea typeface="Overpass Mono"/>
                <a:cs typeface="Overpass Mono"/>
                <a:sym typeface="Overpass Mono"/>
              </a:endParaRPr>
            </a:p>
          </p:txBody>
        </p:sp>
        <p:sp>
          <p:nvSpPr>
            <p:cNvPr id="467" name="Google Shape;467;p32"/>
            <p:cNvSpPr txBox="1"/>
            <p:nvPr/>
          </p:nvSpPr>
          <p:spPr>
            <a:xfrm>
              <a:off x="5288100" y="1440074"/>
              <a:ext cx="720600" cy="664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700">
                  <a:solidFill>
                    <a:schemeClr val="dk1"/>
                  </a:solidFill>
                  <a:latin typeface="Overpass Mono"/>
                  <a:ea typeface="Overpass Mono"/>
                  <a:cs typeface="Overpass Mono"/>
                  <a:sym typeface="Overpass Mono"/>
                </a:rPr>
                <a:t>06</a:t>
              </a:r>
              <a:endParaRPr b="1" sz="2700">
                <a:solidFill>
                  <a:schemeClr val="dk1"/>
                </a:solidFill>
                <a:latin typeface="Overpass Mono"/>
                <a:ea typeface="Overpass Mono"/>
                <a:cs typeface="Overpass Mono"/>
                <a:sym typeface="Overpass Mono"/>
              </a:endParaRPr>
            </a:p>
          </p:txBody>
        </p:sp>
      </p:grpSp>
      <p:grpSp>
        <p:nvGrpSpPr>
          <p:cNvPr id="468" name="Google Shape;468;p32"/>
          <p:cNvGrpSpPr/>
          <p:nvPr/>
        </p:nvGrpSpPr>
        <p:grpSpPr>
          <a:xfrm>
            <a:off x="5288100" y="2583637"/>
            <a:ext cx="3598827" cy="664200"/>
            <a:chOff x="5288100" y="2583637"/>
            <a:chExt cx="3598827" cy="664200"/>
          </a:xfrm>
        </p:grpSpPr>
        <p:sp>
          <p:nvSpPr>
            <p:cNvPr id="469" name="Google Shape;469;p32"/>
            <p:cNvSpPr/>
            <p:nvPr/>
          </p:nvSpPr>
          <p:spPr>
            <a:xfrm>
              <a:off x="6281427" y="2680525"/>
              <a:ext cx="2605500" cy="470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 sz="2200">
                  <a:solidFill>
                    <a:schemeClr val="lt1"/>
                  </a:solidFill>
                  <a:latin typeface="Overpass Mono"/>
                  <a:ea typeface="Overpass Mono"/>
                  <a:cs typeface="Overpass Mono"/>
                  <a:sym typeface="Overpass Mono"/>
                </a:rPr>
                <a:t>Optimization</a:t>
              </a:r>
              <a:endParaRPr b="1" sz="2200">
                <a:solidFill>
                  <a:schemeClr val="lt1"/>
                </a:solidFill>
                <a:latin typeface="Overpass Mono"/>
                <a:ea typeface="Overpass Mono"/>
                <a:cs typeface="Overpass Mono"/>
                <a:sym typeface="Overpass Mono"/>
              </a:endParaRPr>
            </a:p>
          </p:txBody>
        </p:sp>
        <p:sp>
          <p:nvSpPr>
            <p:cNvPr id="470" name="Google Shape;470;p32"/>
            <p:cNvSpPr txBox="1"/>
            <p:nvPr/>
          </p:nvSpPr>
          <p:spPr>
            <a:xfrm>
              <a:off x="5288100" y="2583637"/>
              <a:ext cx="720600" cy="66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700">
                  <a:solidFill>
                    <a:schemeClr val="lt1"/>
                  </a:solidFill>
                  <a:latin typeface="Overpass Mono"/>
                  <a:ea typeface="Overpass Mono"/>
                  <a:cs typeface="Overpass Mono"/>
                  <a:sym typeface="Overpass Mono"/>
                </a:rPr>
                <a:t>05</a:t>
              </a:r>
              <a:endParaRPr b="1" sz="2700">
                <a:solidFill>
                  <a:schemeClr val="lt1"/>
                </a:solidFill>
                <a:latin typeface="Overpass Mono"/>
                <a:ea typeface="Overpass Mono"/>
                <a:cs typeface="Overpass Mono"/>
                <a:sym typeface="Overpass Mono"/>
              </a:endParaRPr>
            </a:p>
          </p:txBody>
        </p:sp>
      </p:grpSp>
      <p:grpSp>
        <p:nvGrpSpPr>
          <p:cNvPr id="471" name="Google Shape;471;p32"/>
          <p:cNvGrpSpPr/>
          <p:nvPr/>
        </p:nvGrpSpPr>
        <p:grpSpPr>
          <a:xfrm>
            <a:off x="5288100" y="3727187"/>
            <a:ext cx="4176025" cy="664200"/>
            <a:chOff x="5288100" y="3727187"/>
            <a:chExt cx="4176025" cy="664200"/>
          </a:xfrm>
        </p:grpSpPr>
        <p:sp>
          <p:nvSpPr>
            <p:cNvPr id="472" name="Google Shape;472;p32"/>
            <p:cNvSpPr/>
            <p:nvPr/>
          </p:nvSpPr>
          <p:spPr>
            <a:xfrm>
              <a:off x="6431425" y="3824075"/>
              <a:ext cx="3032700" cy="470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s" sz="2200">
                  <a:solidFill>
                    <a:schemeClr val="lt1"/>
                  </a:solidFill>
                  <a:latin typeface="Overpass Mono"/>
                  <a:ea typeface="Overpass Mono"/>
                  <a:cs typeface="Overpass Mono"/>
                  <a:sym typeface="Overpass Mono"/>
                </a:rPr>
                <a:t>Interpreter</a:t>
              </a:r>
              <a:endParaRPr b="1" sz="2200">
                <a:solidFill>
                  <a:schemeClr val="lt1"/>
                </a:solidFill>
                <a:latin typeface="Overpass Mono"/>
                <a:ea typeface="Overpass Mono"/>
                <a:cs typeface="Overpass Mono"/>
                <a:sym typeface="Overpass Mono"/>
              </a:endParaRPr>
            </a:p>
          </p:txBody>
        </p:sp>
        <p:sp>
          <p:nvSpPr>
            <p:cNvPr id="473" name="Google Shape;473;p32"/>
            <p:cNvSpPr txBox="1"/>
            <p:nvPr/>
          </p:nvSpPr>
          <p:spPr>
            <a:xfrm>
              <a:off x="5288100" y="3727187"/>
              <a:ext cx="720600" cy="664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700">
                  <a:solidFill>
                    <a:schemeClr val="dk1"/>
                  </a:solidFill>
                  <a:latin typeface="Overpass Mono"/>
                  <a:ea typeface="Overpass Mono"/>
                  <a:cs typeface="Overpass Mono"/>
                  <a:sym typeface="Overpass Mono"/>
                </a:rPr>
                <a:t>04</a:t>
              </a:r>
              <a:endParaRPr b="1" sz="2700">
                <a:solidFill>
                  <a:schemeClr val="dk1"/>
                </a:solidFill>
                <a:latin typeface="Overpass Mono"/>
                <a:ea typeface="Overpass Mono"/>
                <a:cs typeface="Overpass Mono"/>
                <a:sym typeface="Overpass Mono"/>
              </a:endParaRPr>
            </a:p>
          </p:txBody>
        </p:sp>
      </p:grpSp>
      <p:cxnSp>
        <p:nvCxnSpPr>
          <p:cNvPr id="474" name="Google Shape;474;p32"/>
          <p:cNvCxnSpPr>
            <a:stCxn id="458" idx="2"/>
            <a:endCxn id="461" idx="0"/>
          </p:cNvCxnSpPr>
          <p:nvPr/>
        </p:nvCxnSpPr>
        <p:spPr>
          <a:xfrm flipH="1" rot="-5400000">
            <a:off x="3256825" y="2343674"/>
            <a:ext cx="479400" cy="600"/>
          </a:xfrm>
          <a:prstGeom prst="bentConnector3">
            <a:avLst>
              <a:gd fmla="val 49996" name="adj1"/>
            </a:avLst>
          </a:prstGeom>
          <a:noFill/>
          <a:ln cap="flat" cmpd="sng" w="28575">
            <a:solidFill>
              <a:schemeClr val="lt1"/>
            </a:solidFill>
            <a:prstDash val="solid"/>
            <a:round/>
            <a:headEnd len="med" w="med" type="none"/>
            <a:tailEnd len="med" w="med" type="none"/>
          </a:ln>
        </p:spPr>
      </p:cxnSp>
      <p:cxnSp>
        <p:nvCxnSpPr>
          <p:cNvPr id="475" name="Google Shape;475;p32"/>
          <p:cNvCxnSpPr>
            <a:stCxn id="461" idx="2"/>
            <a:endCxn id="464" idx="0"/>
          </p:cNvCxnSpPr>
          <p:nvPr/>
        </p:nvCxnSpPr>
        <p:spPr>
          <a:xfrm flipH="1" rot="-5400000">
            <a:off x="3256825" y="3487237"/>
            <a:ext cx="479400" cy="600"/>
          </a:xfrm>
          <a:prstGeom prst="bentConnector3">
            <a:avLst>
              <a:gd fmla="val 49995" name="adj1"/>
            </a:avLst>
          </a:prstGeom>
          <a:noFill/>
          <a:ln cap="flat" cmpd="sng" w="28575">
            <a:solidFill>
              <a:schemeClr val="lt1"/>
            </a:solidFill>
            <a:prstDash val="solid"/>
            <a:round/>
            <a:headEnd len="med" w="med" type="none"/>
            <a:tailEnd len="med" w="med" type="none"/>
          </a:ln>
        </p:spPr>
      </p:cxnSp>
      <p:cxnSp>
        <p:nvCxnSpPr>
          <p:cNvPr id="476" name="Google Shape;476;p32"/>
          <p:cNvCxnSpPr>
            <a:endCxn id="473" idx="1"/>
          </p:cNvCxnSpPr>
          <p:nvPr/>
        </p:nvCxnSpPr>
        <p:spPr>
          <a:xfrm>
            <a:off x="3856500" y="4058687"/>
            <a:ext cx="1431600" cy="600"/>
          </a:xfrm>
          <a:prstGeom prst="bentConnector3">
            <a:avLst>
              <a:gd fmla="val 50000" name="adj1"/>
            </a:avLst>
          </a:prstGeom>
          <a:noFill/>
          <a:ln cap="flat" cmpd="sng" w="28575">
            <a:solidFill>
              <a:schemeClr val="lt1"/>
            </a:solidFill>
            <a:prstDash val="solid"/>
            <a:round/>
            <a:headEnd len="med" w="med" type="none"/>
            <a:tailEnd len="med" w="med" type="none"/>
          </a:ln>
        </p:spPr>
      </p:cxnSp>
      <p:cxnSp>
        <p:nvCxnSpPr>
          <p:cNvPr id="477" name="Google Shape;477;p32"/>
          <p:cNvCxnSpPr>
            <a:stCxn id="473" idx="0"/>
            <a:endCxn id="470" idx="2"/>
          </p:cNvCxnSpPr>
          <p:nvPr/>
        </p:nvCxnSpPr>
        <p:spPr>
          <a:xfrm rot="-5400000">
            <a:off x="5409000" y="3487187"/>
            <a:ext cx="479400" cy="600"/>
          </a:xfrm>
          <a:prstGeom prst="bentConnector3">
            <a:avLst>
              <a:gd fmla="val 49995" name="adj1"/>
            </a:avLst>
          </a:prstGeom>
          <a:noFill/>
          <a:ln cap="flat" cmpd="sng" w="28575">
            <a:solidFill>
              <a:schemeClr val="lt1"/>
            </a:solidFill>
            <a:prstDash val="solid"/>
            <a:round/>
            <a:headEnd len="med" w="med" type="none"/>
            <a:tailEnd len="med" w="med" type="none"/>
          </a:ln>
        </p:spPr>
      </p:cxnSp>
      <p:cxnSp>
        <p:nvCxnSpPr>
          <p:cNvPr id="478" name="Google Shape;478;p32"/>
          <p:cNvCxnSpPr>
            <a:stCxn id="470" idx="0"/>
            <a:endCxn id="467" idx="2"/>
          </p:cNvCxnSpPr>
          <p:nvPr/>
        </p:nvCxnSpPr>
        <p:spPr>
          <a:xfrm rot="-5400000">
            <a:off x="5409000" y="2343637"/>
            <a:ext cx="479400" cy="600"/>
          </a:xfrm>
          <a:prstGeom prst="bentConnector3">
            <a:avLst>
              <a:gd fmla="val 49996" name="adj1"/>
            </a:avLst>
          </a:prstGeom>
          <a:noFill/>
          <a:ln cap="flat" cmpd="sng" w="28575">
            <a:solidFill>
              <a:schemeClr val="lt1"/>
            </a:solidFill>
            <a:prstDash val="solid"/>
            <a:round/>
            <a:headEnd len="med" w="med" type="none"/>
            <a:tailEnd len="med" w="med" type="none"/>
          </a:ln>
        </p:spPr>
      </p:cxnSp>
      <p:cxnSp>
        <p:nvCxnSpPr>
          <p:cNvPr id="479" name="Google Shape;479;p32"/>
          <p:cNvCxnSpPr>
            <a:stCxn id="458" idx="3"/>
            <a:endCxn id="467" idx="1"/>
          </p:cNvCxnSpPr>
          <p:nvPr/>
        </p:nvCxnSpPr>
        <p:spPr>
          <a:xfrm>
            <a:off x="3856525" y="1772174"/>
            <a:ext cx="1431600" cy="600"/>
          </a:xfrm>
          <a:prstGeom prst="bentConnector3">
            <a:avLst>
              <a:gd fmla="val 49999" name="adj1"/>
            </a:avLst>
          </a:prstGeom>
          <a:noFill/>
          <a:ln cap="flat" cmpd="sng" w="28575">
            <a:solidFill>
              <a:schemeClr val="lt1"/>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3"/>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Block Diagram</a:t>
            </a:r>
            <a:endParaRPr/>
          </a:p>
        </p:txBody>
      </p:sp>
      <p:cxnSp>
        <p:nvCxnSpPr>
          <p:cNvPr id="485" name="Google Shape;485;p33"/>
          <p:cNvCxnSpPr>
            <a:stCxn id="486" idx="1"/>
            <a:endCxn id="487" idx="3"/>
          </p:cNvCxnSpPr>
          <p:nvPr/>
        </p:nvCxnSpPr>
        <p:spPr>
          <a:xfrm flipH="1" rot="10800000">
            <a:off x="3211750" y="1572425"/>
            <a:ext cx="1065900" cy="300"/>
          </a:xfrm>
          <a:prstGeom prst="straightConnector1">
            <a:avLst/>
          </a:prstGeom>
          <a:noFill/>
          <a:ln cap="flat" cmpd="sng" w="28575">
            <a:solidFill>
              <a:schemeClr val="lt1"/>
            </a:solidFill>
            <a:prstDash val="solid"/>
            <a:round/>
            <a:headEnd len="med" w="med" type="oval"/>
            <a:tailEnd len="med" w="med" type="none"/>
          </a:ln>
        </p:spPr>
      </p:cxnSp>
      <p:cxnSp>
        <p:nvCxnSpPr>
          <p:cNvPr id="488" name="Google Shape;488;p33"/>
          <p:cNvCxnSpPr>
            <a:stCxn id="487" idx="1"/>
            <a:endCxn id="489" idx="3"/>
          </p:cNvCxnSpPr>
          <p:nvPr/>
        </p:nvCxnSpPr>
        <p:spPr>
          <a:xfrm>
            <a:off x="4866275" y="1572450"/>
            <a:ext cx="1065900" cy="300"/>
          </a:xfrm>
          <a:prstGeom prst="straightConnector1">
            <a:avLst/>
          </a:prstGeom>
          <a:noFill/>
          <a:ln cap="flat" cmpd="sng" w="28575">
            <a:solidFill>
              <a:schemeClr val="lt1"/>
            </a:solidFill>
            <a:prstDash val="solid"/>
            <a:round/>
            <a:headEnd len="med" w="med" type="none"/>
            <a:tailEnd len="med" w="med" type="oval"/>
          </a:ln>
        </p:spPr>
      </p:cxnSp>
      <p:cxnSp>
        <p:nvCxnSpPr>
          <p:cNvPr id="490" name="Google Shape;490;p33"/>
          <p:cNvCxnSpPr>
            <a:stCxn id="491" idx="3"/>
            <a:endCxn id="492" idx="1"/>
          </p:cNvCxnSpPr>
          <p:nvPr/>
        </p:nvCxnSpPr>
        <p:spPr>
          <a:xfrm rot="10800000">
            <a:off x="4866325" y="2699069"/>
            <a:ext cx="1065900" cy="300"/>
          </a:xfrm>
          <a:prstGeom prst="straightConnector1">
            <a:avLst/>
          </a:prstGeom>
          <a:noFill/>
          <a:ln cap="flat" cmpd="sng" w="28575">
            <a:solidFill>
              <a:schemeClr val="lt1"/>
            </a:solidFill>
            <a:prstDash val="solid"/>
            <a:round/>
            <a:headEnd len="med" w="med" type="oval"/>
            <a:tailEnd len="med" w="med" type="none"/>
          </a:ln>
        </p:spPr>
      </p:cxnSp>
      <p:cxnSp>
        <p:nvCxnSpPr>
          <p:cNvPr id="493" name="Google Shape;493;p33"/>
          <p:cNvCxnSpPr>
            <a:stCxn id="492" idx="3"/>
            <a:endCxn id="494" idx="1"/>
          </p:cNvCxnSpPr>
          <p:nvPr/>
        </p:nvCxnSpPr>
        <p:spPr>
          <a:xfrm flipH="1">
            <a:off x="3211800" y="2699188"/>
            <a:ext cx="1065900" cy="300"/>
          </a:xfrm>
          <a:prstGeom prst="straightConnector1">
            <a:avLst/>
          </a:prstGeom>
          <a:noFill/>
          <a:ln cap="flat" cmpd="sng" w="28575">
            <a:solidFill>
              <a:schemeClr val="lt1"/>
            </a:solidFill>
            <a:prstDash val="solid"/>
            <a:round/>
            <a:headEnd len="med" w="med" type="none"/>
            <a:tailEnd len="med" w="med" type="oval"/>
          </a:ln>
        </p:spPr>
      </p:cxnSp>
      <p:cxnSp>
        <p:nvCxnSpPr>
          <p:cNvPr id="495" name="Google Shape;495;p33"/>
          <p:cNvCxnSpPr>
            <a:stCxn id="496" idx="1"/>
            <a:endCxn id="497" idx="3"/>
          </p:cNvCxnSpPr>
          <p:nvPr/>
        </p:nvCxnSpPr>
        <p:spPr>
          <a:xfrm>
            <a:off x="3211750" y="3825523"/>
            <a:ext cx="1065900" cy="300"/>
          </a:xfrm>
          <a:prstGeom prst="straightConnector1">
            <a:avLst/>
          </a:prstGeom>
          <a:noFill/>
          <a:ln cap="flat" cmpd="sng" w="28575">
            <a:solidFill>
              <a:schemeClr val="lt1"/>
            </a:solidFill>
            <a:prstDash val="solid"/>
            <a:round/>
            <a:headEnd len="med" w="med" type="oval"/>
            <a:tailEnd len="med" w="med" type="none"/>
          </a:ln>
        </p:spPr>
      </p:cxnSp>
      <p:cxnSp>
        <p:nvCxnSpPr>
          <p:cNvPr id="498" name="Google Shape;498;p33"/>
          <p:cNvCxnSpPr>
            <a:stCxn id="497" idx="1"/>
            <a:endCxn id="499" idx="3"/>
          </p:cNvCxnSpPr>
          <p:nvPr/>
        </p:nvCxnSpPr>
        <p:spPr>
          <a:xfrm flipH="1" rot="10800000">
            <a:off x="4866275" y="3825648"/>
            <a:ext cx="1065900" cy="300"/>
          </a:xfrm>
          <a:prstGeom prst="straightConnector1">
            <a:avLst/>
          </a:prstGeom>
          <a:noFill/>
          <a:ln cap="flat" cmpd="sng" w="28575">
            <a:solidFill>
              <a:schemeClr val="lt1"/>
            </a:solidFill>
            <a:prstDash val="solid"/>
            <a:round/>
            <a:headEnd len="med" w="med" type="none"/>
            <a:tailEnd len="med" w="med" type="oval"/>
          </a:ln>
        </p:spPr>
      </p:cxnSp>
      <p:grpSp>
        <p:nvGrpSpPr>
          <p:cNvPr id="500" name="Google Shape;500;p33"/>
          <p:cNvGrpSpPr/>
          <p:nvPr/>
        </p:nvGrpSpPr>
        <p:grpSpPr>
          <a:xfrm>
            <a:off x="719950" y="1322100"/>
            <a:ext cx="7704050" cy="500700"/>
            <a:chOff x="719950" y="1322100"/>
            <a:chExt cx="7704050" cy="500700"/>
          </a:xfrm>
        </p:grpSpPr>
        <p:grpSp>
          <p:nvGrpSpPr>
            <p:cNvPr id="501" name="Google Shape;501;p33"/>
            <p:cNvGrpSpPr/>
            <p:nvPr/>
          </p:nvGrpSpPr>
          <p:grpSpPr>
            <a:xfrm>
              <a:off x="719950" y="1355975"/>
              <a:ext cx="7704050" cy="433500"/>
              <a:chOff x="719950" y="1444825"/>
              <a:chExt cx="7704050" cy="433500"/>
            </a:xfrm>
          </p:grpSpPr>
          <p:sp>
            <p:nvSpPr>
              <p:cNvPr id="489" name="Google Shape;489;p33"/>
              <p:cNvSpPr txBox="1"/>
              <p:nvPr/>
            </p:nvSpPr>
            <p:spPr>
              <a:xfrm flipH="1">
                <a:off x="5932200" y="1445100"/>
                <a:ext cx="2491800" cy="43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latin typeface="Anaheim"/>
                    <a:ea typeface="Anaheim"/>
                    <a:cs typeface="Anaheim"/>
                    <a:sym typeface="Anaheim"/>
                  </a:rPr>
                  <a:t>Come up with the syntax of the language and write grammar rules and CFGs for each statement</a:t>
                </a:r>
                <a:endParaRPr>
                  <a:solidFill>
                    <a:schemeClr val="lt1"/>
                  </a:solidFill>
                  <a:latin typeface="Anaheim"/>
                  <a:ea typeface="Anaheim"/>
                  <a:cs typeface="Anaheim"/>
                  <a:sym typeface="Anaheim"/>
                </a:endParaRPr>
              </a:p>
              <a:p>
                <a:pPr indent="0" lvl="0" marL="0" rtl="0" algn="r">
                  <a:spcBef>
                    <a:spcPts val="0"/>
                  </a:spcBef>
                  <a:spcAft>
                    <a:spcPts val="0"/>
                  </a:spcAft>
                  <a:buNone/>
                </a:pPr>
                <a:r>
                  <a:t/>
                </a:r>
                <a:endParaRPr>
                  <a:solidFill>
                    <a:schemeClr val="lt1"/>
                  </a:solidFill>
                  <a:latin typeface="Anaheim"/>
                  <a:ea typeface="Anaheim"/>
                  <a:cs typeface="Anaheim"/>
                  <a:sym typeface="Anaheim"/>
                </a:endParaRPr>
              </a:p>
            </p:txBody>
          </p:sp>
          <p:sp>
            <p:nvSpPr>
              <p:cNvPr id="486" name="Google Shape;486;p33"/>
              <p:cNvSpPr txBox="1"/>
              <p:nvPr/>
            </p:nvSpPr>
            <p:spPr>
              <a:xfrm flipH="1">
                <a:off x="719950" y="1444825"/>
                <a:ext cx="2491800" cy="433500"/>
              </a:xfrm>
              <a:prstGeom prst="rect">
                <a:avLst/>
              </a:prstGeom>
              <a:noFill/>
              <a:ln>
                <a:noFill/>
              </a:ln>
            </p:spPr>
            <p:txBody>
              <a:bodyPr anchorCtr="0" anchor="ctr" bIns="0" lIns="91425" spcFirstLastPara="1" rIns="91425" wrap="square" tIns="0">
                <a:noAutofit/>
              </a:bodyPr>
              <a:lstStyle/>
              <a:p>
                <a:pPr indent="0" lvl="0" marL="0" rtl="0" algn="r">
                  <a:spcBef>
                    <a:spcPts val="0"/>
                  </a:spcBef>
                  <a:spcAft>
                    <a:spcPts val="0"/>
                  </a:spcAft>
                  <a:buNone/>
                </a:pPr>
                <a:r>
                  <a:rPr b="1" lang="es" sz="2200">
                    <a:solidFill>
                      <a:schemeClr val="lt1"/>
                    </a:solidFill>
                    <a:latin typeface="Overpass Mono"/>
                    <a:ea typeface="Overpass Mono"/>
                    <a:cs typeface="Overpass Mono"/>
                    <a:sym typeface="Overpass Mono"/>
                  </a:rPr>
                  <a:t>Define Scope</a:t>
                </a:r>
                <a:endParaRPr b="1" sz="2200">
                  <a:solidFill>
                    <a:schemeClr val="lt1"/>
                  </a:solidFill>
                  <a:latin typeface="Overpass Mono"/>
                  <a:ea typeface="Overpass Mono"/>
                  <a:cs typeface="Overpass Mono"/>
                  <a:sym typeface="Overpass Mono"/>
                </a:endParaRPr>
              </a:p>
            </p:txBody>
          </p:sp>
        </p:grpSp>
        <p:sp>
          <p:nvSpPr>
            <p:cNvPr id="487" name="Google Shape;487;p33"/>
            <p:cNvSpPr txBox="1"/>
            <p:nvPr/>
          </p:nvSpPr>
          <p:spPr>
            <a:xfrm flipH="1">
              <a:off x="4277675" y="1322100"/>
              <a:ext cx="588600" cy="500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Overpass Mono"/>
                  <a:ea typeface="Overpass Mono"/>
                  <a:cs typeface="Overpass Mono"/>
                  <a:sym typeface="Overpass Mono"/>
                </a:rPr>
                <a:t>01</a:t>
              </a:r>
              <a:endParaRPr b="1" sz="2400">
                <a:solidFill>
                  <a:schemeClr val="lt1"/>
                </a:solidFill>
                <a:latin typeface="Overpass Mono"/>
                <a:ea typeface="Overpass Mono"/>
                <a:cs typeface="Overpass Mono"/>
                <a:sym typeface="Overpass Mono"/>
              </a:endParaRPr>
            </a:p>
          </p:txBody>
        </p:sp>
      </p:grpSp>
      <p:grpSp>
        <p:nvGrpSpPr>
          <p:cNvPr id="502" name="Google Shape;502;p33"/>
          <p:cNvGrpSpPr/>
          <p:nvPr/>
        </p:nvGrpSpPr>
        <p:grpSpPr>
          <a:xfrm>
            <a:off x="719975" y="2448838"/>
            <a:ext cx="7704050" cy="500700"/>
            <a:chOff x="719950" y="1969613"/>
            <a:chExt cx="7704050" cy="500700"/>
          </a:xfrm>
        </p:grpSpPr>
        <p:grpSp>
          <p:nvGrpSpPr>
            <p:cNvPr id="503" name="Google Shape;503;p33"/>
            <p:cNvGrpSpPr/>
            <p:nvPr/>
          </p:nvGrpSpPr>
          <p:grpSpPr>
            <a:xfrm>
              <a:off x="719950" y="2004144"/>
              <a:ext cx="7704050" cy="432000"/>
              <a:chOff x="719950" y="2092994"/>
              <a:chExt cx="7704050" cy="432000"/>
            </a:xfrm>
          </p:grpSpPr>
          <p:sp>
            <p:nvSpPr>
              <p:cNvPr id="494" name="Google Shape;494;p33"/>
              <p:cNvSpPr txBox="1"/>
              <p:nvPr/>
            </p:nvSpPr>
            <p:spPr>
              <a:xfrm flipH="1">
                <a:off x="719950" y="2093275"/>
                <a:ext cx="2491800" cy="43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latin typeface="Anaheim"/>
                    <a:ea typeface="Anaheim"/>
                    <a:cs typeface="Anaheim"/>
                    <a:sym typeface="Anaheim"/>
                  </a:rPr>
                  <a:t>Divide source code into tokens</a:t>
                </a:r>
                <a:endParaRPr>
                  <a:solidFill>
                    <a:schemeClr val="lt1"/>
                  </a:solidFill>
                  <a:latin typeface="Anaheim"/>
                  <a:ea typeface="Anaheim"/>
                  <a:cs typeface="Anaheim"/>
                  <a:sym typeface="Anaheim"/>
                </a:endParaRPr>
              </a:p>
            </p:txBody>
          </p:sp>
          <p:sp>
            <p:nvSpPr>
              <p:cNvPr id="491" name="Google Shape;491;p33"/>
              <p:cNvSpPr txBox="1"/>
              <p:nvPr/>
            </p:nvSpPr>
            <p:spPr>
              <a:xfrm flipH="1">
                <a:off x="5932200" y="2092994"/>
                <a:ext cx="2491800" cy="432000"/>
              </a:xfrm>
              <a:prstGeom prst="rect">
                <a:avLst/>
              </a:prstGeom>
              <a:noFill/>
              <a:ln>
                <a:noFill/>
              </a:ln>
            </p:spPr>
            <p:txBody>
              <a:bodyPr anchorCtr="0" anchor="ctr" bIns="0" lIns="91425" spcFirstLastPara="1" rIns="91425" wrap="square" tIns="0">
                <a:noAutofit/>
              </a:bodyPr>
              <a:lstStyle/>
              <a:p>
                <a:pPr indent="0" lvl="0" marL="0" rtl="0" algn="l">
                  <a:lnSpc>
                    <a:spcPct val="100000"/>
                  </a:lnSpc>
                  <a:spcBef>
                    <a:spcPts val="0"/>
                  </a:spcBef>
                  <a:spcAft>
                    <a:spcPts val="0"/>
                  </a:spcAft>
                  <a:buNone/>
                </a:pPr>
                <a:r>
                  <a:rPr b="1" lang="es" sz="2200">
                    <a:solidFill>
                      <a:schemeClr val="lt1"/>
                    </a:solidFill>
                    <a:latin typeface="Overpass Mono"/>
                    <a:ea typeface="Overpass Mono"/>
                    <a:cs typeface="Overpass Mono"/>
                    <a:sym typeface="Overpass Mono"/>
                  </a:rPr>
                  <a:t>Lexer</a:t>
                </a:r>
                <a:endParaRPr b="1" sz="2200">
                  <a:solidFill>
                    <a:schemeClr val="lt1"/>
                  </a:solidFill>
                  <a:latin typeface="Overpass Mono"/>
                  <a:ea typeface="Overpass Mono"/>
                  <a:cs typeface="Overpass Mono"/>
                  <a:sym typeface="Overpass Mono"/>
                </a:endParaRPr>
              </a:p>
            </p:txBody>
          </p:sp>
        </p:grpSp>
        <p:sp>
          <p:nvSpPr>
            <p:cNvPr id="492" name="Google Shape;492;p33"/>
            <p:cNvSpPr txBox="1"/>
            <p:nvPr/>
          </p:nvSpPr>
          <p:spPr>
            <a:xfrm flipH="1">
              <a:off x="4277675" y="1969613"/>
              <a:ext cx="588600" cy="500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Overpass Mono"/>
                  <a:ea typeface="Overpass Mono"/>
                  <a:cs typeface="Overpass Mono"/>
                  <a:sym typeface="Overpass Mono"/>
                </a:rPr>
                <a:t>02</a:t>
              </a:r>
              <a:endParaRPr b="1" sz="2400">
                <a:solidFill>
                  <a:schemeClr val="lt1"/>
                </a:solidFill>
                <a:latin typeface="Overpass Mono"/>
                <a:ea typeface="Overpass Mono"/>
                <a:cs typeface="Overpass Mono"/>
                <a:sym typeface="Overpass Mono"/>
              </a:endParaRPr>
            </a:p>
          </p:txBody>
        </p:sp>
      </p:grpSp>
      <p:grpSp>
        <p:nvGrpSpPr>
          <p:cNvPr id="504" name="Google Shape;504;p33"/>
          <p:cNvGrpSpPr/>
          <p:nvPr/>
        </p:nvGrpSpPr>
        <p:grpSpPr>
          <a:xfrm>
            <a:off x="719950" y="3575598"/>
            <a:ext cx="7704050" cy="500700"/>
            <a:chOff x="719950" y="2617150"/>
            <a:chExt cx="7704050" cy="500700"/>
          </a:xfrm>
        </p:grpSpPr>
        <p:grpSp>
          <p:nvGrpSpPr>
            <p:cNvPr id="505" name="Google Shape;505;p33"/>
            <p:cNvGrpSpPr/>
            <p:nvPr/>
          </p:nvGrpSpPr>
          <p:grpSpPr>
            <a:xfrm>
              <a:off x="719950" y="2650775"/>
              <a:ext cx="7704050" cy="432600"/>
              <a:chOff x="719950" y="2739625"/>
              <a:chExt cx="7704050" cy="432600"/>
            </a:xfrm>
          </p:grpSpPr>
          <p:sp>
            <p:nvSpPr>
              <p:cNvPr id="499" name="Google Shape;499;p33"/>
              <p:cNvSpPr txBox="1"/>
              <p:nvPr/>
            </p:nvSpPr>
            <p:spPr>
              <a:xfrm flipH="1">
                <a:off x="5932200" y="2739988"/>
                <a:ext cx="2491800" cy="432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s">
                    <a:solidFill>
                      <a:schemeClr val="lt1"/>
                    </a:solidFill>
                    <a:latin typeface="Anaheim"/>
                    <a:ea typeface="Anaheim"/>
                    <a:cs typeface="Anaheim"/>
                    <a:sym typeface="Anaheim"/>
                  </a:rPr>
                  <a:t>Use these tokens to generate a syntax tree for each statement to check syntax errors</a:t>
                </a:r>
                <a:endParaRPr>
                  <a:solidFill>
                    <a:schemeClr val="lt1"/>
                  </a:solidFill>
                  <a:latin typeface="Anaheim"/>
                  <a:ea typeface="Anaheim"/>
                  <a:cs typeface="Anaheim"/>
                  <a:sym typeface="Anaheim"/>
                </a:endParaRPr>
              </a:p>
            </p:txBody>
          </p:sp>
          <p:sp>
            <p:nvSpPr>
              <p:cNvPr id="496" name="Google Shape;496;p33"/>
              <p:cNvSpPr txBox="1"/>
              <p:nvPr/>
            </p:nvSpPr>
            <p:spPr>
              <a:xfrm flipH="1">
                <a:off x="719950" y="2739625"/>
                <a:ext cx="2491800" cy="432600"/>
              </a:xfrm>
              <a:prstGeom prst="rect">
                <a:avLst/>
              </a:prstGeom>
              <a:noFill/>
              <a:ln>
                <a:noFill/>
              </a:ln>
            </p:spPr>
            <p:txBody>
              <a:bodyPr anchorCtr="0" anchor="ctr" bIns="0" lIns="91425" spcFirstLastPara="1" rIns="91425" wrap="square" tIns="0">
                <a:noAutofit/>
              </a:bodyPr>
              <a:lstStyle/>
              <a:p>
                <a:pPr indent="0" lvl="0" marL="0" rtl="0" algn="r">
                  <a:spcBef>
                    <a:spcPts val="0"/>
                  </a:spcBef>
                  <a:spcAft>
                    <a:spcPts val="0"/>
                  </a:spcAft>
                  <a:buNone/>
                </a:pPr>
                <a:r>
                  <a:rPr b="1" lang="es" sz="2200">
                    <a:solidFill>
                      <a:schemeClr val="lt1"/>
                    </a:solidFill>
                    <a:latin typeface="Overpass Mono"/>
                    <a:ea typeface="Overpass Mono"/>
                    <a:cs typeface="Overpass Mono"/>
                    <a:sym typeface="Overpass Mono"/>
                  </a:rPr>
                  <a:t>Parser</a:t>
                </a:r>
                <a:endParaRPr b="1" sz="2200">
                  <a:solidFill>
                    <a:schemeClr val="lt1"/>
                  </a:solidFill>
                  <a:latin typeface="Overpass Mono"/>
                  <a:ea typeface="Overpass Mono"/>
                  <a:cs typeface="Overpass Mono"/>
                  <a:sym typeface="Overpass Mono"/>
                </a:endParaRPr>
              </a:p>
            </p:txBody>
          </p:sp>
        </p:grpSp>
        <p:sp>
          <p:nvSpPr>
            <p:cNvPr id="497" name="Google Shape;497;p33"/>
            <p:cNvSpPr txBox="1"/>
            <p:nvPr/>
          </p:nvSpPr>
          <p:spPr>
            <a:xfrm flipH="1">
              <a:off x="4277675" y="2617150"/>
              <a:ext cx="588600" cy="500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Overpass Mono"/>
                  <a:ea typeface="Overpass Mono"/>
                  <a:cs typeface="Overpass Mono"/>
                  <a:sym typeface="Overpass Mono"/>
                </a:rPr>
                <a:t>03</a:t>
              </a:r>
              <a:endParaRPr b="1" sz="2400">
                <a:solidFill>
                  <a:schemeClr val="lt1"/>
                </a:solidFill>
                <a:latin typeface="Overpass Mono"/>
                <a:ea typeface="Overpass Mono"/>
                <a:cs typeface="Overpass Mono"/>
                <a:sym typeface="Overpass Mono"/>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4"/>
          <p:cNvSpPr txBox="1"/>
          <p:nvPr>
            <p:ph type="title"/>
          </p:nvPr>
        </p:nvSpPr>
        <p:spPr>
          <a:xfrm>
            <a:off x="720000" y="2000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Block Diagram</a:t>
            </a:r>
            <a:endParaRPr/>
          </a:p>
        </p:txBody>
      </p:sp>
      <p:cxnSp>
        <p:nvCxnSpPr>
          <p:cNvPr id="511" name="Google Shape;511;p34"/>
          <p:cNvCxnSpPr>
            <a:stCxn id="512" idx="1"/>
            <a:endCxn id="513" idx="3"/>
          </p:cNvCxnSpPr>
          <p:nvPr/>
        </p:nvCxnSpPr>
        <p:spPr>
          <a:xfrm flipH="1" rot="10800000">
            <a:off x="3328475" y="2977425"/>
            <a:ext cx="992100" cy="16800"/>
          </a:xfrm>
          <a:prstGeom prst="straightConnector1">
            <a:avLst/>
          </a:prstGeom>
          <a:noFill/>
          <a:ln cap="flat" cmpd="sng" w="28575">
            <a:solidFill>
              <a:schemeClr val="lt1"/>
            </a:solidFill>
            <a:prstDash val="solid"/>
            <a:round/>
            <a:headEnd len="med" w="med" type="oval"/>
            <a:tailEnd len="med" w="med" type="none"/>
          </a:ln>
        </p:spPr>
      </p:cxnSp>
      <p:cxnSp>
        <p:nvCxnSpPr>
          <p:cNvPr id="514" name="Google Shape;514;p34"/>
          <p:cNvCxnSpPr>
            <a:stCxn id="513" idx="1"/>
            <a:endCxn id="515" idx="3"/>
          </p:cNvCxnSpPr>
          <p:nvPr/>
        </p:nvCxnSpPr>
        <p:spPr>
          <a:xfrm>
            <a:off x="4909175" y="2977430"/>
            <a:ext cx="1065900" cy="0"/>
          </a:xfrm>
          <a:prstGeom prst="straightConnector1">
            <a:avLst/>
          </a:prstGeom>
          <a:noFill/>
          <a:ln cap="flat" cmpd="sng" w="28575">
            <a:solidFill>
              <a:schemeClr val="lt1"/>
            </a:solidFill>
            <a:prstDash val="solid"/>
            <a:round/>
            <a:headEnd len="med" w="med" type="none"/>
            <a:tailEnd len="med" w="med" type="oval"/>
          </a:ln>
        </p:spPr>
      </p:cxnSp>
      <p:grpSp>
        <p:nvGrpSpPr>
          <p:cNvPr id="516" name="Google Shape;516;p34"/>
          <p:cNvGrpSpPr/>
          <p:nvPr/>
        </p:nvGrpSpPr>
        <p:grpSpPr>
          <a:xfrm>
            <a:off x="686675" y="2442825"/>
            <a:ext cx="8235075" cy="1069200"/>
            <a:chOff x="643775" y="3628645"/>
            <a:chExt cx="8235075" cy="1069200"/>
          </a:xfrm>
        </p:grpSpPr>
        <p:grpSp>
          <p:nvGrpSpPr>
            <p:cNvPr id="517" name="Google Shape;517;p34"/>
            <p:cNvGrpSpPr/>
            <p:nvPr/>
          </p:nvGrpSpPr>
          <p:grpSpPr>
            <a:xfrm>
              <a:off x="643775" y="3628645"/>
              <a:ext cx="8235075" cy="1069200"/>
              <a:chOff x="643775" y="3717495"/>
              <a:chExt cx="8235075" cy="1069200"/>
            </a:xfrm>
          </p:grpSpPr>
          <p:sp>
            <p:nvSpPr>
              <p:cNvPr id="515" name="Google Shape;515;p34"/>
              <p:cNvSpPr txBox="1"/>
              <p:nvPr/>
            </p:nvSpPr>
            <p:spPr>
              <a:xfrm flipH="1">
                <a:off x="5932250" y="3717495"/>
                <a:ext cx="2946600" cy="10692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t/>
                </a:r>
                <a:endParaRPr b="1" sz="2200">
                  <a:solidFill>
                    <a:srgbClr val="FFFFFF"/>
                  </a:solidFill>
                  <a:latin typeface="Overpass Mono"/>
                  <a:ea typeface="Overpass Mono"/>
                  <a:cs typeface="Overpass Mono"/>
                  <a:sym typeface="Overpass Mono"/>
                </a:endParaRPr>
              </a:p>
              <a:p>
                <a:pPr indent="0" lvl="0" marL="0" rtl="0" algn="l">
                  <a:lnSpc>
                    <a:spcPct val="120000"/>
                  </a:lnSpc>
                  <a:spcBef>
                    <a:spcPts val="0"/>
                  </a:spcBef>
                  <a:spcAft>
                    <a:spcPts val="0"/>
                  </a:spcAft>
                  <a:buNone/>
                </a:pPr>
                <a:r>
                  <a:rPr b="1" lang="es" sz="2200">
                    <a:solidFill>
                      <a:srgbClr val="FFFFFF"/>
                    </a:solidFill>
                    <a:latin typeface="Overpass Mono"/>
                    <a:ea typeface="Overpass Mono"/>
                    <a:cs typeface="Overpass Mono"/>
                    <a:sym typeface="Overpass Mono"/>
                  </a:rPr>
                  <a:t>AI Integration</a:t>
                </a:r>
                <a:endParaRPr b="1" sz="2200">
                  <a:solidFill>
                    <a:srgbClr val="FFFFFF"/>
                  </a:solidFill>
                  <a:latin typeface="Overpass Mono"/>
                  <a:ea typeface="Overpass Mono"/>
                  <a:cs typeface="Overpass Mono"/>
                  <a:sym typeface="Overpass Mono"/>
                </a:endParaRPr>
              </a:p>
              <a:p>
                <a:pPr indent="0" lvl="0" marL="0" rtl="0" algn="l">
                  <a:lnSpc>
                    <a:spcPct val="115000"/>
                  </a:lnSpc>
                  <a:spcBef>
                    <a:spcPts val="0"/>
                  </a:spcBef>
                  <a:spcAft>
                    <a:spcPts val="0"/>
                  </a:spcAft>
                  <a:buNone/>
                </a:pPr>
                <a:r>
                  <a:t/>
                </a:r>
                <a:endParaRPr b="1" sz="2200">
                  <a:solidFill>
                    <a:srgbClr val="FFFFFF"/>
                  </a:solidFill>
                  <a:latin typeface="Overpass Mono"/>
                  <a:ea typeface="Overpass Mono"/>
                  <a:cs typeface="Overpass Mono"/>
                  <a:sym typeface="Overpass Mono"/>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p:txBody>
          </p:sp>
          <p:sp>
            <p:nvSpPr>
              <p:cNvPr id="512" name="Google Shape;512;p34"/>
              <p:cNvSpPr txBox="1"/>
              <p:nvPr/>
            </p:nvSpPr>
            <p:spPr>
              <a:xfrm flipH="1">
                <a:off x="643775" y="4001745"/>
                <a:ext cx="2641800" cy="534300"/>
              </a:xfrm>
              <a:prstGeom prst="rect">
                <a:avLst/>
              </a:prstGeom>
              <a:noFill/>
              <a:ln>
                <a:noFill/>
              </a:ln>
            </p:spPr>
            <p:txBody>
              <a:bodyPr anchorCtr="0" anchor="ctr" bIns="0" lIns="91425" spcFirstLastPara="1" rIns="91425" wrap="square" tIns="0">
                <a:noAutofit/>
              </a:bodyPr>
              <a:lstStyle/>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a:solidFill>
                    <a:schemeClr val="lt1"/>
                  </a:solidFill>
                  <a:latin typeface="Anaheim"/>
                  <a:ea typeface="Anaheim"/>
                  <a:cs typeface="Anaheim"/>
                  <a:sym typeface="Anaheim"/>
                </a:endParaRPr>
              </a:p>
              <a:p>
                <a:pPr indent="0" lvl="0" marL="0" rtl="0" algn="l">
                  <a:spcBef>
                    <a:spcPts val="0"/>
                  </a:spcBef>
                  <a:spcAft>
                    <a:spcPts val="0"/>
                  </a:spcAft>
                  <a:buNone/>
                </a:pPr>
                <a:r>
                  <a:rPr lang="es">
                    <a:solidFill>
                      <a:schemeClr val="lt1"/>
                    </a:solidFill>
                    <a:latin typeface="Anaheim"/>
                    <a:ea typeface="Anaheim"/>
                    <a:cs typeface="Anaheim"/>
                    <a:sym typeface="Anaheim"/>
                  </a:rPr>
                  <a:t>Instead of a basic error message found in commercial languages, using AI, we will show where the error is and its fix.</a:t>
                </a:r>
                <a:endParaRPr>
                  <a:solidFill>
                    <a:schemeClr val="lt1"/>
                  </a:solidFill>
                  <a:latin typeface="Anaheim"/>
                  <a:ea typeface="Anaheim"/>
                  <a:cs typeface="Anaheim"/>
                  <a:sym typeface="Anaheim"/>
                </a:endParaRPr>
              </a:p>
              <a:p>
                <a:pPr indent="0" lvl="0" marL="0" rtl="0" algn="l">
                  <a:spcBef>
                    <a:spcPts val="0"/>
                  </a:spcBef>
                  <a:spcAft>
                    <a:spcPts val="0"/>
                  </a:spcAft>
                  <a:buNone/>
                </a:pPr>
                <a:r>
                  <a:t/>
                </a:r>
                <a:endParaRPr b="1" sz="2200">
                  <a:solidFill>
                    <a:schemeClr val="lt1"/>
                  </a:solidFill>
                  <a:latin typeface="Overpass Mono"/>
                  <a:ea typeface="Overpass Mono"/>
                  <a:cs typeface="Overpass Mono"/>
                  <a:sym typeface="Overpass Mono"/>
                </a:endParaRPr>
              </a:p>
            </p:txBody>
          </p:sp>
        </p:grpSp>
        <p:sp>
          <p:nvSpPr>
            <p:cNvPr id="513" name="Google Shape;513;p34"/>
            <p:cNvSpPr txBox="1"/>
            <p:nvPr/>
          </p:nvSpPr>
          <p:spPr>
            <a:xfrm flipH="1">
              <a:off x="4277675" y="3912900"/>
              <a:ext cx="588600" cy="500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Overpass Mono"/>
                  <a:ea typeface="Overpass Mono"/>
                  <a:cs typeface="Overpass Mono"/>
                  <a:sym typeface="Overpass Mono"/>
                </a:rPr>
                <a:t>06</a:t>
              </a:r>
              <a:endParaRPr b="1" sz="2400">
                <a:solidFill>
                  <a:schemeClr val="lt1"/>
                </a:solidFill>
                <a:latin typeface="Overpass Mono"/>
                <a:ea typeface="Overpass Mono"/>
                <a:cs typeface="Overpass Mono"/>
                <a:sym typeface="Overpass Mono"/>
              </a:endParaRPr>
            </a:p>
          </p:txBody>
        </p:sp>
      </p:grpSp>
      <p:sp>
        <p:nvSpPr>
          <p:cNvPr id="518" name="Google Shape;518;p34"/>
          <p:cNvSpPr txBox="1"/>
          <p:nvPr/>
        </p:nvSpPr>
        <p:spPr>
          <a:xfrm>
            <a:off x="417575" y="3546250"/>
            <a:ext cx="8235000" cy="135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600">
                <a:solidFill>
                  <a:schemeClr val="lt1"/>
                </a:solidFill>
                <a:latin typeface="Anaheim"/>
                <a:ea typeface="Anaheim"/>
                <a:cs typeface="Anaheim"/>
                <a:sym typeface="Anaheim"/>
              </a:rPr>
              <a:t>we can use an existing API for this that we will fine tune and train on our language.</a:t>
            </a:r>
            <a:endParaRPr sz="1600">
              <a:solidFill>
                <a:schemeClr val="lt1"/>
              </a:solidFill>
              <a:latin typeface="Anaheim"/>
              <a:ea typeface="Anaheim"/>
              <a:cs typeface="Anaheim"/>
              <a:sym typeface="Anaheim"/>
            </a:endParaRPr>
          </a:p>
          <a:p>
            <a:pPr indent="0" lvl="0" marL="0" rtl="0" algn="ctr">
              <a:spcBef>
                <a:spcPts val="0"/>
              </a:spcBef>
              <a:spcAft>
                <a:spcPts val="0"/>
              </a:spcAft>
              <a:buNone/>
            </a:pPr>
            <a:r>
              <a:rPr lang="es" sz="1600">
                <a:solidFill>
                  <a:schemeClr val="lt1"/>
                </a:solidFill>
                <a:latin typeface="Anaheim"/>
                <a:ea typeface="Anaheim"/>
                <a:cs typeface="Anaheim"/>
                <a:sym typeface="Anaheim"/>
              </a:rPr>
              <a:t>we can also make our own model.</a:t>
            </a:r>
            <a:endParaRPr sz="1600">
              <a:solidFill>
                <a:schemeClr val="lt1"/>
              </a:solidFill>
              <a:latin typeface="Anaheim"/>
              <a:ea typeface="Anaheim"/>
              <a:cs typeface="Anaheim"/>
              <a:sym typeface="Anaheim"/>
            </a:endParaRPr>
          </a:p>
          <a:p>
            <a:pPr indent="0" lvl="0" marL="0" rtl="0" algn="ctr">
              <a:spcBef>
                <a:spcPts val="0"/>
              </a:spcBef>
              <a:spcAft>
                <a:spcPts val="0"/>
              </a:spcAft>
              <a:buNone/>
            </a:pPr>
            <a:r>
              <a:rPr lang="es" sz="1600">
                <a:solidFill>
                  <a:schemeClr val="lt1"/>
                </a:solidFill>
                <a:latin typeface="Anaheim"/>
                <a:ea typeface="Anaheim"/>
                <a:cs typeface="Anaheim"/>
                <a:sym typeface="Anaheim"/>
              </a:rPr>
              <a:t>for example, if a user writes “in x=5” the program outputs:</a:t>
            </a:r>
            <a:endParaRPr sz="1600">
              <a:solidFill>
                <a:schemeClr val="lt1"/>
              </a:solidFill>
              <a:latin typeface="Anaheim"/>
              <a:ea typeface="Anaheim"/>
              <a:cs typeface="Anaheim"/>
              <a:sym typeface="Anaheim"/>
            </a:endParaRPr>
          </a:p>
          <a:p>
            <a:pPr indent="0" lvl="0" marL="0" rtl="0" algn="ctr">
              <a:spcBef>
                <a:spcPts val="0"/>
              </a:spcBef>
              <a:spcAft>
                <a:spcPts val="0"/>
              </a:spcAft>
              <a:buNone/>
            </a:pPr>
            <a:r>
              <a:rPr lang="es" sz="1600">
                <a:solidFill>
                  <a:schemeClr val="lt1"/>
                </a:solidFill>
                <a:latin typeface="Anaheim"/>
                <a:ea typeface="Anaheim"/>
                <a:cs typeface="Anaheim"/>
                <a:sym typeface="Anaheim"/>
              </a:rPr>
              <a:t>“syntax error, should be int x=5”</a:t>
            </a:r>
            <a:endParaRPr sz="1600">
              <a:solidFill>
                <a:schemeClr val="lt1"/>
              </a:solidFill>
              <a:latin typeface="Anaheim"/>
              <a:ea typeface="Anaheim"/>
              <a:cs typeface="Anaheim"/>
              <a:sym typeface="Anaheim"/>
            </a:endParaRPr>
          </a:p>
        </p:txBody>
      </p:sp>
      <p:cxnSp>
        <p:nvCxnSpPr>
          <p:cNvPr id="519" name="Google Shape;519;p34"/>
          <p:cNvCxnSpPr>
            <a:stCxn id="520" idx="1"/>
            <a:endCxn id="521" idx="3"/>
          </p:cNvCxnSpPr>
          <p:nvPr/>
        </p:nvCxnSpPr>
        <p:spPr>
          <a:xfrm>
            <a:off x="3404663" y="2130388"/>
            <a:ext cx="915900" cy="0"/>
          </a:xfrm>
          <a:prstGeom prst="straightConnector1">
            <a:avLst/>
          </a:prstGeom>
          <a:noFill/>
          <a:ln cap="flat" cmpd="sng" w="28575">
            <a:solidFill>
              <a:schemeClr val="lt1"/>
            </a:solidFill>
            <a:prstDash val="solid"/>
            <a:round/>
            <a:headEnd len="med" w="med" type="oval"/>
            <a:tailEnd len="med" w="med" type="none"/>
          </a:ln>
        </p:spPr>
      </p:cxnSp>
      <p:cxnSp>
        <p:nvCxnSpPr>
          <p:cNvPr id="522" name="Google Shape;522;p34"/>
          <p:cNvCxnSpPr>
            <a:stCxn id="521" idx="1"/>
            <a:endCxn id="523" idx="3"/>
          </p:cNvCxnSpPr>
          <p:nvPr/>
        </p:nvCxnSpPr>
        <p:spPr>
          <a:xfrm flipH="1" rot="10800000">
            <a:off x="4909175" y="2130088"/>
            <a:ext cx="1065900" cy="300"/>
          </a:xfrm>
          <a:prstGeom prst="straightConnector1">
            <a:avLst/>
          </a:prstGeom>
          <a:noFill/>
          <a:ln cap="flat" cmpd="sng" w="28575">
            <a:solidFill>
              <a:schemeClr val="lt1"/>
            </a:solidFill>
            <a:prstDash val="solid"/>
            <a:round/>
            <a:headEnd len="med" w="med" type="none"/>
            <a:tailEnd len="med" w="med" type="oval"/>
          </a:ln>
        </p:spPr>
      </p:cxnSp>
      <p:grpSp>
        <p:nvGrpSpPr>
          <p:cNvPr id="524" name="Google Shape;524;p34"/>
          <p:cNvGrpSpPr/>
          <p:nvPr/>
        </p:nvGrpSpPr>
        <p:grpSpPr>
          <a:xfrm>
            <a:off x="762863" y="1880038"/>
            <a:ext cx="7704025" cy="500700"/>
            <a:chOff x="719975" y="3912900"/>
            <a:chExt cx="7704025" cy="500700"/>
          </a:xfrm>
        </p:grpSpPr>
        <p:grpSp>
          <p:nvGrpSpPr>
            <p:cNvPr id="525" name="Google Shape;525;p34"/>
            <p:cNvGrpSpPr/>
            <p:nvPr/>
          </p:nvGrpSpPr>
          <p:grpSpPr>
            <a:xfrm>
              <a:off x="719975" y="3946500"/>
              <a:ext cx="7704025" cy="433500"/>
              <a:chOff x="719975" y="4035350"/>
              <a:chExt cx="7704025" cy="433500"/>
            </a:xfrm>
          </p:grpSpPr>
          <p:sp>
            <p:nvSpPr>
              <p:cNvPr id="523" name="Google Shape;523;p34"/>
              <p:cNvSpPr txBox="1"/>
              <p:nvPr/>
            </p:nvSpPr>
            <p:spPr>
              <a:xfrm flipH="1">
                <a:off x="5932200" y="4035475"/>
                <a:ext cx="2491800" cy="43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s">
                    <a:solidFill>
                      <a:schemeClr val="lt1"/>
                    </a:solidFill>
                    <a:latin typeface="Anaheim"/>
                    <a:ea typeface="Anaheim"/>
                    <a:cs typeface="Anaheim"/>
                    <a:sym typeface="Anaheim"/>
                  </a:rPr>
                  <a:t>Refactor the code if needed and handle any remaining errors</a:t>
                </a:r>
                <a:endParaRPr>
                  <a:solidFill>
                    <a:schemeClr val="lt1"/>
                  </a:solidFill>
                  <a:latin typeface="Anaheim"/>
                  <a:ea typeface="Anaheim"/>
                  <a:cs typeface="Anaheim"/>
                  <a:sym typeface="Anaheim"/>
                </a:endParaRPr>
              </a:p>
            </p:txBody>
          </p:sp>
          <p:sp>
            <p:nvSpPr>
              <p:cNvPr id="520" name="Google Shape;520;p34"/>
              <p:cNvSpPr txBox="1"/>
              <p:nvPr/>
            </p:nvSpPr>
            <p:spPr>
              <a:xfrm flipH="1">
                <a:off x="719975" y="4035350"/>
                <a:ext cx="2641800" cy="433500"/>
              </a:xfrm>
              <a:prstGeom prst="rect">
                <a:avLst/>
              </a:prstGeom>
              <a:noFill/>
              <a:ln>
                <a:noFill/>
              </a:ln>
            </p:spPr>
            <p:txBody>
              <a:bodyPr anchorCtr="0" anchor="ctr" bIns="0" lIns="91425" spcFirstLastPara="1" rIns="91425" wrap="square" tIns="0">
                <a:noAutofit/>
              </a:bodyPr>
              <a:lstStyle/>
              <a:p>
                <a:pPr indent="0" lvl="0" marL="0" rtl="0" algn="l">
                  <a:spcBef>
                    <a:spcPts val="0"/>
                  </a:spcBef>
                  <a:spcAft>
                    <a:spcPts val="0"/>
                  </a:spcAft>
                  <a:buNone/>
                </a:pPr>
                <a:r>
                  <a:rPr b="1" lang="es" sz="2200">
                    <a:solidFill>
                      <a:schemeClr val="lt1"/>
                    </a:solidFill>
                    <a:latin typeface="Overpass Mono"/>
                    <a:ea typeface="Overpass Mono"/>
                    <a:cs typeface="Overpass Mono"/>
                    <a:sym typeface="Overpass Mono"/>
                  </a:rPr>
                  <a:t>Optimization</a:t>
                </a:r>
                <a:endParaRPr b="1" sz="2200">
                  <a:solidFill>
                    <a:schemeClr val="lt1"/>
                  </a:solidFill>
                  <a:latin typeface="Overpass Mono"/>
                  <a:ea typeface="Overpass Mono"/>
                  <a:cs typeface="Overpass Mono"/>
                  <a:sym typeface="Overpass Mono"/>
                </a:endParaRPr>
              </a:p>
            </p:txBody>
          </p:sp>
        </p:grpSp>
        <p:sp>
          <p:nvSpPr>
            <p:cNvPr id="521" name="Google Shape;521;p34"/>
            <p:cNvSpPr txBox="1"/>
            <p:nvPr/>
          </p:nvSpPr>
          <p:spPr>
            <a:xfrm flipH="1">
              <a:off x="4277688" y="3912900"/>
              <a:ext cx="588600" cy="500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Overpass Mono"/>
                  <a:ea typeface="Overpass Mono"/>
                  <a:cs typeface="Overpass Mono"/>
                  <a:sym typeface="Overpass Mono"/>
                </a:rPr>
                <a:t>05</a:t>
              </a:r>
              <a:endParaRPr b="1" sz="2400">
                <a:solidFill>
                  <a:schemeClr val="lt1"/>
                </a:solidFill>
                <a:latin typeface="Overpass Mono"/>
                <a:ea typeface="Overpass Mono"/>
                <a:cs typeface="Overpass Mono"/>
                <a:sym typeface="Overpass Mono"/>
              </a:endParaRPr>
            </a:p>
          </p:txBody>
        </p:sp>
      </p:grpSp>
      <p:cxnSp>
        <p:nvCxnSpPr>
          <p:cNvPr id="526" name="Google Shape;526;p34"/>
          <p:cNvCxnSpPr>
            <a:stCxn id="527" idx="3"/>
            <a:endCxn id="528" idx="1"/>
          </p:cNvCxnSpPr>
          <p:nvPr/>
        </p:nvCxnSpPr>
        <p:spPr>
          <a:xfrm rot="10800000">
            <a:off x="4914500" y="1283356"/>
            <a:ext cx="1033800" cy="0"/>
          </a:xfrm>
          <a:prstGeom prst="straightConnector1">
            <a:avLst/>
          </a:prstGeom>
          <a:noFill/>
          <a:ln cap="flat" cmpd="sng" w="28575">
            <a:solidFill>
              <a:schemeClr val="lt1"/>
            </a:solidFill>
            <a:prstDash val="solid"/>
            <a:round/>
            <a:headEnd len="med" w="med" type="oval"/>
            <a:tailEnd len="med" w="med" type="none"/>
          </a:ln>
        </p:spPr>
      </p:cxnSp>
      <p:cxnSp>
        <p:nvCxnSpPr>
          <p:cNvPr id="529" name="Google Shape;529;p34"/>
          <p:cNvCxnSpPr>
            <a:stCxn id="528" idx="3"/>
            <a:endCxn id="530" idx="1"/>
          </p:cNvCxnSpPr>
          <p:nvPr/>
        </p:nvCxnSpPr>
        <p:spPr>
          <a:xfrm rot="10800000">
            <a:off x="3195825" y="1283350"/>
            <a:ext cx="1130100" cy="0"/>
          </a:xfrm>
          <a:prstGeom prst="straightConnector1">
            <a:avLst/>
          </a:prstGeom>
          <a:noFill/>
          <a:ln cap="flat" cmpd="sng" w="28575">
            <a:solidFill>
              <a:schemeClr val="lt1"/>
            </a:solidFill>
            <a:prstDash val="solid"/>
            <a:round/>
            <a:headEnd len="med" w="med" type="none"/>
            <a:tailEnd len="med" w="med" type="oval"/>
          </a:ln>
        </p:spPr>
      </p:cxnSp>
      <p:grpSp>
        <p:nvGrpSpPr>
          <p:cNvPr id="531" name="Google Shape;531;p34"/>
          <p:cNvGrpSpPr/>
          <p:nvPr/>
        </p:nvGrpSpPr>
        <p:grpSpPr>
          <a:xfrm>
            <a:off x="703900" y="1033000"/>
            <a:ext cx="7736200" cy="500700"/>
            <a:chOff x="602075" y="835400"/>
            <a:chExt cx="7736200" cy="500700"/>
          </a:xfrm>
        </p:grpSpPr>
        <p:grpSp>
          <p:nvGrpSpPr>
            <p:cNvPr id="532" name="Google Shape;532;p34"/>
            <p:cNvGrpSpPr/>
            <p:nvPr/>
          </p:nvGrpSpPr>
          <p:grpSpPr>
            <a:xfrm>
              <a:off x="602075" y="869006"/>
              <a:ext cx="7736200" cy="433500"/>
              <a:chOff x="602075" y="957856"/>
              <a:chExt cx="7736200" cy="433500"/>
            </a:xfrm>
          </p:grpSpPr>
          <p:sp>
            <p:nvSpPr>
              <p:cNvPr id="530" name="Google Shape;530;p34"/>
              <p:cNvSpPr txBox="1"/>
              <p:nvPr/>
            </p:nvSpPr>
            <p:spPr>
              <a:xfrm flipH="1">
                <a:off x="602075" y="958150"/>
                <a:ext cx="2491800" cy="432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a:solidFill>
                      <a:schemeClr val="lt1"/>
                    </a:solidFill>
                    <a:latin typeface="Anaheim"/>
                    <a:ea typeface="Anaheim"/>
                    <a:cs typeface="Anaheim"/>
                    <a:sym typeface="Anaheim"/>
                  </a:rPr>
                  <a:t>Show the output of the program</a:t>
                </a:r>
                <a:endParaRPr>
                  <a:solidFill>
                    <a:schemeClr val="lt1"/>
                  </a:solidFill>
                  <a:latin typeface="Anaheim"/>
                  <a:ea typeface="Anaheim"/>
                  <a:cs typeface="Anaheim"/>
                  <a:sym typeface="Anaheim"/>
                </a:endParaRPr>
              </a:p>
            </p:txBody>
          </p:sp>
          <p:sp>
            <p:nvSpPr>
              <p:cNvPr id="527" name="Google Shape;527;p34"/>
              <p:cNvSpPr txBox="1"/>
              <p:nvPr/>
            </p:nvSpPr>
            <p:spPr>
              <a:xfrm flipH="1">
                <a:off x="5846475" y="957856"/>
                <a:ext cx="2491800" cy="433500"/>
              </a:xfrm>
              <a:prstGeom prst="rect">
                <a:avLst/>
              </a:prstGeom>
              <a:noFill/>
              <a:ln>
                <a:noFill/>
              </a:ln>
            </p:spPr>
            <p:txBody>
              <a:bodyPr anchorCtr="0" anchor="ctr" bIns="0" lIns="91425" spcFirstLastPara="1" rIns="91425" wrap="square" tIns="0">
                <a:noAutofit/>
              </a:bodyPr>
              <a:lstStyle/>
              <a:p>
                <a:pPr indent="0" lvl="0" marL="0" rtl="0" algn="r">
                  <a:lnSpc>
                    <a:spcPct val="100000"/>
                  </a:lnSpc>
                  <a:spcBef>
                    <a:spcPts val="0"/>
                  </a:spcBef>
                  <a:spcAft>
                    <a:spcPts val="0"/>
                  </a:spcAft>
                  <a:buNone/>
                </a:pPr>
                <a:r>
                  <a:rPr b="1" lang="es" sz="2200">
                    <a:solidFill>
                      <a:schemeClr val="lt1"/>
                    </a:solidFill>
                    <a:latin typeface="Overpass Mono"/>
                    <a:ea typeface="Overpass Mono"/>
                    <a:cs typeface="Overpass Mono"/>
                    <a:sym typeface="Overpass Mono"/>
                  </a:rPr>
                  <a:t>Interpreter</a:t>
                </a:r>
                <a:endParaRPr b="1" sz="2200">
                  <a:solidFill>
                    <a:schemeClr val="lt1"/>
                  </a:solidFill>
                  <a:latin typeface="Overpass Mono"/>
                  <a:ea typeface="Overpass Mono"/>
                  <a:cs typeface="Overpass Mono"/>
                  <a:sym typeface="Overpass Mono"/>
                </a:endParaRPr>
              </a:p>
            </p:txBody>
          </p:sp>
        </p:grpSp>
        <p:sp>
          <p:nvSpPr>
            <p:cNvPr id="528" name="Google Shape;528;p34"/>
            <p:cNvSpPr txBox="1"/>
            <p:nvPr/>
          </p:nvSpPr>
          <p:spPr>
            <a:xfrm flipH="1">
              <a:off x="4224100" y="835400"/>
              <a:ext cx="588600" cy="500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400">
                  <a:solidFill>
                    <a:schemeClr val="lt1"/>
                  </a:solidFill>
                  <a:latin typeface="Overpass Mono"/>
                  <a:ea typeface="Overpass Mono"/>
                  <a:cs typeface="Overpass Mono"/>
                  <a:sym typeface="Overpass Mono"/>
                </a:rPr>
                <a:t>04</a:t>
              </a:r>
              <a:endParaRPr b="1" sz="2400">
                <a:solidFill>
                  <a:schemeClr val="lt1"/>
                </a:solidFill>
                <a:latin typeface="Overpass Mono"/>
                <a:ea typeface="Overpass Mono"/>
                <a:cs typeface="Overpass Mono"/>
                <a:sym typeface="Overpass Mono"/>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5"/>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Timeline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6"/>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Experimental Results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7"/>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Conclusion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8"/>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Future Work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720000" y="2230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Introduction</a:t>
            </a:r>
            <a:endParaRPr/>
          </a:p>
        </p:txBody>
      </p:sp>
      <p:sp>
        <p:nvSpPr>
          <p:cNvPr id="151" name="Google Shape;151;p15"/>
          <p:cNvSpPr txBox="1"/>
          <p:nvPr/>
        </p:nvSpPr>
        <p:spPr>
          <a:xfrm>
            <a:off x="192150" y="892000"/>
            <a:ext cx="8668200" cy="3954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Font typeface="Anaheim"/>
              <a:buChar char="●"/>
            </a:pPr>
            <a:r>
              <a:rPr lang="es" sz="1700">
                <a:solidFill>
                  <a:schemeClr val="lt1"/>
                </a:solidFill>
                <a:latin typeface="Anaheim"/>
                <a:ea typeface="Anaheim"/>
                <a:cs typeface="Anaheim"/>
                <a:sym typeface="Anaheim"/>
              </a:rPr>
              <a:t>The *Sindbad* programming language is an innovative project aimed at revolutionizing the way developers interact with code. By introducing a universal syntax that accommodates multiple languages like Franko Arabic, English, Python, and C++, *Sindbad</a:t>
            </a:r>
            <a:r>
              <a:rPr lang="es" sz="1700">
                <a:solidFill>
                  <a:schemeClr val="lt1"/>
                </a:solidFill>
                <a:latin typeface="Anaheim"/>
                <a:ea typeface="Anaheim"/>
                <a:cs typeface="Anaheim"/>
                <a:sym typeface="Anaheim"/>
              </a:rPr>
              <a:t>*</a:t>
            </a:r>
            <a:r>
              <a:rPr lang="es" sz="1700">
                <a:solidFill>
                  <a:schemeClr val="lt1"/>
                </a:solidFill>
                <a:latin typeface="Anaheim"/>
                <a:ea typeface="Anaheim"/>
                <a:cs typeface="Anaheim"/>
                <a:sym typeface="Anaheim"/>
              </a:rPr>
              <a:t> breaks down language barriers, making coding more accessible and inclusive. </a:t>
            </a:r>
            <a:endParaRPr sz="1700">
              <a:solidFill>
                <a:schemeClr val="lt1"/>
              </a:solidFill>
              <a:latin typeface="Anaheim"/>
              <a:ea typeface="Anaheim"/>
              <a:cs typeface="Anaheim"/>
              <a:sym typeface="Anaheim"/>
            </a:endParaRPr>
          </a:p>
          <a:p>
            <a:pPr indent="0" lvl="0" marL="0" rtl="0" algn="l">
              <a:spcBef>
                <a:spcPts val="0"/>
              </a:spcBef>
              <a:spcAft>
                <a:spcPts val="0"/>
              </a:spcAft>
              <a:buNone/>
            </a:pPr>
            <a:r>
              <a:t/>
            </a:r>
            <a:endParaRPr sz="1700">
              <a:solidFill>
                <a:schemeClr val="lt1"/>
              </a:solidFill>
              <a:latin typeface="Anaheim"/>
              <a:ea typeface="Anaheim"/>
              <a:cs typeface="Anaheim"/>
              <a:sym typeface="Anaheim"/>
            </a:endParaRPr>
          </a:p>
          <a:p>
            <a:pPr indent="-336550" lvl="0" marL="457200" rtl="0" algn="l">
              <a:spcBef>
                <a:spcPts val="0"/>
              </a:spcBef>
              <a:spcAft>
                <a:spcPts val="0"/>
              </a:spcAft>
              <a:buClr>
                <a:schemeClr val="lt1"/>
              </a:buClr>
              <a:buSzPts val="1700"/>
              <a:buFont typeface="Anaheim"/>
              <a:buChar char="●"/>
            </a:pPr>
            <a:r>
              <a:rPr lang="es" sz="1700">
                <a:solidFill>
                  <a:schemeClr val="lt1"/>
                </a:solidFill>
                <a:latin typeface="Anaheim"/>
                <a:ea typeface="Anaheim"/>
                <a:cs typeface="Anaheim"/>
                <a:sym typeface="Anaheim"/>
              </a:rPr>
              <a:t>The language is designed to cater to developers from diverse backgrounds, providing a familiar syntax while offering powerful AI-driven features. With real-time error detection and intelligent suggestions, *Sindbad* helps streamline the development process and enhances productivity. </a:t>
            </a:r>
            <a:endParaRPr sz="1700">
              <a:solidFill>
                <a:schemeClr val="lt1"/>
              </a:solidFill>
              <a:latin typeface="Anaheim"/>
              <a:ea typeface="Anaheim"/>
              <a:cs typeface="Anaheim"/>
              <a:sym typeface="Anaheim"/>
            </a:endParaRPr>
          </a:p>
          <a:p>
            <a:pPr indent="0" lvl="0" marL="457200" rtl="0" algn="l">
              <a:spcBef>
                <a:spcPts val="0"/>
              </a:spcBef>
              <a:spcAft>
                <a:spcPts val="0"/>
              </a:spcAft>
              <a:buNone/>
            </a:pPr>
            <a:r>
              <a:t/>
            </a:r>
            <a:endParaRPr sz="1700">
              <a:solidFill>
                <a:schemeClr val="lt1"/>
              </a:solidFill>
              <a:latin typeface="Anaheim"/>
              <a:ea typeface="Anaheim"/>
              <a:cs typeface="Anaheim"/>
              <a:sym typeface="Anaheim"/>
            </a:endParaRPr>
          </a:p>
          <a:p>
            <a:pPr indent="-336550" lvl="0" marL="457200" rtl="0" algn="l">
              <a:spcBef>
                <a:spcPts val="0"/>
              </a:spcBef>
              <a:spcAft>
                <a:spcPts val="0"/>
              </a:spcAft>
              <a:buClr>
                <a:schemeClr val="lt1"/>
              </a:buClr>
              <a:buSzPts val="1700"/>
              <a:buFont typeface="Anaheim"/>
              <a:buChar char="●"/>
            </a:pPr>
            <a:r>
              <a:rPr lang="es" sz="1700">
                <a:solidFill>
                  <a:schemeClr val="lt1"/>
                </a:solidFill>
                <a:latin typeface="Anaheim"/>
                <a:ea typeface="Anaheim"/>
                <a:cs typeface="Anaheim"/>
                <a:sym typeface="Anaheim"/>
              </a:rPr>
              <a:t>Whether it’s through an extension for Visual Studio Code or a standalone Integrated Development Environment (IDE), the goal of *Sindbad* is to offer a seamless, intuitive coding experience with cutting-edge tools to assist developers at every step.</a:t>
            </a:r>
            <a:endParaRPr sz="1700">
              <a:solidFill>
                <a:schemeClr val="lt1"/>
              </a:solidFill>
              <a:latin typeface="Anaheim"/>
              <a:ea typeface="Anaheim"/>
              <a:cs typeface="Anaheim"/>
              <a:sym typeface="Anaheim"/>
            </a:endParaRPr>
          </a:p>
          <a:p>
            <a:pPr indent="0" lvl="0" marL="457200" rtl="0" algn="l">
              <a:spcBef>
                <a:spcPts val="0"/>
              </a:spcBef>
              <a:spcAft>
                <a:spcPts val="0"/>
              </a:spcAft>
              <a:buNone/>
            </a:pPr>
            <a:r>
              <a:t/>
            </a:r>
            <a:endParaRPr sz="1700">
              <a:solidFill>
                <a:schemeClr val="lt1"/>
              </a:solidFill>
              <a:latin typeface="Anaheim"/>
              <a:ea typeface="Anaheim"/>
              <a:cs typeface="Anaheim"/>
              <a:sym typeface="Anaheim"/>
            </a:endParaRPr>
          </a:p>
        </p:txBody>
      </p:sp>
      <p:sp>
        <p:nvSpPr>
          <p:cNvPr id="152" name="Google Shape;152;p15"/>
          <p:cNvSpPr/>
          <p:nvPr/>
        </p:nvSpPr>
        <p:spPr>
          <a:xfrm>
            <a:off x="7772392" y="0"/>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flipH="1">
            <a:off x="-11" y="4357775"/>
            <a:ext cx="788431" cy="785368"/>
          </a:xfrm>
          <a:custGeom>
            <a:rect b="b" l="l" r="r" t="t"/>
            <a:pathLst>
              <a:path extrusionOk="0" h="16396" w="17241">
                <a:moveTo>
                  <a:pt x="0" y="1"/>
                </a:moveTo>
                <a:lnTo>
                  <a:pt x="0" y="16396"/>
                </a:lnTo>
                <a:lnTo>
                  <a:pt x="17240" y="16396"/>
                </a:lnTo>
                <a:lnTo>
                  <a:pt x="172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419089" y="4786292"/>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flipH="1">
            <a:off x="8355564" y="0"/>
            <a:ext cx="788431"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Key Words</a:t>
            </a:r>
            <a:endParaRPr/>
          </a:p>
        </p:txBody>
      </p:sp>
      <p:sp>
        <p:nvSpPr>
          <p:cNvPr id="161" name="Google Shape;161;p16"/>
          <p:cNvSpPr txBox="1"/>
          <p:nvPr/>
        </p:nvSpPr>
        <p:spPr>
          <a:xfrm>
            <a:off x="939700" y="1181848"/>
            <a:ext cx="1728900" cy="86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s" sz="1500">
                <a:solidFill>
                  <a:schemeClr val="lt1"/>
                </a:solidFill>
                <a:latin typeface="Overpass Mono"/>
                <a:ea typeface="Overpass Mono"/>
                <a:cs typeface="Overpass Mono"/>
                <a:sym typeface="Overpass Mono"/>
              </a:rPr>
              <a:t>Universal Syntax </a:t>
            </a:r>
            <a:endParaRPr b="1" sz="1500">
              <a:solidFill>
                <a:schemeClr val="lt1"/>
              </a:solidFill>
              <a:latin typeface="Overpass Mono"/>
              <a:ea typeface="Overpass Mono"/>
              <a:cs typeface="Overpass Mono"/>
              <a:sym typeface="Overpass Mono"/>
            </a:endParaRPr>
          </a:p>
        </p:txBody>
      </p:sp>
      <p:sp>
        <p:nvSpPr>
          <p:cNvPr id="162" name="Google Shape;162;p16"/>
          <p:cNvSpPr txBox="1"/>
          <p:nvPr/>
        </p:nvSpPr>
        <p:spPr>
          <a:xfrm>
            <a:off x="876867" y="2960277"/>
            <a:ext cx="1728900" cy="400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s" sz="1500">
                <a:solidFill>
                  <a:schemeClr val="lt1"/>
                </a:solidFill>
                <a:latin typeface="Overpass Mono"/>
                <a:ea typeface="Overpass Mono"/>
                <a:cs typeface="Overpass Mono"/>
                <a:sym typeface="Overpass Mono"/>
              </a:rPr>
              <a:t>AI-Powered Error Detection</a:t>
            </a:r>
            <a:endParaRPr b="1" sz="1500">
              <a:solidFill>
                <a:schemeClr val="lt1"/>
              </a:solidFill>
              <a:latin typeface="Overpass Mono"/>
              <a:ea typeface="Overpass Mono"/>
              <a:cs typeface="Overpass Mono"/>
              <a:sym typeface="Overpass Mono"/>
            </a:endParaRPr>
          </a:p>
        </p:txBody>
      </p:sp>
      <p:sp>
        <p:nvSpPr>
          <p:cNvPr id="163" name="Google Shape;163;p16"/>
          <p:cNvSpPr txBox="1"/>
          <p:nvPr/>
        </p:nvSpPr>
        <p:spPr>
          <a:xfrm>
            <a:off x="876867" y="4052139"/>
            <a:ext cx="1728900" cy="400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s" sz="1500">
                <a:solidFill>
                  <a:schemeClr val="lt1"/>
                </a:solidFill>
                <a:latin typeface="Overpass Mono"/>
                <a:ea typeface="Overpass Mono"/>
                <a:cs typeface="Overpass Mono"/>
                <a:sym typeface="Overpass Mono"/>
              </a:rPr>
              <a:t>AI-Powered Error Suggestions</a:t>
            </a:r>
            <a:endParaRPr b="1" sz="1500">
              <a:solidFill>
                <a:schemeClr val="lt1"/>
              </a:solidFill>
              <a:latin typeface="Overpass Mono"/>
              <a:ea typeface="Overpass Mono"/>
              <a:cs typeface="Overpass Mono"/>
              <a:sym typeface="Overpass Mono"/>
            </a:endParaRPr>
          </a:p>
        </p:txBody>
      </p:sp>
      <p:sp>
        <p:nvSpPr>
          <p:cNvPr id="164" name="Google Shape;164;p16"/>
          <p:cNvSpPr txBox="1"/>
          <p:nvPr/>
        </p:nvSpPr>
        <p:spPr>
          <a:xfrm flipH="1">
            <a:off x="3632100" y="2558129"/>
            <a:ext cx="1879800" cy="65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1600"/>
              </a:spcAft>
              <a:buNone/>
            </a:pPr>
            <a:r>
              <a:rPr b="1" lang="es" sz="2400">
                <a:solidFill>
                  <a:schemeClr val="lt1"/>
                </a:solidFill>
                <a:latin typeface="Overpass Mono"/>
                <a:ea typeface="Overpass Mono"/>
                <a:cs typeface="Overpass Mono"/>
                <a:sym typeface="Overpass Mono"/>
              </a:rPr>
              <a:t>Sindbad</a:t>
            </a:r>
            <a:endParaRPr b="1" sz="2400">
              <a:solidFill>
                <a:schemeClr val="lt1"/>
              </a:solidFill>
              <a:latin typeface="Overpass Mono"/>
              <a:ea typeface="Overpass Mono"/>
              <a:cs typeface="Overpass Mono"/>
              <a:sym typeface="Overpass Mono"/>
            </a:endParaRPr>
          </a:p>
        </p:txBody>
      </p:sp>
      <p:cxnSp>
        <p:nvCxnSpPr>
          <p:cNvPr id="165" name="Google Shape;165;p16"/>
          <p:cNvCxnSpPr>
            <a:stCxn id="166" idx="3"/>
            <a:endCxn id="164" idx="3"/>
          </p:cNvCxnSpPr>
          <p:nvPr/>
        </p:nvCxnSpPr>
        <p:spPr>
          <a:xfrm>
            <a:off x="3305200" y="1732038"/>
            <a:ext cx="327000" cy="1152000"/>
          </a:xfrm>
          <a:prstGeom prst="bentConnector3">
            <a:avLst>
              <a:gd fmla="val 49985" name="adj1"/>
            </a:avLst>
          </a:prstGeom>
          <a:noFill/>
          <a:ln cap="flat" cmpd="sng" w="28575">
            <a:solidFill>
              <a:schemeClr val="lt1"/>
            </a:solidFill>
            <a:prstDash val="solid"/>
            <a:round/>
            <a:headEnd len="med" w="med" type="none"/>
            <a:tailEnd len="med" w="med" type="none"/>
          </a:ln>
        </p:spPr>
      </p:cxnSp>
      <p:cxnSp>
        <p:nvCxnSpPr>
          <p:cNvPr id="167" name="Google Shape;167;p16"/>
          <p:cNvCxnSpPr>
            <a:stCxn id="168" idx="3"/>
            <a:endCxn id="164" idx="3"/>
          </p:cNvCxnSpPr>
          <p:nvPr/>
        </p:nvCxnSpPr>
        <p:spPr>
          <a:xfrm flipH="1" rot="10800000">
            <a:off x="3305200" y="2884050"/>
            <a:ext cx="327000" cy="1258500"/>
          </a:xfrm>
          <a:prstGeom prst="bentConnector3">
            <a:avLst>
              <a:gd fmla="val 49985" name="adj1"/>
            </a:avLst>
          </a:prstGeom>
          <a:noFill/>
          <a:ln cap="flat" cmpd="sng" w="28575">
            <a:solidFill>
              <a:schemeClr val="lt1"/>
            </a:solidFill>
            <a:prstDash val="solid"/>
            <a:round/>
            <a:headEnd len="med" w="med" type="none"/>
            <a:tailEnd len="med" w="med" type="none"/>
          </a:ln>
        </p:spPr>
      </p:cxnSp>
      <p:cxnSp>
        <p:nvCxnSpPr>
          <p:cNvPr id="169" name="Google Shape;169;p16"/>
          <p:cNvCxnSpPr>
            <a:stCxn id="170" idx="3"/>
            <a:endCxn id="164" idx="3"/>
          </p:cNvCxnSpPr>
          <p:nvPr/>
        </p:nvCxnSpPr>
        <p:spPr>
          <a:xfrm>
            <a:off x="3305200" y="2884063"/>
            <a:ext cx="327000" cy="0"/>
          </a:xfrm>
          <a:prstGeom prst="straightConnector1">
            <a:avLst/>
          </a:prstGeom>
          <a:noFill/>
          <a:ln cap="flat" cmpd="sng" w="28575">
            <a:solidFill>
              <a:schemeClr val="lt1"/>
            </a:solidFill>
            <a:prstDash val="solid"/>
            <a:round/>
            <a:headEnd len="med" w="med" type="none"/>
            <a:tailEnd len="med" w="med" type="none"/>
          </a:ln>
        </p:spPr>
      </p:cxnSp>
      <p:cxnSp>
        <p:nvCxnSpPr>
          <p:cNvPr id="171" name="Google Shape;171;p16"/>
          <p:cNvCxnSpPr>
            <a:stCxn id="172" idx="1"/>
            <a:endCxn id="164" idx="1"/>
          </p:cNvCxnSpPr>
          <p:nvPr/>
        </p:nvCxnSpPr>
        <p:spPr>
          <a:xfrm rot="10800000">
            <a:off x="5511800" y="2884063"/>
            <a:ext cx="327000" cy="0"/>
          </a:xfrm>
          <a:prstGeom prst="straightConnector1">
            <a:avLst/>
          </a:prstGeom>
          <a:noFill/>
          <a:ln cap="flat" cmpd="sng" w="28575">
            <a:solidFill>
              <a:schemeClr val="lt1"/>
            </a:solidFill>
            <a:prstDash val="solid"/>
            <a:round/>
            <a:headEnd len="med" w="med" type="none"/>
            <a:tailEnd len="med" w="med" type="none"/>
          </a:ln>
        </p:spPr>
      </p:cxnSp>
      <p:cxnSp>
        <p:nvCxnSpPr>
          <p:cNvPr id="173" name="Google Shape;173;p16"/>
          <p:cNvCxnSpPr>
            <a:stCxn id="174" idx="1"/>
            <a:endCxn id="164" idx="1"/>
          </p:cNvCxnSpPr>
          <p:nvPr/>
        </p:nvCxnSpPr>
        <p:spPr>
          <a:xfrm flipH="1">
            <a:off x="5511800" y="1732038"/>
            <a:ext cx="327000" cy="1152000"/>
          </a:xfrm>
          <a:prstGeom prst="bentConnector3">
            <a:avLst>
              <a:gd fmla="val 49985" name="adj1"/>
            </a:avLst>
          </a:prstGeom>
          <a:noFill/>
          <a:ln cap="flat" cmpd="sng" w="28575">
            <a:solidFill>
              <a:schemeClr val="lt1"/>
            </a:solidFill>
            <a:prstDash val="solid"/>
            <a:round/>
            <a:headEnd len="med" w="med" type="none"/>
            <a:tailEnd len="med" w="med" type="none"/>
          </a:ln>
        </p:spPr>
      </p:cxnSp>
      <p:cxnSp>
        <p:nvCxnSpPr>
          <p:cNvPr id="175" name="Google Shape;175;p16"/>
          <p:cNvCxnSpPr>
            <a:stCxn id="176" idx="1"/>
            <a:endCxn id="164" idx="1"/>
          </p:cNvCxnSpPr>
          <p:nvPr/>
        </p:nvCxnSpPr>
        <p:spPr>
          <a:xfrm rot="10800000">
            <a:off x="5511800" y="2884050"/>
            <a:ext cx="327000" cy="1258500"/>
          </a:xfrm>
          <a:prstGeom prst="bentConnector3">
            <a:avLst>
              <a:gd fmla="val 49985" name="adj1"/>
            </a:avLst>
          </a:prstGeom>
          <a:noFill/>
          <a:ln cap="flat" cmpd="sng" w="28575">
            <a:solidFill>
              <a:schemeClr val="lt1"/>
            </a:solidFill>
            <a:prstDash val="solid"/>
            <a:round/>
            <a:headEnd len="med" w="med" type="none"/>
            <a:tailEnd len="med" w="med" type="none"/>
          </a:ln>
        </p:spPr>
      </p:cxnSp>
      <p:sp>
        <p:nvSpPr>
          <p:cNvPr id="166" name="Google Shape;166;p16"/>
          <p:cNvSpPr/>
          <p:nvPr/>
        </p:nvSpPr>
        <p:spPr>
          <a:xfrm>
            <a:off x="2668600" y="1413738"/>
            <a:ext cx="636600" cy="63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2668600" y="2565763"/>
            <a:ext cx="636600" cy="636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2668600" y="3824250"/>
            <a:ext cx="636600" cy="63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5838800" y="1413738"/>
            <a:ext cx="636600" cy="636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5838800" y="2565763"/>
            <a:ext cx="636600" cy="63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5838800" y="3824250"/>
            <a:ext cx="636600" cy="636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16"/>
          <p:cNvGrpSpPr/>
          <p:nvPr/>
        </p:nvGrpSpPr>
        <p:grpSpPr>
          <a:xfrm>
            <a:off x="2809751" y="2690028"/>
            <a:ext cx="354311" cy="353394"/>
            <a:chOff x="-48629225" y="3938500"/>
            <a:chExt cx="299300" cy="298525"/>
          </a:xfrm>
        </p:grpSpPr>
        <p:sp>
          <p:nvSpPr>
            <p:cNvPr id="178" name="Google Shape;178;p16"/>
            <p:cNvSpPr/>
            <p:nvPr/>
          </p:nvSpPr>
          <p:spPr>
            <a:xfrm>
              <a:off x="-48629225" y="3938500"/>
              <a:ext cx="299300" cy="298525"/>
            </a:xfrm>
            <a:custGeom>
              <a:rect b="b" l="l" r="r" t="t"/>
              <a:pathLst>
                <a:path extrusionOk="0" h="11941" w="11972">
                  <a:moveTo>
                    <a:pt x="5955" y="2111"/>
                  </a:moveTo>
                  <a:cubicBezTo>
                    <a:pt x="8097" y="2111"/>
                    <a:pt x="9830" y="3844"/>
                    <a:pt x="9830" y="5986"/>
                  </a:cubicBezTo>
                  <a:cubicBezTo>
                    <a:pt x="9798" y="8129"/>
                    <a:pt x="8066" y="9830"/>
                    <a:pt x="5955" y="9830"/>
                  </a:cubicBezTo>
                  <a:cubicBezTo>
                    <a:pt x="3875" y="9830"/>
                    <a:pt x="2080" y="8129"/>
                    <a:pt x="2080" y="5986"/>
                  </a:cubicBezTo>
                  <a:cubicBezTo>
                    <a:pt x="2080" y="3844"/>
                    <a:pt x="3812" y="2111"/>
                    <a:pt x="5955" y="2111"/>
                  </a:cubicBezTo>
                  <a:close/>
                  <a:moveTo>
                    <a:pt x="5293" y="0"/>
                  </a:moveTo>
                  <a:cubicBezTo>
                    <a:pt x="5167" y="0"/>
                    <a:pt x="5041" y="63"/>
                    <a:pt x="4978" y="189"/>
                  </a:cubicBezTo>
                  <a:lnTo>
                    <a:pt x="4631" y="882"/>
                  </a:lnTo>
                  <a:cubicBezTo>
                    <a:pt x="4190" y="1009"/>
                    <a:pt x="3749" y="1166"/>
                    <a:pt x="3371" y="1418"/>
                  </a:cubicBezTo>
                  <a:lnTo>
                    <a:pt x="2615" y="1166"/>
                  </a:lnTo>
                  <a:cubicBezTo>
                    <a:pt x="2584" y="1158"/>
                    <a:pt x="2550" y="1154"/>
                    <a:pt x="2517" y="1154"/>
                  </a:cubicBezTo>
                  <a:cubicBezTo>
                    <a:pt x="2416" y="1154"/>
                    <a:pt x="2316" y="1190"/>
                    <a:pt x="2269" y="1261"/>
                  </a:cubicBezTo>
                  <a:lnTo>
                    <a:pt x="1260" y="2237"/>
                  </a:lnTo>
                  <a:cubicBezTo>
                    <a:pt x="1197" y="2300"/>
                    <a:pt x="1166" y="2458"/>
                    <a:pt x="1197" y="2584"/>
                  </a:cubicBezTo>
                  <a:lnTo>
                    <a:pt x="1418" y="3340"/>
                  </a:lnTo>
                  <a:cubicBezTo>
                    <a:pt x="1197" y="3718"/>
                    <a:pt x="1040" y="4159"/>
                    <a:pt x="914" y="4600"/>
                  </a:cubicBezTo>
                  <a:lnTo>
                    <a:pt x="221" y="4947"/>
                  </a:lnTo>
                  <a:cubicBezTo>
                    <a:pt x="95" y="5010"/>
                    <a:pt x="0" y="5136"/>
                    <a:pt x="0" y="5262"/>
                  </a:cubicBezTo>
                  <a:lnTo>
                    <a:pt x="0" y="6679"/>
                  </a:lnTo>
                  <a:cubicBezTo>
                    <a:pt x="0" y="6805"/>
                    <a:pt x="95" y="6931"/>
                    <a:pt x="221" y="6994"/>
                  </a:cubicBezTo>
                  <a:lnTo>
                    <a:pt x="914" y="7341"/>
                  </a:lnTo>
                  <a:cubicBezTo>
                    <a:pt x="1040" y="7782"/>
                    <a:pt x="1229" y="8223"/>
                    <a:pt x="1418" y="8601"/>
                  </a:cubicBezTo>
                  <a:lnTo>
                    <a:pt x="1197" y="9357"/>
                  </a:lnTo>
                  <a:cubicBezTo>
                    <a:pt x="1166" y="9483"/>
                    <a:pt x="1197" y="9641"/>
                    <a:pt x="1260" y="9704"/>
                  </a:cubicBezTo>
                  <a:lnTo>
                    <a:pt x="2269" y="10680"/>
                  </a:lnTo>
                  <a:cubicBezTo>
                    <a:pt x="2316" y="10751"/>
                    <a:pt x="2416" y="10787"/>
                    <a:pt x="2517" y="10787"/>
                  </a:cubicBezTo>
                  <a:cubicBezTo>
                    <a:pt x="2550" y="10787"/>
                    <a:pt x="2584" y="10783"/>
                    <a:pt x="2615" y="10775"/>
                  </a:cubicBezTo>
                  <a:lnTo>
                    <a:pt x="3371" y="10523"/>
                  </a:lnTo>
                  <a:cubicBezTo>
                    <a:pt x="3749" y="10775"/>
                    <a:pt x="4190" y="10933"/>
                    <a:pt x="4631" y="11059"/>
                  </a:cubicBezTo>
                  <a:lnTo>
                    <a:pt x="4978" y="11752"/>
                  </a:lnTo>
                  <a:cubicBezTo>
                    <a:pt x="5041" y="11878"/>
                    <a:pt x="5167" y="11941"/>
                    <a:pt x="5293" y="11941"/>
                  </a:cubicBezTo>
                  <a:lnTo>
                    <a:pt x="6711" y="11941"/>
                  </a:lnTo>
                  <a:cubicBezTo>
                    <a:pt x="6837" y="11941"/>
                    <a:pt x="6931" y="11878"/>
                    <a:pt x="7026" y="11752"/>
                  </a:cubicBezTo>
                  <a:lnTo>
                    <a:pt x="7372" y="11059"/>
                  </a:lnTo>
                  <a:cubicBezTo>
                    <a:pt x="7813" y="10933"/>
                    <a:pt x="8255" y="10775"/>
                    <a:pt x="8633" y="10523"/>
                  </a:cubicBezTo>
                  <a:lnTo>
                    <a:pt x="9389" y="10775"/>
                  </a:lnTo>
                  <a:cubicBezTo>
                    <a:pt x="9420" y="10783"/>
                    <a:pt x="9452" y="10787"/>
                    <a:pt x="9483" y="10787"/>
                  </a:cubicBezTo>
                  <a:cubicBezTo>
                    <a:pt x="9576" y="10787"/>
                    <a:pt x="9664" y="10751"/>
                    <a:pt x="9735" y="10680"/>
                  </a:cubicBezTo>
                  <a:lnTo>
                    <a:pt x="10712" y="9704"/>
                  </a:lnTo>
                  <a:cubicBezTo>
                    <a:pt x="10806" y="9641"/>
                    <a:pt x="10838" y="9483"/>
                    <a:pt x="10806" y="9357"/>
                  </a:cubicBezTo>
                  <a:lnTo>
                    <a:pt x="10554" y="8601"/>
                  </a:lnTo>
                  <a:cubicBezTo>
                    <a:pt x="10806" y="8223"/>
                    <a:pt x="10964" y="7782"/>
                    <a:pt x="11058" y="7341"/>
                  </a:cubicBezTo>
                  <a:lnTo>
                    <a:pt x="11783" y="6994"/>
                  </a:lnTo>
                  <a:cubicBezTo>
                    <a:pt x="11909" y="6931"/>
                    <a:pt x="11972" y="6805"/>
                    <a:pt x="11972" y="6679"/>
                  </a:cubicBezTo>
                  <a:lnTo>
                    <a:pt x="11972" y="5262"/>
                  </a:lnTo>
                  <a:cubicBezTo>
                    <a:pt x="11972" y="5136"/>
                    <a:pt x="11909" y="5041"/>
                    <a:pt x="11783" y="4947"/>
                  </a:cubicBezTo>
                  <a:lnTo>
                    <a:pt x="11058" y="4600"/>
                  </a:lnTo>
                  <a:cubicBezTo>
                    <a:pt x="10964" y="4159"/>
                    <a:pt x="10743" y="3718"/>
                    <a:pt x="10554" y="3340"/>
                  </a:cubicBezTo>
                  <a:lnTo>
                    <a:pt x="10806" y="2584"/>
                  </a:lnTo>
                  <a:cubicBezTo>
                    <a:pt x="10838" y="2458"/>
                    <a:pt x="10806" y="2300"/>
                    <a:pt x="10712" y="2237"/>
                  </a:cubicBezTo>
                  <a:lnTo>
                    <a:pt x="9735" y="1261"/>
                  </a:lnTo>
                  <a:cubicBezTo>
                    <a:pt x="9664" y="1190"/>
                    <a:pt x="9558" y="1154"/>
                    <a:pt x="9469" y="1154"/>
                  </a:cubicBezTo>
                  <a:cubicBezTo>
                    <a:pt x="9440" y="1154"/>
                    <a:pt x="9412" y="1158"/>
                    <a:pt x="9389" y="1166"/>
                  </a:cubicBezTo>
                  <a:lnTo>
                    <a:pt x="8633" y="1418"/>
                  </a:lnTo>
                  <a:cubicBezTo>
                    <a:pt x="8255" y="1166"/>
                    <a:pt x="7813" y="1009"/>
                    <a:pt x="7372" y="882"/>
                  </a:cubicBezTo>
                  <a:lnTo>
                    <a:pt x="7026" y="189"/>
                  </a:lnTo>
                  <a:cubicBezTo>
                    <a:pt x="6931" y="63"/>
                    <a:pt x="6837" y="0"/>
                    <a:pt x="67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48496900" y="4119650"/>
              <a:ext cx="35450" cy="47275"/>
            </a:xfrm>
            <a:custGeom>
              <a:rect b="b" l="l" r="r" t="t"/>
              <a:pathLst>
                <a:path extrusionOk="0" h="1891" w="1418">
                  <a:moveTo>
                    <a:pt x="0" y="0"/>
                  </a:moveTo>
                  <a:lnTo>
                    <a:pt x="0" y="1796"/>
                  </a:lnTo>
                  <a:cubicBezTo>
                    <a:pt x="221" y="1828"/>
                    <a:pt x="473" y="1891"/>
                    <a:pt x="693" y="1891"/>
                  </a:cubicBezTo>
                  <a:cubicBezTo>
                    <a:pt x="945" y="1891"/>
                    <a:pt x="1166" y="1828"/>
                    <a:pt x="1418" y="1796"/>
                  </a:cubicBezTo>
                  <a:lnTo>
                    <a:pt x="1418" y="0"/>
                  </a:lnTo>
                  <a:cubicBezTo>
                    <a:pt x="1166" y="63"/>
                    <a:pt x="945" y="95"/>
                    <a:pt x="693" y="95"/>
                  </a:cubicBezTo>
                  <a:cubicBezTo>
                    <a:pt x="473" y="95"/>
                    <a:pt x="189" y="6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48495325" y="4073175"/>
              <a:ext cx="29950" cy="31325"/>
            </a:xfrm>
            <a:custGeom>
              <a:rect b="b" l="l" r="r" t="t"/>
              <a:pathLst>
                <a:path extrusionOk="0" h="1253" w="1198">
                  <a:moveTo>
                    <a:pt x="599" y="1"/>
                  </a:moveTo>
                  <a:lnTo>
                    <a:pt x="0" y="1135"/>
                  </a:lnTo>
                  <a:cubicBezTo>
                    <a:pt x="205" y="1214"/>
                    <a:pt x="410" y="1253"/>
                    <a:pt x="610" y="1253"/>
                  </a:cubicBezTo>
                  <a:cubicBezTo>
                    <a:pt x="811" y="1253"/>
                    <a:pt x="1008" y="1214"/>
                    <a:pt x="1197" y="1135"/>
                  </a:cubicBezTo>
                  <a:lnTo>
                    <a:pt x="5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48559125" y="4009375"/>
              <a:ext cx="159900" cy="149675"/>
            </a:xfrm>
            <a:custGeom>
              <a:rect b="b" l="l" r="r" t="t"/>
              <a:pathLst>
                <a:path extrusionOk="0" h="5987" w="6396">
                  <a:moveTo>
                    <a:pt x="3151" y="1"/>
                  </a:moveTo>
                  <a:cubicBezTo>
                    <a:pt x="1418" y="1"/>
                    <a:pt x="0" y="1418"/>
                    <a:pt x="0" y="3151"/>
                  </a:cubicBezTo>
                  <a:cubicBezTo>
                    <a:pt x="0" y="4348"/>
                    <a:pt x="725" y="5420"/>
                    <a:pt x="1764" y="5987"/>
                  </a:cubicBezTo>
                  <a:lnTo>
                    <a:pt x="1764" y="3844"/>
                  </a:lnTo>
                  <a:cubicBezTo>
                    <a:pt x="1764" y="3687"/>
                    <a:pt x="2804" y="1734"/>
                    <a:pt x="2867" y="1608"/>
                  </a:cubicBezTo>
                  <a:cubicBezTo>
                    <a:pt x="2930" y="1482"/>
                    <a:pt x="3064" y="1418"/>
                    <a:pt x="3194" y="1418"/>
                  </a:cubicBezTo>
                  <a:cubicBezTo>
                    <a:pt x="3324" y="1418"/>
                    <a:pt x="3450" y="1482"/>
                    <a:pt x="3497" y="1608"/>
                  </a:cubicBezTo>
                  <a:cubicBezTo>
                    <a:pt x="3592" y="1734"/>
                    <a:pt x="4600" y="3718"/>
                    <a:pt x="4600" y="3844"/>
                  </a:cubicBezTo>
                  <a:lnTo>
                    <a:pt x="4600" y="5987"/>
                  </a:lnTo>
                  <a:cubicBezTo>
                    <a:pt x="5640" y="5451"/>
                    <a:pt x="6396" y="4411"/>
                    <a:pt x="6396" y="3151"/>
                  </a:cubicBezTo>
                  <a:cubicBezTo>
                    <a:pt x="6333" y="1418"/>
                    <a:pt x="4915"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16"/>
          <p:cNvGrpSpPr/>
          <p:nvPr/>
        </p:nvGrpSpPr>
        <p:grpSpPr>
          <a:xfrm>
            <a:off x="5979953" y="1552522"/>
            <a:ext cx="354311" cy="355909"/>
            <a:chOff x="-49764975" y="3551225"/>
            <a:chExt cx="299300" cy="300650"/>
          </a:xfrm>
        </p:grpSpPr>
        <p:sp>
          <p:nvSpPr>
            <p:cNvPr id="183" name="Google Shape;183;p16"/>
            <p:cNvSpPr/>
            <p:nvPr/>
          </p:nvSpPr>
          <p:spPr>
            <a:xfrm>
              <a:off x="-49764975" y="3657325"/>
              <a:ext cx="35450" cy="18125"/>
            </a:xfrm>
            <a:custGeom>
              <a:rect b="b" l="l" r="r" t="t"/>
              <a:pathLst>
                <a:path extrusionOk="0" h="725" w="1418">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49763400" y="3598250"/>
              <a:ext cx="31525" cy="29950"/>
            </a:xfrm>
            <a:custGeom>
              <a:rect b="b" l="l" r="r" t="t"/>
              <a:pathLst>
                <a:path extrusionOk="0" h="1198" w="1261">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49763400" y="3703975"/>
              <a:ext cx="31525" cy="30550"/>
            </a:xfrm>
            <a:custGeom>
              <a:rect b="b" l="l" r="r" t="t"/>
              <a:pathLst>
                <a:path extrusionOk="0" h="1222" w="1261">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49501125" y="3657325"/>
              <a:ext cx="35450" cy="18125"/>
            </a:xfrm>
            <a:custGeom>
              <a:rect b="b" l="l" r="r" t="t"/>
              <a:pathLst>
                <a:path extrusionOk="0" h="725" w="1418">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6"/>
            <p:cNvSpPr/>
            <p:nvPr/>
          </p:nvSpPr>
          <p:spPr>
            <a:xfrm>
              <a:off x="-49499550" y="3598250"/>
              <a:ext cx="31525" cy="30550"/>
            </a:xfrm>
            <a:custGeom>
              <a:rect b="b" l="l" r="r" t="t"/>
              <a:pathLst>
                <a:path extrusionOk="0" h="1222" w="1261">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
            <p:cNvSpPr/>
            <p:nvPr/>
          </p:nvSpPr>
          <p:spPr>
            <a:xfrm>
              <a:off x="-49499550" y="3704575"/>
              <a:ext cx="31525" cy="29950"/>
            </a:xfrm>
            <a:custGeom>
              <a:rect b="b" l="l" r="r" t="t"/>
              <a:pathLst>
                <a:path extrusionOk="0" h="1198" w="1261">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
            <p:cNvSpPr/>
            <p:nvPr/>
          </p:nvSpPr>
          <p:spPr>
            <a:xfrm>
              <a:off x="-49725600" y="3551225"/>
              <a:ext cx="215050" cy="210875"/>
            </a:xfrm>
            <a:custGeom>
              <a:rect b="b" l="l" r="r" t="t"/>
              <a:pathLst>
                <a:path extrusionOk="0" h="8435" w="8602">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49633450" y="3697475"/>
              <a:ext cx="35475" cy="65400"/>
            </a:xfrm>
            <a:custGeom>
              <a:rect b="b" l="l" r="r" t="t"/>
              <a:pathLst>
                <a:path extrusionOk="0" h="2616" w="1419">
                  <a:moveTo>
                    <a:pt x="0" y="1"/>
                  </a:moveTo>
                  <a:lnTo>
                    <a:pt x="0" y="2616"/>
                  </a:lnTo>
                  <a:lnTo>
                    <a:pt x="1418" y="2616"/>
                  </a:lnTo>
                  <a:lnTo>
                    <a:pt x="1418" y="1"/>
                  </a:lnTo>
                  <a:cubicBezTo>
                    <a:pt x="1198" y="95"/>
                    <a:pt x="946" y="127"/>
                    <a:pt x="725" y="127"/>
                  </a:cubicBezTo>
                  <a:cubicBezTo>
                    <a:pt x="473" y="127"/>
                    <a:pt x="252" y="95"/>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49676775" y="3780975"/>
              <a:ext cx="123675" cy="34675"/>
            </a:xfrm>
            <a:custGeom>
              <a:rect b="b" l="l" r="r" t="t"/>
              <a:pathLst>
                <a:path extrusionOk="0" h="1387" w="4947">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49630300" y="3651800"/>
              <a:ext cx="29150" cy="31325"/>
            </a:xfrm>
            <a:custGeom>
              <a:rect b="b" l="l" r="r" t="t"/>
              <a:pathLst>
                <a:path extrusionOk="0" h="1253" w="1166">
                  <a:moveTo>
                    <a:pt x="599" y="1"/>
                  </a:moveTo>
                  <a:lnTo>
                    <a:pt x="0" y="1135"/>
                  </a:lnTo>
                  <a:cubicBezTo>
                    <a:pt x="189" y="1214"/>
                    <a:pt x="386" y="1253"/>
                    <a:pt x="583" y="1253"/>
                  </a:cubicBezTo>
                  <a:cubicBezTo>
                    <a:pt x="780" y="1253"/>
                    <a:pt x="977" y="1214"/>
                    <a:pt x="1166" y="1135"/>
                  </a:cubicBezTo>
                  <a:lnTo>
                    <a:pt x="5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49657875" y="3833750"/>
              <a:ext cx="85100" cy="18125"/>
            </a:xfrm>
            <a:custGeom>
              <a:rect b="b" l="l" r="r" t="t"/>
              <a:pathLst>
                <a:path extrusionOk="0" h="725" w="3404">
                  <a:moveTo>
                    <a:pt x="1" y="0"/>
                  </a:moveTo>
                  <a:cubicBezTo>
                    <a:pt x="158" y="410"/>
                    <a:pt x="536" y="725"/>
                    <a:pt x="977" y="725"/>
                  </a:cubicBezTo>
                  <a:lnTo>
                    <a:pt x="2395" y="725"/>
                  </a:lnTo>
                  <a:cubicBezTo>
                    <a:pt x="2868" y="725"/>
                    <a:pt x="3246" y="410"/>
                    <a:pt x="34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6"/>
          <p:cNvGrpSpPr/>
          <p:nvPr/>
        </p:nvGrpSpPr>
        <p:grpSpPr>
          <a:xfrm>
            <a:off x="2808797" y="3975949"/>
            <a:ext cx="356205" cy="332885"/>
            <a:chOff x="-49397175" y="3192625"/>
            <a:chExt cx="300900" cy="281200"/>
          </a:xfrm>
        </p:grpSpPr>
        <p:sp>
          <p:nvSpPr>
            <p:cNvPr id="195" name="Google Shape;195;p16"/>
            <p:cNvSpPr/>
            <p:nvPr/>
          </p:nvSpPr>
          <p:spPr>
            <a:xfrm>
              <a:off x="-49325500" y="3297975"/>
              <a:ext cx="64625" cy="58500"/>
            </a:xfrm>
            <a:custGeom>
              <a:rect b="b" l="l" r="r" t="t"/>
              <a:pathLst>
                <a:path extrusionOk="0" h="2340" w="2585">
                  <a:moveTo>
                    <a:pt x="1045" y="1"/>
                  </a:moveTo>
                  <a:cubicBezTo>
                    <a:pt x="692" y="1"/>
                    <a:pt x="336" y="54"/>
                    <a:pt x="1" y="165"/>
                  </a:cubicBezTo>
                  <a:cubicBezTo>
                    <a:pt x="158" y="1079"/>
                    <a:pt x="694" y="1867"/>
                    <a:pt x="1482" y="2339"/>
                  </a:cubicBezTo>
                  <a:cubicBezTo>
                    <a:pt x="1639" y="1583"/>
                    <a:pt x="2017" y="890"/>
                    <a:pt x="2584" y="354"/>
                  </a:cubicBezTo>
                  <a:cubicBezTo>
                    <a:pt x="2126" y="126"/>
                    <a:pt x="1588" y="1"/>
                    <a:pt x="10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49345975" y="3192625"/>
              <a:ext cx="199300" cy="103975"/>
            </a:xfrm>
            <a:custGeom>
              <a:rect b="b" l="l" r="r" t="t"/>
              <a:pathLst>
                <a:path extrusionOk="0" h="4159" w="7972">
                  <a:moveTo>
                    <a:pt x="3970" y="0"/>
                  </a:moveTo>
                  <a:cubicBezTo>
                    <a:pt x="1670" y="0"/>
                    <a:pt x="1" y="2048"/>
                    <a:pt x="127" y="3907"/>
                  </a:cubicBezTo>
                  <a:cubicBezTo>
                    <a:pt x="743" y="3639"/>
                    <a:pt x="1342" y="3513"/>
                    <a:pt x="1908" y="3513"/>
                  </a:cubicBezTo>
                  <a:cubicBezTo>
                    <a:pt x="2671" y="3513"/>
                    <a:pt x="3373" y="3743"/>
                    <a:pt x="3970" y="4159"/>
                  </a:cubicBezTo>
                  <a:cubicBezTo>
                    <a:pt x="4586" y="3743"/>
                    <a:pt x="5274" y="3513"/>
                    <a:pt x="6036" y="3513"/>
                  </a:cubicBezTo>
                  <a:cubicBezTo>
                    <a:pt x="6599" y="3513"/>
                    <a:pt x="7202" y="3639"/>
                    <a:pt x="7845" y="3907"/>
                  </a:cubicBezTo>
                  <a:cubicBezTo>
                    <a:pt x="7971" y="2048"/>
                    <a:pt x="6302" y="0"/>
                    <a:pt x="39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49272725" y="3381650"/>
              <a:ext cx="52800" cy="53575"/>
            </a:xfrm>
            <a:custGeom>
              <a:rect b="b" l="l" r="r" t="t"/>
              <a:pathLst>
                <a:path extrusionOk="0" h="2143" w="2112">
                  <a:moveTo>
                    <a:pt x="2112" y="0"/>
                  </a:moveTo>
                  <a:cubicBezTo>
                    <a:pt x="1765" y="111"/>
                    <a:pt x="1403" y="166"/>
                    <a:pt x="1044" y="166"/>
                  </a:cubicBezTo>
                  <a:cubicBezTo>
                    <a:pt x="686" y="166"/>
                    <a:pt x="331" y="111"/>
                    <a:pt x="1" y="0"/>
                  </a:cubicBezTo>
                  <a:lnTo>
                    <a:pt x="1" y="0"/>
                  </a:lnTo>
                  <a:cubicBezTo>
                    <a:pt x="32" y="851"/>
                    <a:pt x="442" y="1576"/>
                    <a:pt x="1040" y="2143"/>
                  </a:cubicBezTo>
                  <a:cubicBezTo>
                    <a:pt x="1702" y="1576"/>
                    <a:pt x="2049" y="788"/>
                    <a:pt x="21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49231775" y="3298075"/>
              <a:ext cx="63050" cy="58400"/>
            </a:xfrm>
            <a:custGeom>
              <a:rect b="b" l="l" r="r" t="t"/>
              <a:pathLst>
                <a:path extrusionOk="0" h="2336" w="2522">
                  <a:moveTo>
                    <a:pt x="1547" y="0"/>
                  </a:moveTo>
                  <a:cubicBezTo>
                    <a:pt x="1009" y="0"/>
                    <a:pt x="469" y="141"/>
                    <a:pt x="1" y="414"/>
                  </a:cubicBezTo>
                  <a:cubicBezTo>
                    <a:pt x="568" y="918"/>
                    <a:pt x="915" y="1611"/>
                    <a:pt x="1072" y="2335"/>
                  </a:cubicBezTo>
                  <a:cubicBezTo>
                    <a:pt x="1860" y="1863"/>
                    <a:pt x="2364" y="1075"/>
                    <a:pt x="2521" y="161"/>
                  </a:cubicBezTo>
                  <a:cubicBezTo>
                    <a:pt x="2209" y="53"/>
                    <a:pt x="1879" y="0"/>
                    <a:pt x="15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49271925" y="3317850"/>
              <a:ext cx="48850" cy="49850"/>
            </a:xfrm>
            <a:custGeom>
              <a:rect b="b" l="l" r="r" t="t"/>
              <a:pathLst>
                <a:path extrusionOk="0" h="1994" w="1954">
                  <a:moveTo>
                    <a:pt x="977" y="1"/>
                  </a:moveTo>
                  <a:cubicBezTo>
                    <a:pt x="441" y="505"/>
                    <a:pt x="158" y="1040"/>
                    <a:pt x="0" y="1828"/>
                  </a:cubicBezTo>
                  <a:cubicBezTo>
                    <a:pt x="347" y="1938"/>
                    <a:pt x="670" y="1993"/>
                    <a:pt x="989" y="1993"/>
                  </a:cubicBezTo>
                  <a:cubicBezTo>
                    <a:pt x="1308" y="1993"/>
                    <a:pt x="1623" y="1938"/>
                    <a:pt x="1953" y="1828"/>
                  </a:cubicBezTo>
                  <a:cubicBezTo>
                    <a:pt x="1859" y="1103"/>
                    <a:pt x="1607" y="568"/>
                    <a:pt x="9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49245950" y="3291075"/>
              <a:ext cx="149675" cy="182750"/>
            </a:xfrm>
            <a:custGeom>
              <a:rect b="b" l="l" r="r" t="t"/>
              <a:pathLst>
                <a:path extrusionOk="0" h="7310" w="5987">
                  <a:moveTo>
                    <a:pt x="3844" y="0"/>
                  </a:moveTo>
                  <a:cubicBezTo>
                    <a:pt x="3718" y="1670"/>
                    <a:pt x="2899" y="2773"/>
                    <a:pt x="1734" y="3371"/>
                  </a:cubicBezTo>
                  <a:cubicBezTo>
                    <a:pt x="1765" y="4537"/>
                    <a:pt x="1261" y="5734"/>
                    <a:pt x="1" y="6679"/>
                  </a:cubicBezTo>
                  <a:cubicBezTo>
                    <a:pt x="631" y="7057"/>
                    <a:pt x="1324" y="7310"/>
                    <a:pt x="2080" y="7310"/>
                  </a:cubicBezTo>
                  <a:cubicBezTo>
                    <a:pt x="4191" y="7310"/>
                    <a:pt x="5987" y="5577"/>
                    <a:pt x="5987" y="3434"/>
                  </a:cubicBezTo>
                  <a:cubicBezTo>
                    <a:pt x="5955" y="1985"/>
                    <a:pt x="5105" y="630"/>
                    <a:pt x="38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
            <p:cNvSpPr/>
            <p:nvPr/>
          </p:nvSpPr>
          <p:spPr>
            <a:xfrm>
              <a:off x="-49397175" y="3291075"/>
              <a:ext cx="149675" cy="182750"/>
            </a:xfrm>
            <a:custGeom>
              <a:rect b="b" l="l" r="r" t="t"/>
              <a:pathLst>
                <a:path extrusionOk="0" h="7310" w="5987">
                  <a:moveTo>
                    <a:pt x="2143" y="0"/>
                  </a:moveTo>
                  <a:cubicBezTo>
                    <a:pt x="852" y="694"/>
                    <a:pt x="1" y="1985"/>
                    <a:pt x="1" y="3434"/>
                  </a:cubicBezTo>
                  <a:cubicBezTo>
                    <a:pt x="1" y="5577"/>
                    <a:pt x="1797" y="7310"/>
                    <a:pt x="3908" y="7310"/>
                  </a:cubicBezTo>
                  <a:cubicBezTo>
                    <a:pt x="4664" y="7310"/>
                    <a:pt x="5357" y="7057"/>
                    <a:pt x="5987" y="6679"/>
                  </a:cubicBezTo>
                  <a:cubicBezTo>
                    <a:pt x="4727" y="5734"/>
                    <a:pt x="4223" y="4537"/>
                    <a:pt x="4254" y="3371"/>
                  </a:cubicBezTo>
                  <a:cubicBezTo>
                    <a:pt x="3088" y="2773"/>
                    <a:pt x="2301" y="1670"/>
                    <a:pt x="21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 name="Google Shape;202;p16"/>
          <p:cNvGrpSpPr/>
          <p:nvPr/>
        </p:nvGrpSpPr>
        <p:grpSpPr>
          <a:xfrm>
            <a:off x="6000916" y="2687781"/>
            <a:ext cx="312375" cy="357123"/>
            <a:chOff x="-47505300" y="3200500"/>
            <a:chExt cx="263875" cy="301675"/>
          </a:xfrm>
        </p:grpSpPr>
        <p:sp>
          <p:nvSpPr>
            <p:cNvPr id="203" name="Google Shape;203;p16"/>
            <p:cNvSpPr/>
            <p:nvPr/>
          </p:nvSpPr>
          <p:spPr>
            <a:xfrm>
              <a:off x="-47382425" y="3306025"/>
              <a:ext cx="52800" cy="53600"/>
            </a:xfrm>
            <a:custGeom>
              <a:rect b="b" l="l" r="r" t="t"/>
              <a:pathLst>
                <a:path extrusionOk="0" h="2144" w="2112">
                  <a:moveTo>
                    <a:pt x="1387" y="1"/>
                  </a:moveTo>
                  <a:cubicBezTo>
                    <a:pt x="1198" y="726"/>
                    <a:pt x="694" y="1261"/>
                    <a:pt x="1" y="1387"/>
                  </a:cubicBezTo>
                  <a:lnTo>
                    <a:pt x="1" y="2143"/>
                  </a:lnTo>
                  <a:lnTo>
                    <a:pt x="2111" y="2143"/>
                  </a:lnTo>
                  <a:lnTo>
                    <a:pt x="21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47382425" y="3306025"/>
              <a:ext cx="15775" cy="15800"/>
            </a:xfrm>
            <a:custGeom>
              <a:rect b="b" l="l" r="r" t="t"/>
              <a:pathLst>
                <a:path extrusionOk="0" h="632" w="631">
                  <a:moveTo>
                    <a:pt x="1" y="1"/>
                  </a:moveTo>
                  <a:lnTo>
                    <a:pt x="1" y="631"/>
                  </a:lnTo>
                  <a:cubicBezTo>
                    <a:pt x="316" y="568"/>
                    <a:pt x="536" y="316"/>
                    <a:pt x="6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a:off x="-47487975" y="3200500"/>
              <a:ext cx="210325" cy="301675"/>
            </a:xfrm>
            <a:custGeom>
              <a:rect b="b" l="l" r="r" t="t"/>
              <a:pathLst>
                <a:path extrusionOk="0" h="12067" w="8413">
                  <a:moveTo>
                    <a:pt x="3845" y="2111"/>
                  </a:moveTo>
                  <a:cubicBezTo>
                    <a:pt x="4727" y="2111"/>
                    <a:pt x="5420" y="2678"/>
                    <a:pt x="5577" y="3529"/>
                  </a:cubicBezTo>
                  <a:lnTo>
                    <a:pt x="6680" y="3529"/>
                  </a:lnTo>
                  <a:cubicBezTo>
                    <a:pt x="6901" y="3529"/>
                    <a:pt x="7058" y="3686"/>
                    <a:pt x="7058" y="3875"/>
                  </a:cubicBezTo>
                  <a:lnTo>
                    <a:pt x="7058" y="6711"/>
                  </a:lnTo>
                  <a:lnTo>
                    <a:pt x="6995" y="6711"/>
                  </a:lnTo>
                  <a:cubicBezTo>
                    <a:pt x="6995" y="6900"/>
                    <a:pt x="6838" y="7057"/>
                    <a:pt x="6648" y="7057"/>
                  </a:cubicBezTo>
                  <a:lnTo>
                    <a:pt x="3845" y="7057"/>
                  </a:lnTo>
                  <a:cubicBezTo>
                    <a:pt x="3656" y="7057"/>
                    <a:pt x="3498" y="6900"/>
                    <a:pt x="3498" y="6711"/>
                  </a:cubicBezTo>
                  <a:lnTo>
                    <a:pt x="3498" y="5608"/>
                  </a:lnTo>
                  <a:cubicBezTo>
                    <a:pt x="2710" y="5451"/>
                    <a:pt x="2080" y="4726"/>
                    <a:pt x="2080" y="3875"/>
                  </a:cubicBezTo>
                  <a:cubicBezTo>
                    <a:pt x="2080" y="2899"/>
                    <a:pt x="2868" y="2111"/>
                    <a:pt x="3845" y="2111"/>
                  </a:cubicBezTo>
                  <a:close/>
                  <a:moveTo>
                    <a:pt x="5262" y="8444"/>
                  </a:moveTo>
                  <a:cubicBezTo>
                    <a:pt x="5483" y="8444"/>
                    <a:pt x="5640" y="8601"/>
                    <a:pt x="5640" y="8790"/>
                  </a:cubicBezTo>
                  <a:cubicBezTo>
                    <a:pt x="5640" y="8979"/>
                    <a:pt x="5483" y="9137"/>
                    <a:pt x="5262" y="9137"/>
                  </a:cubicBezTo>
                  <a:lnTo>
                    <a:pt x="2490" y="9137"/>
                  </a:lnTo>
                  <a:cubicBezTo>
                    <a:pt x="2269" y="9137"/>
                    <a:pt x="2112" y="8979"/>
                    <a:pt x="2112" y="8790"/>
                  </a:cubicBezTo>
                  <a:cubicBezTo>
                    <a:pt x="2112" y="8601"/>
                    <a:pt x="2269" y="8444"/>
                    <a:pt x="2490" y="8444"/>
                  </a:cubicBezTo>
                  <a:close/>
                  <a:moveTo>
                    <a:pt x="6680" y="8444"/>
                  </a:moveTo>
                  <a:cubicBezTo>
                    <a:pt x="6901" y="8444"/>
                    <a:pt x="7058" y="8601"/>
                    <a:pt x="7058" y="8790"/>
                  </a:cubicBezTo>
                  <a:cubicBezTo>
                    <a:pt x="6995" y="8979"/>
                    <a:pt x="6838" y="9137"/>
                    <a:pt x="6680" y="9137"/>
                  </a:cubicBezTo>
                  <a:cubicBezTo>
                    <a:pt x="6491" y="9137"/>
                    <a:pt x="6333" y="8979"/>
                    <a:pt x="6333" y="8790"/>
                  </a:cubicBezTo>
                  <a:cubicBezTo>
                    <a:pt x="6333" y="8601"/>
                    <a:pt x="6491" y="8444"/>
                    <a:pt x="6680" y="8444"/>
                  </a:cubicBezTo>
                  <a:close/>
                  <a:moveTo>
                    <a:pt x="6680" y="9861"/>
                  </a:moveTo>
                  <a:cubicBezTo>
                    <a:pt x="6901" y="9861"/>
                    <a:pt x="7058" y="10019"/>
                    <a:pt x="7058" y="10208"/>
                  </a:cubicBezTo>
                  <a:cubicBezTo>
                    <a:pt x="7058" y="10397"/>
                    <a:pt x="6838" y="10554"/>
                    <a:pt x="6680" y="10554"/>
                  </a:cubicBezTo>
                  <a:lnTo>
                    <a:pt x="2490" y="10554"/>
                  </a:lnTo>
                  <a:cubicBezTo>
                    <a:pt x="2269" y="10554"/>
                    <a:pt x="2112" y="10397"/>
                    <a:pt x="2112" y="10208"/>
                  </a:cubicBezTo>
                  <a:cubicBezTo>
                    <a:pt x="2112" y="10019"/>
                    <a:pt x="2269" y="9861"/>
                    <a:pt x="2490" y="9861"/>
                  </a:cubicBezTo>
                  <a:close/>
                  <a:moveTo>
                    <a:pt x="347" y="0"/>
                  </a:moveTo>
                  <a:cubicBezTo>
                    <a:pt x="158" y="0"/>
                    <a:pt x="1" y="158"/>
                    <a:pt x="1" y="378"/>
                  </a:cubicBezTo>
                  <a:lnTo>
                    <a:pt x="1" y="1418"/>
                  </a:lnTo>
                  <a:lnTo>
                    <a:pt x="1072" y="1418"/>
                  </a:lnTo>
                  <a:cubicBezTo>
                    <a:pt x="1261" y="1418"/>
                    <a:pt x="1419" y="1576"/>
                    <a:pt x="1419" y="1796"/>
                  </a:cubicBezTo>
                  <a:cubicBezTo>
                    <a:pt x="1419" y="1985"/>
                    <a:pt x="1261" y="2143"/>
                    <a:pt x="1072" y="2143"/>
                  </a:cubicBezTo>
                  <a:lnTo>
                    <a:pt x="1" y="2143"/>
                  </a:lnTo>
                  <a:lnTo>
                    <a:pt x="1" y="3560"/>
                  </a:lnTo>
                  <a:lnTo>
                    <a:pt x="1072" y="3560"/>
                  </a:lnTo>
                  <a:cubicBezTo>
                    <a:pt x="1261" y="3560"/>
                    <a:pt x="1419" y="3718"/>
                    <a:pt x="1419" y="3907"/>
                  </a:cubicBezTo>
                  <a:cubicBezTo>
                    <a:pt x="1419" y="4096"/>
                    <a:pt x="1261" y="4253"/>
                    <a:pt x="1072" y="4253"/>
                  </a:cubicBezTo>
                  <a:lnTo>
                    <a:pt x="1" y="4253"/>
                  </a:lnTo>
                  <a:lnTo>
                    <a:pt x="1" y="5671"/>
                  </a:lnTo>
                  <a:lnTo>
                    <a:pt x="1072" y="5671"/>
                  </a:lnTo>
                  <a:cubicBezTo>
                    <a:pt x="1261" y="5671"/>
                    <a:pt x="1419" y="5829"/>
                    <a:pt x="1419" y="6049"/>
                  </a:cubicBezTo>
                  <a:cubicBezTo>
                    <a:pt x="1419" y="6238"/>
                    <a:pt x="1261" y="6396"/>
                    <a:pt x="1072" y="6396"/>
                  </a:cubicBezTo>
                  <a:lnTo>
                    <a:pt x="1" y="6396"/>
                  </a:lnTo>
                  <a:lnTo>
                    <a:pt x="1" y="7814"/>
                  </a:lnTo>
                  <a:lnTo>
                    <a:pt x="1072" y="7814"/>
                  </a:lnTo>
                  <a:cubicBezTo>
                    <a:pt x="1261" y="7814"/>
                    <a:pt x="1419" y="7971"/>
                    <a:pt x="1419" y="8160"/>
                  </a:cubicBezTo>
                  <a:cubicBezTo>
                    <a:pt x="1419" y="8349"/>
                    <a:pt x="1261" y="8507"/>
                    <a:pt x="1072" y="8507"/>
                  </a:cubicBezTo>
                  <a:lnTo>
                    <a:pt x="1" y="8507"/>
                  </a:lnTo>
                  <a:lnTo>
                    <a:pt x="1" y="9924"/>
                  </a:lnTo>
                  <a:lnTo>
                    <a:pt x="1072" y="9924"/>
                  </a:lnTo>
                  <a:cubicBezTo>
                    <a:pt x="1261" y="9924"/>
                    <a:pt x="1419" y="10082"/>
                    <a:pt x="1419" y="10302"/>
                  </a:cubicBezTo>
                  <a:cubicBezTo>
                    <a:pt x="1419" y="10491"/>
                    <a:pt x="1261" y="10649"/>
                    <a:pt x="1072" y="10649"/>
                  </a:cubicBezTo>
                  <a:lnTo>
                    <a:pt x="1" y="10649"/>
                  </a:lnTo>
                  <a:lnTo>
                    <a:pt x="1" y="11689"/>
                  </a:lnTo>
                  <a:cubicBezTo>
                    <a:pt x="1" y="11909"/>
                    <a:pt x="158" y="12067"/>
                    <a:pt x="347" y="12067"/>
                  </a:cubicBezTo>
                  <a:lnTo>
                    <a:pt x="8066" y="12067"/>
                  </a:lnTo>
                  <a:cubicBezTo>
                    <a:pt x="8255" y="12067"/>
                    <a:pt x="8413" y="11909"/>
                    <a:pt x="8413" y="11689"/>
                  </a:cubicBezTo>
                  <a:lnTo>
                    <a:pt x="8413" y="410"/>
                  </a:lnTo>
                  <a:cubicBezTo>
                    <a:pt x="8413" y="158"/>
                    <a:pt x="8255" y="0"/>
                    <a:pt x="80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47417875" y="3271375"/>
              <a:ext cx="51225" cy="51225"/>
            </a:xfrm>
            <a:custGeom>
              <a:rect b="b" l="l" r="r" t="t"/>
              <a:pathLst>
                <a:path extrusionOk="0" h="2049" w="2049">
                  <a:moveTo>
                    <a:pt x="1041" y="1"/>
                  </a:moveTo>
                  <a:cubicBezTo>
                    <a:pt x="473" y="1"/>
                    <a:pt x="1" y="473"/>
                    <a:pt x="1" y="1072"/>
                  </a:cubicBezTo>
                  <a:cubicBezTo>
                    <a:pt x="1" y="1545"/>
                    <a:pt x="253" y="1891"/>
                    <a:pt x="694" y="2049"/>
                  </a:cubicBezTo>
                  <a:lnTo>
                    <a:pt x="694" y="1072"/>
                  </a:lnTo>
                  <a:cubicBezTo>
                    <a:pt x="694" y="883"/>
                    <a:pt x="852" y="725"/>
                    <a:pt x="1041" y="725"/>
                  </a:cubicBezTo>
                  <a:lnTo>
                    <a:pt x="2049" y="725"/>
                  </a:lnTo>
                  <a:cubicBezTo>
                    <a:pt x="1923" y="284"/>
                    <a:pt x="1513" y="1"/>
                    <a:pt x="10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47505300" y="3235950"/>
              <a:ext cx="17350" cy="18125"/>
            </a:xfrm>
            <a:custGeom>
              <a:rect b="b" l="l" r="r" t="t"/>
              <a:pathLst>
                <a:path extrusionOk="0" h="725" w="694">
                  <a:moveTo>
                    <a:pt x="347" y="0"/>
                  </a:moveTo>
                  <a:cubicBezTo>
                    <a:pt x="127" y="0"/>
                    <a:pt x="1" y="158"/>
                    <a:pt x="1" y="378"/>
                  </a:cubicBezTo>
                  <a:cubicBezTo>
                    <a:pt x="1" y="567"/>
                    <a:pt x="127" y="725"/>
                    <a:pt x="347" y="725"/>
                  </a:cubicBezTo>
                  <a:lnTo>
                    <a:pt x="694" y="725"/>
                  </a:lnTo>
                  <a:lnTo>
                    <a:pt x="6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47505300" y="3447025"/>
              <a:ext cx="17350" cy="17350"/>
            </a:xfrm>
            <a:custGeom>
              <a:rect b="b" l="l" r="r" t="t"/>
              <a:pathLst>
                <a:path extrusionOk="0" h="694" w="694">
                  <a:moveTo>
                    <a:pt x="347" y="0"/>
                  </a:moveTo>
                  <a:cubicBezTo>
                    <a:pt x="127" y="0"/>
                    <a:pt x="1" y="158"/>
                    <a:pt x="1" y="347"/>
                  </a:cubicBezTo>
                  <a:cubicBezTo>
                    <a:pt x="1" y="536"/>
                    <a:pt x="127" y="693"/>
                    <a:pt x="347" y="693"/>
                  </a:cubicBezTo>
                  <a:lnTo>
                    <a:pt x="694" y="693"/>
                  </a:lnTo>
                  <a:lnTo>
                    <a:pt x="6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47505300" y="3394250"/>
              <a:ext cx="17350" cy="18150"/>
            </a:xfrm>
            <a:custGeom>
              <a:rect b="b" l="l" r="r" t="t"/>
              <a:pathLst>
                <a:path extrusionOk="0" h="726" w="694">
                  <a:moveTo>
                    <a:pt x="347" y="1"/>
                  </a:moveTo>
                  <a:lnTo>
                    <a:pt x="347" y="32"/>
                  </a:lnTo>
                  <a:cubicBezTo>
                    <a:pt x="127" y="32"/>
                    <a:pt x="1" y="190"/>
                    <a:pt x="1" y="379"/>
                  </a:cubicBezTo>
                  <a:cubicBezTo>
                    <a:pt x="1" y="568"/>
                    <a:pt x="127" y="725"/>
                    <a:pt x="347" y="725"/>
                  </a:cubicBezTo>
                  <a:lnTo>
                    <a:pt x="694" y="725"/>
                  </a:lnTo>
                  <a:lnTo>
                    <a:pt x="6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47505300" y="3341475"/>
              <a:ext cx="17350" cy="18150"/>
            </a:xfrm>
            <a:custGeom>
              <a:rect b="b" l="l" r="r" t="t"/>
              <a:pathLst>
                <a:path extrusionOk="0" h="726" w="694">
                  <a:moveTo>
                    <a:pt x="347" y="1"/>
                  </a:moveTo>
                  <a:cubicBezTo>
                    <a:pt x="127" y="1"/>
                    <a:pt x="1" y="158"/>
                    <a:pt x="1" y="347"/>
                  </a:cubicBezTo>
                  <a:cubicBezTo>
                    <a:pt x="1" y="568"/>
                    <a:pt x="127" y="725"/>
                    <a:pt x="347" y="725"/>
                  </a:cubicBezTo>
                  <a:lnTo>
                    <a:pt x="694" y="725"/>
                  </a:lnTo>
                  <a:lnTo>
                    <a:pt x="6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47505300" y="3289500"/>
              <a:ext cx="17350" cy="17350"/>
            </a:xfrm>
            <a:custGeom>
              <a:rect b="b" l="l" r="r" t="t"/>
              <a:pathLst>
                <a:path extrusionOk="0" h="694" w="694">
                  <a:moveTo>
                    <a:pt x="347" y="0"/>
                  </a:moveTo>
                  <a:cubicBezTo>
                    <a:pt x="127" y="0"/>
                    <a:pt x="1" y="158"/>
                    <a:pt x="1" y="347"/>
                  </a:cubicBezTo>
                  <a:cubicBezTo>
                    <a:pt x="1" y="536"/>
                    <a:pt x="127" y="693"/>
                    <a:pt x="347" y="693"/>
                  </a:cubicBezTo>
                  <a:lnTo>
                    <a:pt x="694" y="693"/>
                  </a:lnTo>
                  <a:lnTo>
                    <a:pt x="6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47259550" y="3411575"/>
              <a:ext cx="18125" cy="51225"/>
            </a:xfrm>
            <a:custGeom>
              <a:rect b="b" l="l" r="r" t="t"/>
              <a:pathLst>
                <a:path extrusionOk="0" h="2049" w="725">
                  <a:moveTo>
                    <a:pt x="0" y="1"/>
                  </a:moveTo>
                  <a:lnTo>
                    <a:pt x="0" y="2048"/>
                  </a:lnTo>
                  <a:cubicBezTo>
                    <a:pt x="410" y="1891"/>
                    <a:pt x="725" y="1481"/>
                    <a:pt x="725" y="1072"/>
                  </a:cubicBezTo>
                  <a:lnTo>
                    <a:pt x="7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47259550" y="3306025"/>
              <a:ext cx="18125" cy="35475"/>
            </a:xfrm>
            <a:custGeom>
              <a:rect b="b" l="l" r="r" t="t"/>
              <a:pathLst>
                <a:path extrusionOk="0" h="1419" w="725">
                  <a:moveTo>
                    <a:pt x="0" y="1"/>
                  </a:moveTo>
                  <a:lnTo>
                    <a:pt x="0" y="1419"/>
                  </a:lnTo>
                  <a:lnTo>
                    <a:pt x="725" y="1419"/>
                  </a:lnTo>
                  <a:lnTo>
                    <a:pt x="7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47259550" y="3359600"/>
              <a:ext cx="18125" cy="34675"/>
            </a:xfrm>
            <a:custGeom>
              <a:rect b="b" l="l" r="r" t="t"/>
              <a:pathLst>
                <a:path extrusionOk="0" h="1387" w="725">
                  <a:moveTo>
                    <a:pt x="0" y="0"/>
                  </a:moveTo>
                  <a:lnTo>
                    <a:pt x="0" y="1387"/>
                  </a:lnTo>
                  <a:lnTo>
                    <a:pt x="725" y="1387"/>
                  </a:lnTo>
                  <a:lnTo>
                    <a:pt x="72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47259550" y="3238300"/>
              <a:ext cx="18125" cy="51225"/>
            </a:xfrm>
            <a:custGeom>
              <a:rect b="b" l="l" r="r" t="t"/>
              <a:pathLst>
                <a:path extrusionOk="0" h="2049" w="725">
                  <a:moveTo>
                    <a:pt x="0" y="1"/>
                  </a:moveTo>
                  <a:lnTo>
                    <a:pt x="0" y="2048"/>
                  </a:lnTo>
                  <a:lnTo>
                    <a:pt x="725" y="2048"/>
                  </a:lnTo>
                  <a:lnTo>
                    <a:pt x="725" y="977"/>
                  </a:lnTo>
                  <a:cubicBezTo>
                    <a:pt x="693" y="505"/>
                    <a:pt x="410" y="127"/>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16"/>
          <p:cNvGrpSpPr/>
          <p:nvPr/>
        </p:nvGrpSpPr>
        <p:grpSpPr>
          <a:xfrm>
            <a:off x="5978999" y="3964450"/>
            <a:ext cx="356205" cy="356205"/>
            <a:chOff x="-44512325" y="3176075"/>
            <a:chExt cx="300900" cy="300900"/>
          </a:xfrm>
        </p:grpSpPr>
        <p:sp>
          <p:nvSpPr>
            <p:cNvPr id="217" name="Google Shape;217;p16"/>
            <p:cNvSpPr/>
            <p:nvPr/>
          </p:nvSpPr>
          <p:spPr>
            <a:xfrm>
              <a:off x="-44512325" y="3176075"/>
              <a:ext cx="300900" cy="300900"/>
            </a:xfrm>
            <a:custGeom>
              <a:rect b="b" l="l" r="r" t="t"/>
              <a:pathLst>
                <a:path extrusionOk="0" h="12036" w="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a:off x="-44369750" y="3317850"/>
              <a:ext cx="17350" cy="18150"/>
            </a:xfrm>
            <a:custGeom>
              <a:rect b="b" l="l" r="r" t="t"/>
              <a:pathLst>
                <a:path extrusionOk="0" h="726" w="694">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a:off x="-44411500" y="3275325"/>
              <a:ext cx="100825" cy="102400"/>
            </a:xfrm>
            <a:custGeom>
              <a:rect b="b" l="l" r="r" t="t"/>
              <a:pathLst>
                <a:path extrusionOk="0" h="4096" w="4033">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16"/>
          <p:cNvGrpSpPr/>
          <p:nvPr/>
        </p:nvGrpSpPr>
        <p:grpSpPr>
          <a:xfrm>
            <a:off x="2809726" y="1554849"/>
            <a:ext cx="354341" cy="354341"/>
            <a:chOff x="-49027775" y="3183175"/>
            <a:chExt cx="299325" cy="299325"/>
          </a:xfrm>
        </p:grpSpPr>
        <p:sp>
          <p:nvSpPr>
            <p:cNvPr id="221" name="Google Shape;221;p16"/>
            <p:cNvSpPr/>
            <p:nvPr/>
          </p:nvSpPr>
          <p:spPr>
            <a:xfrm>
              <a:off x="-48870250" y="3183175"/>
              <a:ext cx="141800" cy="185900"/>
            </a:xfrm>
            <a:custGeom>
              <a:rect b="b" l="l" r="r" t="t"/>
              <a:pathLst>
                <a:path extrusionOk="0" h="7436" w="5672">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a:off x="-49027775" y="3183175"/>
              <a:ext cx="185900" cy="141800"/>
            </a:xfrm>
            <a:custGeom>
              <a:rect b="b" l="l" r="r" t="t"/>
              <a:pathLst>
                <a:path extrusionOk="0" h="5672" w="7436">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p:nvPr/>
          </p:nvSpPr>
          <p:spPr>
            <a:xfrm>
              <a:off x="-49027775" y="3295800"/>
              <a:ext cx="141800" cy="186700"/>
            </a:xfrm>
            <a:custGeom>
              <a:rect b="b" l="l" r="r" t="t"/>
              <a:pathLst>
                <a:path extrusionOk="0" h="7468" w="5672">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6"/>
            <p:cNvSpPr/>
            <p:nvPr/>
          </p:nvSpPr>
          <p:spPr>
            <a:xfrm>
              <a:off x="-48914350" y="3340700"/>
              <a:ext cx="185900" cy="141800"/>
            </a:xfrm>
            <a:custGeom>
              <a:rect b="b" l="l" r="r" t="t"/>
              <a:pathLst>
                <a:path extrusionOk="0" h="5672" w="7436">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16"/>
          <p:cNvSpPr txBox="1"/>
          <p:nvPr/>
        </p:nvSpPr>
        <p:spPr>
          <a:xfrm>
            <a:off x="6668075" y="1254275"/>
            <a:ext cx="1833600" cy="868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s" sz="1500">
                <a:solidFill>
                  <a:schemeClr val="lt1"/>
                </a:solidFill>
                <a:latin typeface="Overpass Mono"/>
                <a:ea typeface="Overpass Mono"/>
                <a:cs typeface="Overpass Mono"/>
                <a:sym typeface="Overpass Mono"/>
              </a:rPr>
              <a:t>Cross-</a:t>
            </a:r>
            <a:r>
              <a:rPr b="1" lang="es" sz="1500">
                <a:solidFill>
                  <a:schemeClr val="lt1"/>
                </a:solidFill>
                <a:latin typeface="Overpass Mono"/>
                <a:ea typeface="Overpass Mono"/>
                <a:cs typeface="Overpass Mono"/>
                <a:sym typeface="Overpass Mono"/>
              </a:rPr>
              <a:t>Language</a:t>
            </a:r>
            <a:r>
              <a:rPr b="1" lang="es" sz="1500">
                <a:solidFill>
                  <a:schemeClr val="lt1"/>
                </a:solidFill>
                <a:latin typeface="Overpass Mono"/>
                <a:ea typeface="Overpass Mono"/>
                <a:cs typeface="Overpass Mono"/>
                <a:sym typeface="Overpass Mono"/>
              </a:rPr>
              <a:t> Support</a:t>
            </a:r>
            <a:endParaRPr b="1" sz="1500">
              <a:solidFill>
                <a:schemeClr val="lt1"/>
              </a:solidFill>
              <a:latin typeface="Overpass Mono"/>
              <a:ea typeface="Overpass Mono"/>
              <a:cs typeface="Overpass Mono"/>
              <a:sym typeface="Overpass Mono"/>
            </a:endParaRPr>
          </a:p>
        </p:txBody>
      </p:sp>
      <p:sp>
        <p:nvSpPr>
          <p:cNvPr id="226" name="Google Shape;226;p16"/>
          <p:cNvSpPr txBox="1"/>
          <p:nvPr/>
        </p:nvSpPr>
        <p:spPr>
          <a:xfrm>
            <a:off x="6668067" y="2802164"/>
            <a:ext cx="1728900" cy="400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s" sz="1500">
                <a:solidFill>
                  <a:schemeClr val="lt1"/>
                </a:solidFill>
                <a:latin typeface="Overpass Mono"/>
                <a:ea typeface="Overpass Mono"/>
                <a:cs typeface="Overpass Mono"/>
                <a:sym typeface="Overpass Mono"/>
              </a:rPr>
              <a:t>VS Code Extension</a:t>
            </a:r>
            <a:endParaRPr b="1" sz="1500">
              <a:solidFill>
                <a:schemeClr val="lt1"/>
              </a:solidFill>
              <a:latin typeface="Overpass Mono"/>
              <a:ea typeface="Overpass Mono"/>
              <a:cs typeface="Overpass Mono"/>
              <a:sym typeface="Overpass Mono"/>
            </a:endParaRPr>
          </a:p>
        </p:txBody>
      </p:sp>
      <p:sp>
        <p:nvSpPr>
          <p:cNvPr id="227" name="Google Shape;227;p16"/>
          <p:cNvSpPr txBox="1"/>
          <p:nvPr/>
        </p:nvSpPr>
        <p:spPr>
          <a:xfrm>
            <a:off x="6668067" y="4052139"/>
            <a:ext cx="1728900" cy="400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None/>
            </a:pPr>
            <a:r>
              <a:rPr b="1" lang="es" sz="1500">
                <a:solidFill>
                  <a:schemeClr val="lt1"/>
                </a:solidFill>
                <a:latin typeface="Overpass Mono"/>
                <a:ea typeface="Overpass Mono"/>
                <a:cs typeface="Overpass Mono"/>
                <a:sym typeface="Overpass Mono"/>
              </a:rPr>
              <a:t>Intelligent Code Assistance</a:t>
            </a:r>
            <a:endParaRPr b="1" sz="1500">
              <a:solidFill>
                <a:schemeClr val="lt1"/>
              </a:solidFill>
              <a:latin typeface="Overpass Mono"/>
              <a:ea typeface="Overpass Mono"/>
              <a:cs typeface="Overpass Mono"/>
              <a:sym typeface="Overpass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7"/>
          <p:cNvSpPr txBox="1"/>
          <p:nvPr>
            <p:ph type="title"/>
          </p:nvPr>
        </p:nvSpPr>
        <p:spPr>
          <a:xfrm>
            <a:off x="720000" y="2230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Background</a:t>
            </a:r>
            <a:endParaRPr/>
          </a:p>
        </p:txBody>
      </p:sp>
      <p:sp>
        <p:nvSpPr>
          <p:cNvPr id="233" name="Google Shape;233;p17"/>
          <p:cNvSpPr txBox="1"/>
          <p:nvPr/>
        </p:nvSpPr>
        <p:spPr>
          <a:xfrm>
            <a:off x="192150" y="892000"/>
            <a:ext cx="8668200" cy="3954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Font typeface="Anaheim"/>
              <a:buChar char="●"/>
            </a:pPr>
            <a:r>
              <a:rPr lang="es" sz="1700">
                <a:solidFill>
                  <a:schemeClr val="lt1"/>
                </a:solidFill>
                <a:latin typeface="Anaheim"/>
                <a:ea typeface="Anaheim"/>
                <a:cs typeface="Anaheim"/>
                <a:sym typeface="Anaheim"/>
              </a:rPr>
              <a:t>The Sindbad programming language was conceived to address the challenges developers face when working with multiple programming languages and complex syntax rules. With coding becoming a global skill, many non-native English speakers struggle with traditional programming languages that rely heavily on English syntax. Additionally, error detection and debugging can be cumbersome, especially for beginners or developers working across various languages. </a:t>
            </a:r>
            <a:endParaRPr sz="1700">
              <a:solidFill>
                <a:schemeClr val="lt1"/>
              </a:solidFill>
              <a:latin typeface="Anaheim"/>
              <a:ea typeface="Anaheim"/>
              <a:cs typeface="Anaheim"/>
              <a:sym typeface="Anaheim"/>
            </a:endParaRPr>
          </a:p>
          <a:p>
            <a:pPr indent="0" lvl="0" marL="0" rtl="0" algn="l">
              <a:spcBef>
                <a:spcPts val="0"/>
              </a:spcBef>
              <a:spcAft>
                <a:spcPts val="0"/>
              </a:spcAft>
              <a:buNone/>
            </a:pPr>
            <a:r>
              <a:t/>
            </a:r>
            <a:endParaRPr sz="1700">
              <a:solidFill>
                <a:schemeClr val="lt1"/>
              </a:solidFill>
              <a:latin typeface="Anaheim"/>
              <a:ea typeface="Anaheim"/>
              <a:cs typeface="Anaheim"/>
              <a:sym typeface="Anaheim"/>
            </a:endParaRPr>
          </a:p>
          <a:p>
            <a:pPr indent="-336550" lvl="0" marL="457200" rtl="0" algn="l">
              <a:spcBef>
                <a:spcPts val="0"/>
              </a:spcBef>
              <a:spcAft>
                <a:spcPts val="0"/>
              </a:spcAft>
              <a:buClr>
                <a:schemeClr val="lt1"/>
              </a:buClr>
              <a:buSzPts val="1700"/>
              <a:buFont typeface="Anaheim"/>
              <a:buChar char="●"/>
            </a:pPr>
            <a:r>
              <a:rPr lang="es" sz="1700">
                <a:solidFill>
                  <a:schemeClr val="lt1"/>
                </a:solidFill>
                <a:latin typeface="Anaheim"/>
                <a:ea typeface="Anaheim"/>
                <a:cs typeface="Anaheim"/>
                <a:sym typeface="Anaheim"/>
              </a:rPr>
              <a:t>Recognizing the need for a more inclusive, flexible, and intelligent programming environment, Sindbad was designed with a universal syntax that accommodates Franko Arabic, English, Python, and C++. This approach lowers the barriers to entry, allowing developers to code in a familiar style while enhancing productivity and reducing errors with built-in AI assistance</a:t>
            </a:r>
            <a:endParaRPr sz="1700">
              <a:solidFill>
                <a:schemeClr val="lt1"/>
              </a:solidFill>
              <a:latin typeface="Anaheim"/>
              <a:ea typeface="Anaheim"/>
              <a:cs typeface="Anaheim"/>
              <a:sym typeface="Anaheim"/>
            </a:endParaRPr>
          </a:p>
        </p:txBody>
      </p:sp>
      <p:sp>
        <p:nvSpPr>
          <p:cNvPr id="234" name="Google Shape;234;p17"/>
          <p:cNvSpPr/>
          <p:nvPr/>
        </p:nvSpPr>
        <p:spPr>
          <a:xfrm>
            <a:off x="7772392" y="0"/>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flipH="1">
            <a:off x="-11" y="4357775"/>
            <a:ext cx="788431" cy="785368"/>
          </a:xfrm>
          <a:custGeom>
            <a:rect b="b" l="l" r="r" t="t"/>
            <a:pathLst>
              <a:path extrusionOk="0" h="16396" w="17241">
                <a:moveTo>
                  <a:pt x="0" y="1"/>
                </a:moveTo>
                <a:lnTo>
                  <a:pt x="0" y="16396"/>
                </a:lnTo>
                <a:lnTo>
                  <a:pt x="17240" y="16396"/>
                </a:lnTo>
                <a:lnTo>
                  <a:pt x="172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419089" y="4786292"/>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flipH="1">
            <a:off x="8355564" y="0"/>
            <a:ext cx="788431"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8"/>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Processes</a:t>
            </a:r>
            <a:endParaRPr/>
          </a:p>
        </p:txBody>
      </p:sp>
      <p:grpSp>
        <p:nvGrpSpPr>
          <p:cNvPr id="243" name="Google Shape;243;p18"/>
          <p:cNvGrpSpPr/>
          <p:nvPr/>
        </p:nvGrpSpPr>
        <p:grpSpPr>
          <a:xfrm>
            <a:off x="720000" y="1197437"/>
            <a:ext cx="4118250" cy="664200"/>
            <a:chOff x="720000" y="1197437"/>
            <a:chExt cx="4118250" cy="664200"/>
          </a:xfrm>
        </p:grpSpPr>
        <p:sp>
          <p:nvSpPr>
            <p:cNvPr id="244" name="Google Shape;244;p18"/>
            <p:cNvSpPr txBox="1"/>
            <p:nvPr/>
          </p:nvSpPr>
          <p:spPr>
            <a:xfrm>
              <a:off x="2942550" y="1197437"/>
              <a:ext cx="1895700" cy="6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rgbClr val="FFFFFF"/>
                  </a:solidFill>
                  <a:latin typeface="Anaheim"/>
                  <a:ea typeface="Anaheim"/>
                  <a:cs typeface="Anaheim"/>
                  <a:sym typeface="Anaheim"/>
                </a:rPr>
                <a:t>Designing Universal Syntax</a:t>
              </a:r>
              <a:endParaRPr b="1">
                <a:solidFill>
                  <a:srgbClr val="FFFFFF"/>
                </a:solidFill>
                <a:latin typeface="Anaheim"/>
                <a:ea typeface="Anaheim"/>
                <a:cs typeface="Anaheim"/>
                <a:sym typeface="Anaheim"/>
              </a:endParaRPr>
            </a:p>
          </p:txBody>
        </p:sp>
        <p:sp>
          <p:nvSpPr>
            <p:cNvPr id="245" name="Google Shape;245;p18"/>
            <p:cNvSpPr txBox="1"/>
            <p:nvPr/>
          </p:nvSpPr>
          <p:spPr>
            <a:xfrm>
              <a:off x="720000" y="1264638"/>
              <a:ext cx="1957500" cy="529800"/>
            </a:xfrm>
            <a:prstGeom prst="rect">
              <a:avLst/>
            </a:prstGeom>
            <a:solidFill>
              <a:srgbClr val="00FFC5"/>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rgbClr val="1B1464"/>
                  </a:solidFill>
                  <a:latin typeface="Overpass Mono"/>
                  <a:ea typeface="Overpass Mono"/>
                  <a:cs typeface="Overpass Mono"/>
                  <a:sym typeface="Overpass Mono"/>
                </a:rPr>
                <a:t>Step 1</a:t>
              </a:r>
              <a:endParaRPr b="1" sz="2200">
                <a:solidFill>
                  <a:srgbClr val="1B1464"/>
                </a:solidFill>
                <a:latin typeface="Overpass Mono"/>
                <a:ea typeface="Overpass Mono"/>
                <a:cs typeface="Overpass Mono"/>
                <a:sym typeface="Overpass Mono"/>
              </a:endParaRPr>
            </a:p>
          </p:txBody>
        </p:sp>
      </p:grpSp>
      <p:grpSp>
        <p:nvGrpSpPr>
          <p:cNvPr id="246" name="Google Shape;246;p18"/>
          <p:cNvGrpSpPr/>
          <p:nvPr/>
        </p:nvGrpSpPr>
        <p:grpSpPr>
          <a:xfrm>
            <a:off x="1915250" y="2113425"/>
            <a:ext cx="4691025" cy="664200"/>
            <a:chOff x="1915250" y="2113425"/>
            <a:chExt cx="4691025" cy="664200"/>
          </a:xfrm>
        </p:grpSpPr>
        <p:sp>
          <p:nvSpPr>
            <p:cNvPr id="247" name="Google Shape;247;p18"/>
            <p:cNvSpPr txBox="1"/>
            <p:nvPr/>
          </p:nvSpPr>
          <p:spPr>
            <a:xfrm>
              <a:off x="4138175" y="2113425"/>
              <a:ext cx="2468100" cy="6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rgbClr val="FFFFFF"/>
                  </a:solidFill>
                  <a:latin typeface="Anaheim"/>
                  <a:ea typeface="Anaheim"/>
                  <a:cs typeface="Anaheim"/>
                  <a:sym typeface="Anaheim"/>
                </a:rPr>
                <a:t>AI-Powered Error Detection &amp; Suggestions</a:t>
              </a:r>
              <a:endParaRPr b="1">
                <a:solidFill>
                  <a:srgbClr val="FFFFFF"/>
                </a:solidFill>
                <a:latin typeface="Anaheim"/>
                <a:ea typeface="Anaheim"/>
                <a:cs typeface="Anaheim"/>
                <a:sym typeface="Anaheim"/>
              </a:endParaRPr>
            </a:p>
          </p:txBody>
        </p:sp>
        <p:sp>
          <p:nvSpPr>
            <p:cNvPr id="248" name="Google Shape;248;p18"/>
            <p:cNvSpPr txBox="1"/>
            <p:nvPr/>
          </p:nvSpPr>
          <p:spPr>
            <a:xfrm>
              <a:off x="1915250" y="2180625"/>
              <a:ext cx="1957500" cy="529800"/>
            </a:xfrm>
            <a:prstGeom prst="rect">
              <a:avLst/>
            </a:prstGeom>
            <a:solidFill>
              <a:srgbClr val="EC008C"/>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rgbClr val="FFFFFF"/>
                  </a:solidFill>
                  <a:latin typeface="Overpass Mono"/>
                  <a:ea typeface="Overpass Mono"/>
                  <a:cs typeface="Overpass Mono"/>
                  <a:sym typeface="Overpass Mono"/>
                </a:rPr>
                <a:t>Step 2</a:t>
              </a:r>
              <a:endParaRPr b="1" sz="2200">
                <a:solidFill>
                  <a:srgbClr val="FFFFFF"/>
                </a:solidFill>
                <a:latin typeface="Overpass Mono"/>
                <a:ea typeface="Overpass Mono"/>
                <a:cs typeface="Overpass Mono"/>
                <a:sym typeface="Overpass Mono"/>
              </a:endParaRPr>
            </a:p>
          </p:txBody>
        </p:sp>
      </p:grpSp>
      <p:grpSp>
        <p:nvGrpSpPr>
          <p:cNvPr id="249" name="Google Shape;249;p18"/>
          <p:cNvGrpSpPr/>
          <p:nvPr/>
        </p:nvGrpSpPr>
        <p:grpSpPr>
          <a:xfrm>
            <a:off x="3110500" y="3029425"/>
            <a:ext cx="4113624" cy="664200"/>
            <a:chOff x="3110500" y="3029425"/>
            <a:chExt cx="4113624" cy="664200"/>
          </a:xfrm>
        </p:grpSpPr>
        <p:sp>
          <p:nvSpPr>
            <p:cNvPr id="250" name="Google Shape;250;p18"/>
            <p:cNvSpPr txBox="1"/>
            <p:nvPr/>
          </p:nvSpPr>
          <p:spPr>
            <a:xfrm>
              <a:off x="5328424" y="3029425"/>
              <a:ext cx="1895700" cy="6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rgbClr val="FFFFFF"/>
                  </a:solidFill>
                  <a:latin typeface="Anaheim"/>
                  <a:ea typeface="Anaheim"/>
                  <a:cs typeface="Anaheim"/>
                  <a:sym typeface="Anaheim"/>
                </a:rPr>
                <a:t>Interpreter Development</a:t>
              </a:r>
              <a:endParaRPr b="1">
                <a:solidFill>
                  <a:srgbClr val="FFFFFF"/>
                </a:solidFill>
                <a:latin typeface="Anaheim"/>
                <a:ea typeface="Anaheim"/>
                <a:cs typeface="Anaheim"/>
                <a:sym typeface="Anaheim"/>
              </a:endParaRPr>
            </a:p>
          </p:txBody>
        </p:sp>
        <p:sp>
          <p:nvSpPr>
            <p:cNvPr id="251" name="Google Shape;251;p18"/>
            <p:cNvSpPr txBox="1"/>
            <p:nvPr/>
          </p:nvSpPr>
          <p:spPr>
            <a:xfrm>
              <a:off x="3110500" y="3096625"/>
              <a:ext cx="1957500" cy="529800"/>
            </a:xfrm>
            <a:prstGeom prst="rect">
              <a:avLst/>
            </a:prstGeom>
            <a:solidFill>
              <a:srgbClr val="00FFC5"/>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rgbClr val="1B1464"/>
                  </a:solidFill>
                  <a:latin typeface="Overpass Mono"/>
                  <a:ea typeface="Overpass Mono"/>
                  <a:cs typeface="Overpass Mono"/>
                  <a:sym typeface="Overpass Mono"/>
                </a:rPr>
                <a:t>Step 3</a:t>
              </a:r>
              <a:endParaRPr b="1" sz="2200">
                <a:solidFill>
                  <a:srgbClr val="1B1464"/>
                </a:solidFill>
                <a:latin typeface="Overpass Mono"/>
                <a:ea typeface="Overpass Mono"/>
                <a:cs typeface="Overpass Mono"/>
                <a:sym typeface="Overpass Mono"/>
              </a:endParaRPr>
            </a:p>
          </p:txBody>
        </p:sp>
      </p:grpSp>
      <p:grpSp>
        <p:nvGrpSpPr>
          <p:cNvPr id="252" name="Google Shape;252;p18"/>
          <p:cNvGrpSpPr/>
          <p:nvPr/>
        </p:nvGrpSpPr>
        <p:grpSpPr>
          <a:xfrm>
            <a:off x="4305750" y="3945425"/>
            <a:ext cx="4595525" cy="664200"/>
            <a:chOff x="4305750" y="3945425"/>
            <a:chExt cx="4595525" cy="664200"/>
          </a:xfrm>
        </p:grpSpPr>
        <p:sp>
          <p:nvSpPr>
            <p:cNvPr id="253" name="Google Shape;253;p18"/>
            <p:cNvSpPr txBox="1"/>
            <p:nvPr/>
          </p:nvSpPr>
          <p:spPr>
            <a:xfrm>
              <a:off x="6456575" y="3945425"/>
              <a:ext cx="2444700" cy="66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a:solidFill>
                    <a:srgbClr val="FFFFFF"/>
                  </a:solidFill>
                  <a:latin typeface="Anaheim"/>
                  <a:ea typeface="Anaheim"/>
                  <a:cs typeface="Anaheim"/>
                  <a:sym typeface="Anaheim"/>
                </a:rPr>
                <a:t>Development of VS Code Extension or Custom IDE</a:t>
              </a:r>
              <a:endParaRPr b="1">
                <a:solidFill>
                  <a:srgbClr val="FFFFFF"/>
                </a:solidFill>
                <a:latin typeface="Anaheim"/>
                <a:ea typeface="Anaheim"/>
                <a:cs typeface="Anaheim"/>
                <a:sym typeface="Anaheim"/>
              </a:endParaRPr>
            </a:p>
          </p:txBody>
        </p:sp>
        <p:sp>
          <p:nvSpPr>
            <p:cNvPr id="254" name="Google Shape;254;p18"/>
            <p:cNvSpPr txBox="1"/>
            <p:nvPr/>
          </p:nvSpPr>
          <p:spPr>
            <a:xfrm>
              <a:off x="4305750" y="4012625"/>
              <a:ext cx="1957500" cy="529800"/>
            </a:xfrm>
            <a:prstGeom prst="rect">
              <a:avLst/>
            </a:prstGeom>
            <a:solidFill>
              <a:srgbClr val="EC008C"/>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rgbClr val="FFFFFF"/>
                  </a:solidFill>
                  <a:latin typeface="Overpass Mono"/>
                  <a:ea typeface="Overpass Mono"/>
                  <a:cs typeface="Overpass Mono"/>
                  <a:sym typeface="Overpass Mono"/>
                </a:rPr>
                <a:t>Step 4</a:t>
              </a:r>
              <a:endParaRPr b="1" sz="2200">
                <a:solidFill>
                  <a:srgbClr val="FFFFFF"/>
                </a:solidFill>
                <a:latin typeface="Overpass Mono"/>
                <a:ea typeface="Overpass Mono"/>
                <a:cs typeface="Overpass Mono"/>
                <a:sym typeface="Overpass Mono"/>
              </a:endParaRPr>
            </a:p>
          </p:txBody>
        </p:sp>
      </p:grpSp>
      <p:cxnSp>
        <p:nvCxnSpPr>
          <p:cNvPr id="255" name="Google Shape;255;p18"/>
          <p:cNvCxnSpPr>
            <a:stCxn id="245" idx="2"/>
            <a:endCxn id="248" idx="1"/>
          </p:cNvCxnSpPr>
          <p:nvPr/>
        </p:nvCxnSpPr>
        <p:spPr>
          <a:xfrm flipH="1" rot="-5400000">
            <a:off x="1481550" y="2011638"/>
            <a:ext cx="651000" cy="216600"/>
          </a:xfrm>
          <a:prstGeom prst="bentConnector2">
            <a:avLst/>
          </a:prstGeom>
          <a:noFill/>
          <a:ln cap="flat" cmpd="sng" w="28575">
            <a:solidFill>
              <a:schemeClr val="lt1"/>
            </a:solidFill>
            <a:prstDash val="solid"/>
            <a:round/>
            <a:headEnd len="med" w="med" type="none"/>
            <a:tailEnd len="med" w="med" type="oval"/>
          </a:ln>
        </p:spPr>
      </p:cxnSp>
      <p:cxnSp>
        <p:nvCxnSpPr>
          <p:cNvPr id="256" name="Google Shape;256;p18"/>
          <p:cNvCxnSpPr>
            <a:stCxn id="248" idx="2"/>
            <a:endCxn id="251" idx="1"/>
          </p:cNvCxnSpPr>
          <p:nvPr/>
        </p:nvCxnSpPr>
        <p:spPr>
          <a:xfrm flipH="1" rot="-5400000">
            <a:off x="2676800" y="2927625"/>
            <a:ext cx="651000" cy="216600"/>
          </a:xfrm>
          <a:prstGeom prst="bentConnector2">
            <a:avLst/>
          </a:prstGeom>
          <a:noFill/>
          <a:ln cap="flat" cmpd="sng" w="28575">
            <a:solidFill>
              <a:schemeClr val="lt1"/>
            </a:solidFill>
            <a:prstDash val="solid"/>
            <a:round/>
            <a:headEnd len="med" w="med" type="none"/>
            <a:tailEnd len="med" w="med" type="oval"/>
          </a:ln>
        </p:spPr>
      </p:cxnSp>
      <p:cxnSp>
        <p:nvCxnSpPr>
          <p:cNvPr id="257" name="Google Shape;257;p18"/>
          <p:cNvCxnSpPr>
            <a:stCxn id="251" idx="2"/>
            <a:endCxn id="254" idx="1"/>
          </p:cNvCxnSpPr>
          <p:nvPr/>
        </p:nvCxnSpPr>
        <p:spPr>
          <a:xfrm flipH="1" rot="-5400000">
            <a:off x="3872050" y="3843625"/>
            <a:ext cx="651000" cy="216600"/>
          </a:xfrm>
          <a:prstGeom prst="bentConnector2">
            <a:avLst/>
          </a:prstGeom>
          <a:noFill/>
          <a:ln cap="flat" cmpd="sng" w="28575">
            <a:solidFill>
              <a:schemeClr val="lt1"/>
            </a:solidFill>
            <a:prstDash val="solid"/>
            <a:round/>
            <a:headEnd len="med" w="med" type="none"/>
            <a:tailEnd len="med" w="med" type="oval"/>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9"/>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Expectations</a:t>
            </a:r>
            <a:endParaRPr/>
          </a:p>
        </p:txBody>
      </p:sp>
      <p:grpSp>
        <p:nvGrpSpPr>
          <p:cNvPr id="263" name="Google Shape;263;p19"/>
          <p:cNvGrpSpPr/>
          <p:nvPr/>
        </p:nvGrpSpPr>
        <p:grpSpPr>
          <a:xfrm>
            <a:off x="719975" y="1278100"/>
            <a:ext cx="1844124" cy="3322700"/>
            <a:chOff x="719975" y="1318950"/>
            <a:chExt cx="1844124" cy="3322700"/>
          </a:xfrm>
        </p:grpSpPr>
        <p:sp>
          <p:nvSpPr>
            <p:cNvPr id="264" name="Google Shape;264;p19"/>
            <p:cNvSpPr txBox="1"/>
            <p:nvPr/>
          </p:nvSpPr>
          <p:spPr>
            <a:xfrm>
              <a:off x="719975" y="3972650"/>
              <a:ext cx="1844100" cy="6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700">
                  <a:solidFill>
                    <a:schemeClr val="lt1"/>
                  </a:solidFill>
                  <a:latin typeface="Anaheim"/>
                  <a:ea typeface="Anaheim"/>
                  <a:cs typeface="Anaheim"/>
                  <a:sym typeface="Anaheim"/>
                </a:rPr>
                <a:t>Global Adoption</a:t>
              </a:r>
              <a:endParaRPr b="1" sz="1700">
                <a:solidFill>
                  <a:srgbClr val="FFFFFF"/>
                </a:solidFill>
                <a:latin typeface="Anaheim"/>
                <a:ea typeface="Anaheim"/>
                <a:cs typeface="Anaheim"/>
                <a:sym typeface="Anaheim"/>
              </a:endParaRPr>
            </a:p>
          </p:txBody>
        </p:sp>
        <p:sp>
          <p:nvSpPr>
            <p:cNvPr id="265" name="Google Shape;265;p19"/>
            <p:cNvSpPr txBox="1"/>
            <p:nvPr/>
          </p:nvSpPr>
          <p:spPr>
            <a:xfrm>
              <a:off x="719999" y="1318950"/>
              <a:ext cx="1844100" cy="529800"/>
            </a:xfrm>
            <a:prstGeom prst="rect">
              <a:avLst/>
            </a:prstGeom>
            <a:solidFill>
              <a:srgbClr val="00FFC5"/>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rgbClr val="1B1464"/>
                  </a:solidFill>
                  <a:latin typeface="Overpass Mono"/>
                  <a:ea typeface="Overpass Mono"/>
                  <a:cs typeface="Overpass Mono"/>
                  <a:sym typeface="Overpass Mono"/>
                </a:rPr>
                <a:t>Feature 1</a:t>
              </a:r>
              <a:endParaRPr b="1" sz="2200">
                <a:solidFill>
                  <a:srgbClr val="1B1464"/>
                </a:solidFill>
                <a:latin typeface="Overpass Mono"/>
                <a:ea typeface="Overpass Mono"/>
                <a:cs typeface="Overpass Mono"/>
                <a:sym typeface="Overpass Mono"/>
              </a:endParaRPr>
            </a:p>
          </p:txBody>
        </p:sp>
      </p:grpSp>
      <p:grpSp>
        <p:nvGrpSpPr>
          <p:cNvPr id="266" name="Google Shape;266;p19"/>
          <p:cNvGrpSpPr/>
          <p:nvPr/>
        </p:nvGrpSpPr>
        <p:grpSpPr>
          <a:xfrm>
            <a:off x="2673201" y="1278100"/>
            <a:ext cx="1844125" cy="3322700"/>
            <a:chOff x="2673201" y="1318950"/>
            <a:chExt cx="1844125" cy="3322700"/>
          </a:xfrm>
        </p:grpSpPr>
        <p:sp>
          <p:nvSpPr>
            <p:cNvPr id="267" name="Google Shape;267;p19"/>
            <p:cNvSpPr txBox="1"/>
            <p:nvPr/>
          </p:nvSpPr>
          <p:spPr>
            <a:xfrm>
              <a:off x="2673201" y="3972650"/>
              <a:ext cx="1844100" cy="6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700">
                  <a:solidFill>
                    <a:schemeClr val="lt1"/>
                  </a:solidFill>
                  <a:latin typeface="Anaheim"/>
                  <a:ea typeface="Anaheim"/>
                  <a:cs typeface="Anaheim"/>
                  <a:sym typeface="Anaheim"/>
                </a:rPr>
                <a:t>Reduce Learning Curves</a:t>
              </a:r>
              <a:endParaRPr b="1" sz="1700">
                <a:solidFill>
                  <a:srgbClr val="FFFFFF"/>
                </a:solidFill>
                <a:latin typeface="Anaheim"/>
                <a:ea typeface="Anaheim"/>
                <a:cs typeface="Anaheim"/>
                <a:sym typeface="Anaheim"/>
              </a:endParaRPr>
            </a:p>
          </p:txBody>
        </p:sp>
        <p:sp>
          <p:nvSpPr>
            <p:cNvPr id="268" name="Google Shape;268;p19"/>
            <p:cNvSpPr txBox="1"/>
            <p:nvPr/>
          </p:nvSpPr>
          <p:spPr>
            <a:xfrm>
              <a:off x="2673226" y="1318950"/>
              <a:ext cx="1844100" cy="529800"/>
            </a:xfrm>
            <a:prstGeom prst="rect">
              <a:avLst/>
            </a:prstGeom>
            <a:solidFill>
              <a:schemeClr val="lt2"/>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Feature 2</a:t>
              </a:r>
              <a:endParaRPr b="1" sz="2200">
                <a:solidFill>
                  <a:schemeClr val="lt1"/>
                </a:solidFill>
                <a:latin typeface="Overpass Mono"/>
                <a:ea typeface="Overpass Mono"/>
                <a:cs typeface="Overpass Mono"/>
                <a:sym typeface="Overpass Mono"/>
              </a:endParaRPr>
            </a:p>
          </p:txBody>
        </p:sp>
      </p:grpSp>
      <p:grpSp>
        <p:nvGrpSpPr>
          <p:cNvPr id="269" name="Google Shape;269;p19"/>
          <p:cNvGrpSpPr/>
          <p:nvPr/>
        </p:nvGrpSpPr>
        <p:grpSpPr>
          <a:xfrm>
            <a:off x="4626450" y="1278100"/>
            <a:ext cx="1953300" cy="3322700"/>
            <a:chOff x="4626450" y="1318950"/>
            <a:chExt cx="1953300" cy="3322700"/>
          </a:xfrm>
        </p:grpSpPr>
        <p:sp>
          <p:nvSpPr>
            <p:cNvPr id="270" name="Google Shape;270;p19"/>
            <p:cNvSpPr txBox="1"/>
            <p:nvPr/>
          </p:nvSpPr>
          <p:spPr>
            <a:xfrm>
              <a:off x="4626450" y="3972650"/>
              <a:ext cx="1953300" cy="6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700">
                  <a:solidFill>
                    <a:schemeClr val="lt1"/>
                  </a:solidFill>
                  <a:latin typeface="Anaheim"/>
                  <a:ea typeface="Anaheim"/>
                  <a:cs typeface="Anaheim"/>
                  <a:sym typeface="Anaheim"/>
                </a:rPr>
                <a:t>Provide Seamless Coding Experience</a:t>
              </a:r>
              <a:endParaRPr b="1" sz="1700">
                <a:solidFill>
                  <a:srgbClr val="FFFFFF"/>
                </a:solidFill>
                <a:latin typeface="Anaheim"/>
                <a:ea typeface="Anaheim"/>
                <a:cs typeface="Anaheim"/>
                <a:sym typeface="Anaheim"/>
              </a:endParaRPr>
            </a:p>
          </p:txBody>
        </p:sp>
        <p:sp>
          <p:nvSpPr>
            <p:cNvPr id="271" name="Google Shape;271;p19"/>
            <p:cNvSpPr txBox="1"/>
            <p:nvPr/>
          </p:nvSpPr>
          <p:spPr>
            <a:xfrm>
              <a:off x="4626477" y="1318950"/>
              <a:ext cx="1844100" cy="529800"/>
            </a:xfrm>
            <a:prstGeom prst="rect">
              <a:avLst/>
            </a:prstGeom>
            <a:solidFill>
              <a:srgbClr val="00FFC5"/>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dk1"/>
                  </a:solidFill>
                  <a:latin typeface="Overpass Mono"/>
                  <a:ea typeface="Overpass Mono"/>
                  <a:cs typeface="Overpass Mono"/>
                  <a:sym typeface="Overpass Mono"/>
                </a:rPr>
                <a:t>Feature 3</a:t>
              </a:r>
              <a:endParaRPr b="1" sz="2200">
                <a:solidFill>
                  <a:srgbClr val="1B1464"/>
                </a:solidFill>
                <a:latin typeface="Overpass Mono"/>
                <a:ea typeface="Overpass Mono"/>
                <a:cs typeface="Overpass Mono"/>
                <a:sym typeface="Overpass Mono"/>
              </a:endParaRPr>
            </a:p>
          </p:txBody>
        </p:sp>
      </p:grpSp>
      <p:grpSp>
        <p:nvGrpSpPr>
          <p:cNvPr id="272" name="Google Shape;272;p19"/>
          <p:cNvGrpSpPr/>
          <p:nvPr/>
        </p:nvGrpSpPr>
        <p:grpSpPr>
          <a:xfrm>
            <a:off x="6579725" y="1278100"/>
            <a:ext cx="1844127" cy="3322700"/>
            <a:chOff x="6579725" y="1318950"/>
            <a:chExt cx="1844127" cy="3322700"/>
          </a:xfrm>
        </p:grpSpPr>
        <p:sp>
          <p:nvSpPr>
            <p:cNvPr id="273" name="Google Shape;273;p19"/>
            <p:cNvSpPr txBox="1"/>
            <p:nvPr/>
          </p:nvSpPr>
          <p:spPr>
            <a:xfrm>
              <a:off x="6579725" y="3972650"/>
              <a:ext cx="1844100" cy="66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700">
                  <a:solidFill>
                    <a:schemeClr val="lt1"/>
                  </a:solidFill>
                  <a:latin typeface="Anaheim"/>
                  <a:ea typeface="Anaheim"/>
                  <a:cs typeface="Anaheim"/>
                  <a:sym typeface="Anaheim"/>
                </a:rPr>
                <a:t>Enhance Productivity</a:t>
              </a:r>
              <a:endParaRPr b="1" sz="1700">
                <a:solidFill>
                  <a:srgbClr val="FFFFFF"/>
                </a:solidFill>
                <a:latin typeface="Anaheim"/>
                <a:ea typeface="Anaheim"/>
                <a:cs typeface="Anaheim"/>
                <a:sym typeface="Anaheim"/>
              </a:endParaRPr>
            </a:p>
          </p:txBody>
        </p:sp>
        <p:sp>
          <p:nvSpPr>
            <p:cNvPr id="274" name="Google Shape;274;p19"/>
            <p:cNvSpPr txBox="1"/>
            <p:nvPr/>
          </p:nvSpPr>
          <p:spPr>
            <a:xfrm>
              <a:off x="6579752" y="1318950"/>
              <a:ext cx="1844100" cy="529800"/>
            </a:xfrm>
            <a:prstGeom prst="rect">
              <a:avLst/>
            </a:prstGeom>
            <a:solidFill>
              <a:schemeClr val="lt2"/>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Feature 4</a:t>
              </a:r>
              <a:endParaRPr b="1" sz="2200">
                <a:solidFill>
                  <a:schemeClr val="lt1"/>
                </a:solidFill>
                <a:latin typeface="Overpass Mono"/>
                <a:ea typeface="Overpass Mono"/>
                <a:cs typeface="Overpass Mono"/>
                <a:sym typeface="Overpass Mono"/>
              </a:endParaRPr>
            </a:p>
          </p:txBody>
        </p:sp>
      </p:grpSp>
      <p:sp>
        <p:nvSpPr>
          <p:cNvPr id="275" name="Google Shape;275;p19"/>
          <p:cNvSpPr/>
          <p:nvPr/>
        </p:nvSpPr>
        <p:spPr>
          <a:xfrm>
            <a:off x="1247075" y="2474900"/>
            <a:ext cx="789900" cy="78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3200300" y="2474900"/>
            <a:ext cx="789900" cy="789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5153525" y="2474900"/>
            <a:ext cx="789900" cy="78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7106750" y="2474900"/>
            <a:ext cx="789900" cy="789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19"/>
          <p:cNvCxnSpPr>
            <a:endCxn id="275" idx="0"/>
          </p:cNvCxnSpPr>
          <p:nvPr/>
        </p:nvCxnSpPr>
        <p:spPr>
          <a:xfrm>
            <a:off x="1642025" y="1808000"/>
            <a:ext cx="0" cy="666900"/>
          </a:xfrm>
          <a:prstGeom prst="straightConnector1">
            <a:avLst/>
          </a:prstGeom>
          <a:noFill/>
          <a:ln cap="flat" cmpd="sng" w="28575">
            <a:solidFill>
              <a:schemeClr val="lt1"/>
            </a:solidFill>
            <a:prstDash val="solid"/>
            <a:round/>
            <a:headEnd len="med" w="med" type="none"/>
            <a:tailEnd len="med" w="med" type="none"/>
          </a:ln>
        </p:spPr>
      </p:cxnSp>
      <p:cxnSp>
        <p:nvCxnSpPr>
          <p:cNvPr id="280" name="Google Shape;280;p19"/>
          <p:cNvCxnSpPr>
            <a:stCxn id="268" idx="2"/>
            <a:endCxn id="276" idx="0"/>
          </p:cNvCxnSpPr>
          <p:nvPr/>
        </p:nvCxnSpPr>
        <p:spPr>
          <a:xfrm>
            <a:off x="3595276" y="1807900"/>
            <a:ext cx="0" cy="666900"/>
          </a:xfrm>
          <a:prstGeom prst="straightConnector1">
            <a:avLst/>
          </a:prstGeom>
          <a:noFill/>
          <a:ln cap="flat" cmpd="sng" w="28575">
            <a:solidFill>
              <a:schemeClr val="lt1"/>
            </a:solidFill>
            <a:prstDash val="solid"/>
            <a:round/>
            <a:headEnd len="med" w="med" type="none"/>
            <a:tailEnd len="med" w="med" type="none"/>
          </a:ln>
        </p:spPr>
      </p:cxnSp>
      <p:cxnSp>
        <p:nvCxnSpPr>
          <p:cNvPr id="281" name="Google Shape;281;p19"/>
          <p:cNvCxnSpPr>
            <a:stCxn id="271" idx="2"/>
            <a:endCxn id="277" idx="0"/>
          </p:cNvCxnSpPr>
          <p:nvPr/>
        </p:nvCxnSpPr>
        <p:spPr>
          <a:xfrm>
            <a:off x="5548527" y="1807900"/>
            <a:ext cx="0" cy="666900"/>
          </a:xfrm>
          <a:prstGeom prst="straightConnector1">
            <a:avLst/>
          </a:prstGeom>
          <a:noFill/>
          <a:ln cap="flat" cmpd="sng" w="28575">
            <a:solidFill>
              <a:schemeClr val="lt1"/>
            </a:solidFill>
            <a:prstDash val="solid"/>
            <a:round/>
            <a:headEnd len="med" w="med" type="none"/>
            <a:tailEnd len="med" w="med" type="none"/>
          </a:ln>
        </p:spPr>
      </p:cxnSp>
      <p:cxnSp>
        <p:nvCxnSpPr>
          <p:cNvPr id="282" name="Google Shape;282;p19"/>
          <p:cNvCxnSpPr>
            <a:stCxn id="274" idx="2"/>
            <a:endCxn id="278" idx="0"/>
          </p:cNvCxnSpPr>
          <p:nvPr/>
        </p:nvCxnSpPr>
        <p:spPr>
          <a:xfrm>
            <a:off x="7501802" y="1807900"/>
            <a:ext cx="0" cy="666900"/>
          </a:xfrm>
          <a:prstGeom prst="straightConnector1">
            <a:avLst/>
          </a:prstGeom>
          <a:noFill/>
          <a:ln cap="flat" cmpd="sng" w="28575">
            <a:solidFill>
              <a:schemeClr val="lt1"/>
            </a:solidFill>
            <a:prstDash val="solid"/>
            <a:round/>
            <a:headEnd len="med" w="med" type="none"/>
            <a:tailEnd len="med" w="med" type="none"/>
          </a:ln>
        </p:spPr>
      </p:cxnSp>
      <p:cxnSp>
        <p:nvCxnSpPr>
          <p:cNvPr id="283" name="Google Shape;283;p19"/>
          <p:cNvCxnSpPr>
            <a:stCxn id="275" idx="2"/>
            <a:endCxn id="264" idx="0"/>
          </p:cNvCxnSpPr>
          <p:nvPr/>
        </p:nvCxnSpPr>
        <p:spPr>
          <a:xfrm>
            <a:off x="1642025" y="3264800"/>
            <a:ext cx="0" cy="666900"/>
          </a:xfrm>
          <a:prstGeom prst="straightConnector1">
            <a:avLst/>
          </a:prstGeom>
          <a:noFill/>
          <a:ln cap="flat" cmpd="sng" w="28575">
            <a:solidFill>
              <a:schemeClr val="lt1"/>
            </a:solidFill>
            <a:prstDash val="solid"/>
            <a:round/>
            <a:headEnd len="med" w="med" type="none"/>
            <a:tailEnd len="med" w="med" type="oval"/>
          </a:ln>
        </p:spPr>
      </p:cxnSp>
      <p:cxnSp>
        <p:nvCxnSpPr>
          <p:cNvPr id="284" name="Google Shape;284;p19"/>
          <p:cNvCxnSpPr>
            <a:endCxn id="267" idx="0"/>
          </p:cNvCxnSpPr>
          <p:nvPr/>
        </p:nvCxnSpPr>
        <p:spPr>
          <a:xfrm>
            <a:off x="3595251" y="3264900"/>
            <a:ext cx="0" cy="666900"/>
          </a:xfrm>
          <a:prstGeom prst="straightConnector1">
            <a:avLst/>
          </a:prstGeom>
          <a:noFill/>
          <a:ln cap="flat" cmpd="sng" w="28575">
            <a:solidFill>
              <a:schemeClr val="lt1"/>
            </a:solidFill>
            <a:prstDash val="solid"/>
            <a:round/>
            <a:headEnd len="med" w="med" type="none"/>
            <a:tailEnd len="med" w="med" type="oval"/>
          </a:ln>
        </p:spPr>
      </p:cxnSp>
      <p:cxnSp>
        <p:nvCxnSpPr>
          <p:cNvPr id="285" name="Google Shape;285;p19"/>
          <p:cNvCxnSpPr/>
          <p:nvPr/>
        </p:nvCxnSpPr>
        <p:spPr>
          <a:xfrm flipH="1">
            <a:off x="5544625" y="3264775"/>
            <a:ext cx="7800" cy="639600"/>
          </a:xfrm>
          <a:prstGeom prst="straightConnector1">
            <a:avLst/>
          </a:prstGeom>
          <a:noFill/>
          <a:ln cap="flat" cmpd="sng" w="28575">
            <a:solidFill>
              <a:schemeClr val="lt1"/>
            </a:solidFill>
            <a:prstDash val="solid"/>
            <a:round/>
            <a:headEnd len="med" w="med" type="none"/>
            <a:tailEnd len="med" w="med" type="oval"/>
          </a:ln>
        </p:spPr>
      </p:cxnSp>
      <p:cxnSp>
        <p:nvCxnSpPr>
          <p:cNvPr id="286" name="Google Shape;286;p19"/>
          <p:cNvCxnSpPr>
            <a:endCxn id="273" idx="0"/>
          </p:cNvCxnSpPr>
          <p:nvPr/>
        </p:nvCxnSpPr>
        <p:spPr>
          <a:xfrm>
            <a:off x="7501775" y="3264900"/>
            <a:ext cx="0" cy="666900"/>
          </a:xfrm>
          <a:prstGeom prst="straightConnector1">
            <a:avLst/>
          </a:prstGeom>
          <a:noFill/>
          <a:ln cap="flat" cmpd="sng" w="28575">
            <a:solidFill>
              <a:schemeClr val="lt1"/>
            </a:solidFill>
            <a:prstDash val="solid"/>
            <a:round/>
            <a:headEnd len="med" w="med" type="none"/>
            <a:tailEnd len="med" w="med" type="oval"/>
          </a:ln>
        </p:spPr>
      </p:cxnSp>
      <p:sp>
        <p:nvSpPr>
          <p:cNvPr id="287" name="Google Shape;287;p19"/>
          <p:cNvSpPr/>
          <p:nvPr/>
        </p:nvSpPr>
        <p:spPr>
          <a:xfrm>
            <a:off x="1458404" y="2686665"/>
            <a:ext cx="367261" cy="366364"/>
          </a:xfrm>
          <a:custGeom>
            <a:rect b="b" l="l" r="r" t="t"/>
            <a:pathLst>
              <a:path extrusionOk="0" h="12666" w="12697">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19"/>
          <p:cNvGrpSpPr/>
          <p:nvPr/>
        </p:nvGrpSpPr>
        <p:grpSpPr>
          <a:xfrm>
            <a:off x="3411642" y="2687508"/>
            <a:ext cx="367261" cy="364686"/>
            <a:chOff x="-64781025" y="3361050"/>
            <a:chExt cx="317425" cy="315200"/>
          </a:xfrm>
        </p:grpSpPr>
        <p:sp>
          <p:nvSpPr>
            <p:cNvPr id="289" name="Google Shape;289;p19"/>
            <p:cNvSpPr/>
            <p:nvPr/>
          </p:nvSpPr>
          <p:spPr>
            <a:xfrm>
              <a:off x="-64764500" y="3388725"/>
              <a:ext cx="272550" cy="272550"/>
            </a:xfrm>
            <a:custGeom>
              <a:rect b="b" l="l" r="r" t="t"/>
              <a:pathLst>
                <a:path extrusionOk="0" h="10902" w="10902">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
            <p:cNvSpPr/>
            <p:nvPr/>
          </p:nvSpPr>
          <p:spPr>
            <a:xfrm>
              <a:off x="-64568375" y="3361050"/>
              <a:ext cx="104775" cy="105675"/>
            </a:xfrm>
            <a:custGeom>
              <a:rect b="b" l="l" r="r" t="t"/>
              <a:pathLst>
                <a:path extrusionOk="0" h="4227" w="4191">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9"/>
            <p:cNvSpPr/>
            <p:nvPr/>
          </p:nvSpPr>
          <p:spPr>
            <a:xfrm>
              <a:off x="-64645575" y="3596675"/>
              <a:ext cx="85100" cy="79575"/>
            </a:xfrm>
            <a:custGeom>
              <a:rect b="b" l="l" r="r" t="t"/>
              <a:pathLst>
                <a:path extrusionOk="0" h="3183" w="3404">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9"/>
            <p:cNvSpPr/>
            <p:nvPr/>
          </p:nvSpPr>
          <p:spPr>
            <a:xfrm>
              <a:off x="-64781025" y="3456475"/>
              <a:ext cx="80350" cy="85075"/>
            </a:xfrm>
            <a:custGeom>
              <a:rect b="b" l="l" r="r" t="t"/>
              <a:pathLst>
                <a:path extrusionOk="0" h="3403" w="3214">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19"/>
          <p:cNvGrpSpPr/>
          <p:nvPr/>
        </p:nvGrpSpPr>
        <p:grpSpPr>
          <a:xfrm>
            <a:off x="5364426" y="2687677"/>
            <a:ext cx="368186" cy="364224"/>
            <a:chOff x="-64406125" y="3362225"/>
            <a:chExt cx="318225" cy="314800"/>
          </a:xfrm>
        </p:grpSpPr>
        <p:sp>
          <p:nvSpPr>
            <p:cNvPr id="294" name="Google Shape;294;p19"/>
            <p:cNvSpPr/>
            <p:nvPr/>
          </p:nvSpPr>
          <p:spPr>
            <a:xfrm>
              <a:off x="-64332100" y="3362225"/>
              <a:ext cx="170150" cy="199025"/>
            </a:xfrm>
            <a:custGeom>
              <a:rect b="b" l="l" r="r" t="t"/>
              <a:pathLst>
                <a:path extrusionOk="0" h="7961" w="6806">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p:nvPr/>
          </p:nvSpPr>
          <p:spPr>
            <a:xfrm>
              <a:off x="-64406125" y="3559050"/>
              <a:ext cx="318225" cy="117975"/>
            </a:xfrm>
            <a:custGeom>
              <a:rect b="b" l="l" r="r" t="t"/>
              <a:pathLst>
                <a:path extrusionOk="0" h="4719" w="12729">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19"/>
          <p:cNvGrpSpPr/>
          <p:nvPr/>
        </p:nvGrpSpPr>
        <p:grpSpPr>
          <a:xfrm>
            <a:off x="7318136" y="2686669"/>
            <a:ext cx="365438" cy="366364"/>
            <a:chOff x="-64044600" y="3360375"/>
            <a:chExt cx="315850" cy="316650"/>
          </a:xfrm>
        </p:grpSpPr>
        <p:sp>
          <p:nvSpPr>
            <p:cNvPr id="297" name="Google Shape;297;p19"/>
            <p:cNvSpPr/>
            <p:nvPr/>
          </p:nvSpPr>
          <p:spPr>
            <a:xfrm>
              <a:off x="-63980025" y="3532875"/>
              <a:ext cx="185900" cy="144150"/>
            </a:xfrm>
            <a:custGeom>
              <a:rect b="b" l="l" r="r" t="t"/>
              <a:pathLst>
                <a:path extrusionOk="0" h="5766" w="7436">
                  <a:moveTo>
                    <a:pt x="410" y="0"/>
                  </a:moveTo>
                  <a:cubicBezTo>
                    <a:pt x="158" y="0"/>
                    <a:pt x="1" y="189"/>
                    <a:pt x="1" y="410"/>
                  </a:cubicBezTo>
                  <a:cubicBezTo>
                    <a:pt x="1" y="662"/>
                    <a:pt x="190" y="820"/>
                    <a:pt x="410" y="820"/>
                  </a:cubicBezTo>
                  <a:lnTo>
                    <a:pt x="883" y="820"/>
                  </a:lnTo>
                  <a:lnTo>
                    <a:pt x="1670" y="5419"/>
                  </a:lnTo>
                  <a:cubicBezTo>
                    <a:pt x="1702" y="5608"/>
                    <a:pt x="1859" y="5766"/>
                    <a:pt x="2048" y="5766"/>
                  </a:cubicBezTo>
                  <a:lnTo>
                    <a:pt x="5356" y="5766"/>
                  </a:lnTo>
                  <a:cubicBezTo>
                    <a:pt x="5545" y="5766"/>
                    <a:pt x="5766" y="5608"/>
                    <a:pt x="5766" y="5419"/>
                  </a:cubicBezTo>
                  <a:lnTo>
                    <a:pt x="6554" y="820"/>
                  </a:lnTo>
                  <a:lnTo>
                    <a:pt x="7026" y="820"/>
                  </a:lnTo>
                  <a:cubicBezTo>
                    <a:pt x="7247" y="820"/>
                    <a:pt x="7404" y="630"/>
                    <a:pt x="7404" y="410"/>
                  </a:cubicBezTo>
                  <a:cubicBezTo>
                    <a:pt x="7436" y="189"/>
                    <a:pt x="7247" y="0"/>
                    <a:pt x="70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p:nvPr/>
          </p:nvSpPr>
          <p:spPr>
            <a:xfrm>
              <a:off x="-64044600" y="3360375"/>
              <a:ext cx="315850" cy="152825"/>
            </a:xfrm>
            <a:custGeom>
              <a:rect b="b" l="l" r="r" t="t"/>
              <a:pathLst>
                <a:path extrusionOk="0" h="6113" w="12634">
                  <a:moveTo>
                    <a:pt x="378" y="1"/>
                  </a:moveTo>
                  <a:cubicBezTo>
                    <a:pt x="158" y="1"/>
                    <a:pt x="0" y="190"/>
                    <a:pt x="0" y="442"/>
                  </a:cubicBezTo>
                  <a:lnTo>
                    <a:pt x="0" y="5672"/>
                  </a:lnTo>
                  <a:cubicBezTo>
                    <a:pt x="0" y="5892"/>
                    <a:pt x="189" y="6113"/>
                    <a:pt x="378" y="6113"/>
                  </a:cubicBezTo>
                  <a:lnTo>
                    <a:pt x="3088" y="6113"/>
                  </a:lnTo>
                  <a:cubicBezTo>
                    <a:pt x="3245" y="5514"/>
                    <a:pt x="3560" y="4947"/>
                    <a:pt x="4001" y="4569"/>
                  </a:cubicBezTo>
                  <a:cubicBezTo>
                    <a:pt x="3875" y="4285"/>
                    <a:pt x="3812" y="3970"/>
                    <a:pt x="3812" y="3624"/>
                  </a:cubicBezTo>
                  <a:cubicBezTo>
                    <a:pt x="3812" y="2238"/>
                    <a:pt x="4915" y="1135"/>
                    <a:pt x="6301" y="1135"/>
                  </a:cubicBezTo>
                  <a:cubicBezTo>
                    <a:pt x="7656" y="1135"/>
                    <a:pt x="8759" y="2238"/>
                    <a:pt x="8759" y="3624"/>
                  </a:cubicBezTo>
                  <a:cubicBezTo>
                    <a:pt x="8759" y="3939"/>
                    <a:pt x="8696" y="4254"/>
                    <a:pt x="8570" y="4569"/>
                  </a:cubicBezTo>
                  <a:cubicBezTo>
                    <a:pt x="9011" y="5010"/>
                    <a:pt x="9326" y="5514"/>
                    <a:pt x="9483" y="6113"/>
                  </a:cubicBezTo>
                  <a:lnTo>
                    <a:pt x="12193" y="6113"/>
                  </a:lnTo>
                  <a:cubicBezTo>
                    <a:pt x="12445" y="6113"/>
                    <a:pt x="12602" y="5892"/>
                    <a:pt x="12602" y="5672"/>
                  </a:cubicBezTo>
                  <a:lnTo>
                    <a:pt x="12602" y="442"/>
                  </a:lnTo>
                  <a:cubicBezTo>
                    <a:pt x="12634" y="190"/>
                    <a:pt x="12445" y="1"/>
                    <a:pt x="122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a:off x="-63945375" y="3408425"/>
              <a:ext cx="117375" cy="103200"/>
            </a:xfrm>
            <a:custGeom>
              <a:rect b="b" l="l" r="r" t="t"/>
              <a:pathLst>
                <a:path extrusionOk="0" h="4128" w="4695">
                  <a:moveTo>
                    <a:pt x="2364" y="1"/>
                  </a:moveTo>
                  <a:cubicBezTo>
                    <a:pt x="1450" y="1"/>
                    <a:pt x="694" y="757"/>
                    <a:pt x="694" y="1670"/>
                  </a:cubicBezTo>
                  <a:cubicBezTo>
                    <a:pt x="694" y="2080"/>
                    <a:pt x="851" y="2489"/>
                    <a:pt x="1167" y="2805"/>
                  </a:cubicBezTo>
                  <a:cubicBezTo>
                    <a:pt x="599" y="3120"/>
                    <a:pt x="190" y="3592"/>
                    <a:pt x="1" y="4128"/>
                  </a:cubicBezTo>
                  <a:lnTo>
                    <a:pt x="4695" y="4128"/>
                  </a:lnTo>
                  <a:cubicBezTo>
                    <a:pt x="4475" y="3561"/>
                    <a:pt x="4065" y="3088"/>
                    <a:pt x="3529" y="2805"/>
                  </a:cubicBezTo>
                  <a:cubicBezTo>
                    <a:pt x="3813" y="2489"/>
                    <a:pt x="4002" y="2080"/>
                    <a:pt x="4002" y="1670"/>
                  </a:cubicBezTo>
                  <a:cubicBezTo>
                    <a:pt x="4002" y="757"/>
                    <a:pt x="3277" y="1"/>
                    <a:pt x="23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0"/>
          <p:cNvSpPr txBox="1"/>
          <p:nvPr>
            <p:ph type="title"/>
          </p:nvPr>
        </p:nvSpPr>
        <p:spPr>
          <a:xfrm>
            <a:off x="720000" y="226825"/>
            <a:ext cx="7704000" cy="67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Motivation</a:t>
            </a:r>
            <a:endParaRPr/>
          </a:p>
        </p:txBody>
      </p:sp>
      <p:sp>
        <p:nvSpPr>
          <p:cNvPr id="305" name="Google Shape;305;p20"/>
          <p:cNvSpPr txBox="1"/>
          <p:nvPr/>
        </p:nvSpPr>
        <p:spPr>
          <a:xfrm>
            <a:off x="419100" y="1012200"/>
            <a:ext cx="8400300" cy="29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700">
                <a:solidFill>
                  <a:schemeClr val="lt1"/>
                </a:solidFill>
                <a:latin typeface="Anaheim"/>
                <a:ea typeface="Anaheim"/>
                <a:cs typeface="Anaheim"/>
                <a:sym typeface="Anaheim"/>
              </a:rPr>
              <a:t>What inspired us to think about this new programming language? </a:t>
            </a:r>
            <a:endParaRPr b="1" sz="1700">
              <a:solidFill>
                <a:schemeClr val="lt1"/>
              </a:solidFill>
              <a:latin typeface="Anaheim"/>
              <a:ea typeface="Anaheim"/>
              <a:cs typeface="Anaheim"/>
              <a:sym typeface="Anaheim"/>
            </a:endParaRPr>
          </a:p>
          <a:p>
            <a:pPr indent="0" lvl="0" marL="0" rtl="0" algn="l">
              <a:spcBef>
                <a:spcPts val="0"/>
              </a:spcBef>
              <a:spcAft>
                <a:spcPts val="0"/>
              </a:spcAft>
              <a:buNone/>
            </a:pPr>
            <a:r>
              <a:t/>
            </a:r>
            <a:endParaRPr b="1" sz="1700">
              <a:solidFill>
                <a:schemeClr val="lt1"/>
              </a:solidFill>
              <a:latin typeface="Anaheim"/>
              <a:ea typeface="Anaheim"/>
              <a:cs typeface="Anaheim"/>
              <a:sym typeface="Anaheim"/>
            </a:endParaRPr>
          </a:p>
          <a:p>
            <a:pPr indent="-336550" lvl="0" marL="457200" rtl="0" algn="l">
              <a:spcBef>
                <a:spcPts val="0"/>
              </a:spcBef>
              <a:spcAft>
                <a:spcPts val="0"/>
              </a:spcAft>
              <a:buClr>
                <a:schemeClr val="lt1"/>
              </a:buClr>
              <a:buSzPts val="1700"/>
              <a:buFont typeface="Anaheim"/>
              <a:buChar char="●"/>
            </a:pPr>
            <a:r>
              <a:rPr lang="es" sz="1700">
                <a:solidFill>
                  <a:schemeClr val="lt1"/>
                </a:solidFill>
                <a:latin typeface="Anaheim"/>
                <a:ea typeface="Anaheim"/>
                <a:cs typeface="Anaheim"/>
                <a:sym typeface="Anaheim"/>
              </a:rPr>
              <a:t>The idea for Sindbad was inspired by the growing challenges developers face when navigating the complexities of multiple programming languages. As the global tech community expands, developers from different linguistic often struggle with the syntax and semantics of traditional programming languages, which are largely based on English. Additionally, we recognized that beginners frequently encounter frustration when debugging errors without receiving clear guidance on how to fix them.</a:t>
            </a:r>
            <a:endParaRPr sz="1700">
              <a:solidFill>
                <a:schemeClr val="lt1"/>
              </a:solidFill>
              <a:latin typeface="Anaheim"/>
              <a:ea typeface="Anaheim"/>
              <a:cs typeface="Anaheim"/>
              <a:sym typeface="Anaheim"/>
            </a:endParaRPr>
          </a:p>
          <a:p>
            <a:pPr indent="0" lvl="0" marL="457200" rtl="0" algn="l">
              <a:spcBef>
                <a:spcPts val="0"/>
              </a:spcBef>
              <a:spcAft>
                <a:spcPts val="0"/>
              </a:spcAft>
              <a:buNone/>
            </a:pPr>
            <a:r>
              <a:rPr lang="es" sz="1700">
                <a:solidFill>
                  <a:schemeClr val="lt1"/>
                </a:solidFill>
                <a:latin typeface="Anaheim"/>
                <a:ea typeface="Anaheim"/>
                <a:cs typeface="Anaheim"/>
                <a:sym typeface="Anaheim"/>
              </a:rPr>
              <a:t> </a:t>
            </a:r>
            <a:endParaRPr sz="1700">
              <a:solidFill>
                <a:schemeClr val="lt1"/>
              </a:solidFill>
              <a:latin typeface="Anaheim"/>
              <a:ea typeface="Anaheim"/>
              <a:cs typeface="Anaheim"/>
              <a:sym typeface="Anaheim"/>
            </a:endParaRPr>
          </a:p>
          <a:p>
            <a:pPr indent="-336550" lvl="0" marL="457200" rtl="0" algn="l">
              <a:spcBef>
                <a:spcPts val="0"/>
              </a:spcBef>
              <a:spcAft>
                <a:spcPts val="0"/>
              </a:spcAft>
              <a:buClr>
                <a:schemeClr val="lt1"/>
              </a:buClr>
              <a:buSzPts val="1700"/>
              <a:buFont typeface="Anaheim"/>
              <a:buChar char="●"/>
            </a:pPr>
            <a:r>
              <a:rPr lang="es" sz="1700">
                <a:solidFill>
                  <a:schemeClr val="lt1"/>
                </a:solidFill>
                <a:latin typeface="Anaheim"/>
                <a:ea typeface="Anaheim"/>
                <a:cs typeface="Anaheim"/>
                <a:sym typeface="Anaheim"/>
              </a:rPr>
              <a:t>We wanted to create a language that eliminates these barriers by allowing users to code in their own familiar style, such as Franko Arabic, or in popular languages like Python and C++, while still providing them with the power of advanced AI to help with real-time error detection and suggestions.</a:t>
            </a:r>
            <a:endParaRPr sz="1700">
              <a:solidFill>
                <a:schemeClr val="lt1"/>
              </a:solidFill>
              <a:latin typeface="Anaheim"/>
              <a:ea typeface="Anaheim"/>
              <a:cs typeface="Anaheim"/>
              <a:sym typeface="Anaheim"/>
            </a:endParaRPr>
          </a:p>
        </p:txBody>
      </p:sp>
      <p:sp>
        <p:nvSpPr>
          <p:cNvPr id="306" name="Google Shape;306;p20"/>
          <p:cNvSpPr/>
          <p:nvPr/>
        </p:nvSpPr>
        <p:spPr>
          <a:xfrm>
            <a:off x="7772392" y="0"/>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0"/>
          <p:cNvSpPr/>
          <p:nvPr/>
        </p:nvSpPr>
        <p:spPr>
          <a:xfrm flipH="1">
            <a:off x="-11" y="4357775"/>
            <a:ext cx="788431" cy="785368"/>
          </a:xfrm>
          <a:custGeom>
            <a:rect b="b" l="l" r="r" t="t"/>
            <a:pathLst>
              <a:path extrusionOk="0" h="16396" w="17241">
                <a:moveTo>
                  <a:pt x="0" y="1"/>
                </a:moveTo>
                <a:lnTo>
                  <a:pt x="0" y="16396"/>
                </a:lnTo>
                <a:lnTo>
                  <a:pt x="17240" y="16396"/>
                </a:lnTo>
                <a:lnTo>
                  <a:pt x="172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0"/>
          <p:cNvSpPr/>
          <p:nvPr/>
        </p:nvSpPr>
        <p:spPr>
          <a:xfrm>
            <a:off x="419089" y="4786292"/>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flipH="1">
            <a:off x="8355564" y="0"/>
            <a:ext cx="788431"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1"/>
          <p:cNvSpPr txBox="1"/>
          <p:nvPr>
            <p:ph type="title"/>
          </p:nvPr>
        </p:nvSpPr>
        <p:spPr>
          <a:xfrm>
            <a:off x="720000" y="343200"/>
            <a:ext cx="7704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Inspiration</a:t>
            </a:r>
            <a:endParaRPr/>
          </a:p>
        </p:txBody>
      </p:sp>
      <p:grpSp>
        <p:nvGrpSpPr>
          <p:cNvPr id="315" name="Google Shape;315;p21"/>
          <p:cNvGrpSpPr/>
          <p:nvPr/>
        </p:nvGrpSpPr>
        <p:grpSpPr>
          <a:xfrm>
            <a:off x="2770463" y="1280100"/>
            <a:ext cx="5390600" cy="793800"/>
            <a:chOff x="2770463" y="1432500"/>
            <a:chExt cx="5390600" cy="793800"/>
          </a:xfrm>
        </p:grpSpPr>
        <p:sp>
          <p:nvSpPr>
            <p:cNvPr id="316" name="Google Shape;316;p21"/>
            <p:cNvSpPr txBox="1"/>
            <p:nvPr/>
          </p:nvSpPr>
          <p:spPr>
            <a:xfrm>
              <a:off x="5644063" y="1632600"/>
              <a:ext cx="25170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Inspiration</a:t>
              </a:r>
              <a:endParaRPr b="1" sz="2200">
                <a:solidFill>
                  <a:schemeClr val="lt1"/>
                </a:solidFill>
                <a:latin typeface="Overpass Mono"/>
                <a:ea typeface="Overpass Mono"/>
                <a:cs typeface="Overpass Mono"/>
                <a:sym typeface="Overpass Mono"/>
              </a:endParaRPr>
            </a:p>
          </p:txBody>
        </p:sp>
        <p:sp>
          <p:nvSpPr>
            <p:cNvPr id="317" name="Google Shape;317;p21"/>
            <p:cNvSpPr txBox="1"/>
            <p:nvPr/>
          </p:nvSpPr>
          <p:spPr>
            <a:xfrm>
              <a:off x="2770463" y="1432500"/>
              <a:ext cx="2442600" cy="7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the need to simplify coding for developers facing language barriers and debugging challenges.</a:t>
              </a:r>
              <a:endParaRPr>
                <a:solidFill>
                  <a:schemeClr val="lt1"/>
                </a:solidFill>
                <a:latin typeface="Anaheim"/>
                <a:ea typeface="Anaheim"/>
                <a:cs typeface="Anaheim"/>
                <a:sym typeface="Anaheim"/>
              </a:endParaRPr>
            </a:p>
          </p:txBody>
        </p:sp>
      </p:grpSp>
      <p:grpSp>
        <p:nvGrpSpPr>
          <p:cNvPr id="318" name="Google Shape;318;p21"/>
          <p:cNvGrpSpPr/>
          <p:nvPr/>
        </p:nvGrpSpPr>
        <p:grpSpPr>
          <a:xfrm>
            <a:off x="2770463" y="2385920"/>
            <a:ext cx="5390600" cy="793800"/>
            <a:chOff x="2770463" y="2538320"/>
            <a:chExt cx="5390600" cy="793800"/>
          </a:xfrm>
        </p:grpSpPr>
        <p:sp>
          <p:nvSpPr>
            <p:cNvPr id="319" name="Google Shape;319;p21"/>
            <p:cNvSpPr txBox="1"/>
            <p:nvPr/>
          </p:nvSpPr>
          <p:spPr>
            <a:xfrm>
              <a:off x="5644063" y="2738420"/>
              <a:ext cx="25170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Why We Need It</a:t>
              </a:r>
              <a:endParaRPr b="1" sz="2200">
                <a:solidFill>
                  <a:schemeClr val="lt1"/>
                </a:solidFill>
                <a:latin typeface="Overpass Mono"/>
                <a:ea typeface="Overpass Mono"/>
                <a:cs typeface="Overpass Mono"/>
                <a:sym typeface="Overpass Mono"/>
              </a:endParaRPr>
            </a:p>
          </p:txBody>
        </p:sp>
        <p:sp>
          <p:nvSpPr>
            <p:cNvPr id="320" name="Google Shape;320;p21"/>
            <p:cNvSpPr txBox="1"/>
            <p:nvPr/>
          </p:nvSpPr>
          <p:spPr>
            <a:xfrm>
              <a:off x="2770463" y="2538320"/>
              <a:ext cx="2442600" cy="7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supporting universal syntax, simplifies learning for beginners, and enhances productivity with AI-powered error detection</a:t>
              </a:r>
              <a:endParaRPr>
                <a:solidFill>
                  <a:schemeClr val="lt1"/>
                </a:solidFill>
                <a:latin typeface="Anaheim"/>
                <a:ea typeface="Anaheim"/>
                <a:cs typeface="Anaheim"/>
                <a:sym typeface="Anaheim"/>
              </a:endParaRPr>
            </a:p>
          </p:txBody>
        </p:sp>
      </p:grpSp>
      <p:grpSp>
        <p:nvGrpSpPr>
          <p:cNvPr id="321" name="Google Shape;321;p21"/>
          <p:cNvGrpSpPr/>
          <p:nvPr/>
        </p:nvGrpSpPr>
        <p:grpSpPr>
          <a:xfrm>
            <a:off x="2770463" y="3507375"/>
            <a:ext cx="5390600" cy="793800"/>
            <a:chOff x="2770463" y="3659775"/>
            <a:chExt cx="5390600" cy="793800"/>
          </a:xfrm>
        </p:grpSpPr>
        <p:sp>
          <p:nvSpPr>
            <p:cNvPr id="322" name="Google Shape;322;p21"/>
            <p:cNvSpPr txBox="1"/>
            <p:nvPr/>
          </p:nvSpPr>
          <p:spPr>
            <a:xfrm>
              <a:off x="5644063" y="3859875"/>
              <a:ext cx="25170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2200">
                  <a:solidFill>
                    <a:schemeClr val="lt1"/>
                  </a:solidFill>
                  <a:latin typeface="Overpass Mono"/>
                  <a:ea typeface="Overpass Mono"/>
                  <a:cs typeface="Overpass Mono"/>
                  <a:sym typeface="Overpass Mono"/>
                </a:rPr>
                <a:t>Potential Uses</a:t>
              </a:r>
              <a:endParaRPr b="1" sz="2200">
                <a:solidFill>
                  <a:schemeClr val="lt1"/>
                </a:solidFill>
                <a:latin typeface="Overpass Mono"/>
                <a:ea typeface="Overpass Mono"/>
                <a:cs typeface="Overpass Mono"/>
                <a:sym typeface="Overpass Mono"/>
              </a:endParaRPr>
            </a:p>
          </p:txBody>
        </p:sp>
        <p:sp>
          <p:nvSpPr>
            <p:cNvPr id="323" name="Google Shape;323;p21"/>
            <p:cNvSpPr txBox="1"/>
            <p:nvPr/>
          </p:nvSpPr>
          <p:spPr>
            <a:xfrm>
              <a:off x="2770463" y="3659775"/>
              <a:ext cx="2442600" cy="7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Anaheim"/>
                  <a:ea typeface="Anaheim"/>
                  <a:cs typeface="Anaheim"/>
                  <a:sym typeface="Anaheim"/>
                </a:rPr>
                <a:t>ideal for education, rapid development, prototyping, and cross-language projects, fostering collaboration and innovation.</a:t>
              </a:r>
              <a:endParaRPr>
                <a:solidFill>
                  <a:schemeClr val="lt1"/>
                </a:solidFill>
                <a:latin typeface="Anaheim"/>
                <a:ea typeface="Anaheim"/>
                <a:cs typeface="Anaheim"/>
                <a:sym typeface="Anaheim"/>
              </a:endParaRPr>
            </a:p>
          </p:txBody>
        </p:sp>
      </p:grpSp>
      <p:cxnSp>
        <p:nvCxnSpPr>
          <p:cNvPr id="324" name="Google Shape;324;p21"/>
          <p:cNvCxnSpPr>
            <a:stCxn id="317" idx="3"/>
            <a:endCxn id="325" idx="1"/>
          </p:cNvCxnSpPr>
          <p:nvPr/>
        </p:nvCxnSpPr>
        <p:spPr>
          <a:xfrm>
            <a:off x="5213063" y="1677000"/>
            <a:ext cx="600" cy="600"/>
          </a:xfrm>
          <a:prstGeom prst="bentConnector2">
            <a:avLst/>
          </a:prstGeom>
          <a:noFill/>
          <a:ln cap="flat" cmpd="sng" w="9525">
            <a:solidFill>
              <a:srgbClr val="492D1A"/>
            </a:solidFill>
            <a:prstDash val="solid"/>
            <a:round/>
            <a:headEnd len="med" w="med" type="none"/>
            <a:tailEnd len="med" w="med" type="none"/>
          </a:ln>
        </p:spPr>
      </p:cxnSp>
      <p:cxnSp>
        <p:nvCxnSpPr>
          <p:cNvPr id="326" name="Google Shape;326;p21"/>
          <p:cNvCxnSpPr>
            <a:stCxn id="320" idx="3"/>
            <a:endCxn id="327" idx="1"/>
          </p:cNvCxnSpPr>
          <p:nvPr/>
        </p:nvCxnSpPr>
        <p:spPr>
          <a:xfrm>
            <a:off x="5213063" y="2782820"/>
            <a:ext cx="600" cy="600"/>
          </a:xfrm>
          <a:prstGeom prst="bentConnector2">
            <a:avLst/>
          </a:prstGeom>
          <a:noFill/>
          <a:ln cap="flat" cmpd="sng" w="9525">
            <a:solidFill>
              <a:srgbClr val="492D1A"/>
            </a:solidFill>
            <a:prstDash val="solid"/>
            <a:round/>
            <a:headEnd len="med" w="med" type="none"/>
            <a:tailEnd len="med" w="med" type="none"/>
          </a:ln>
        </p:spPr>
      </p:cxnSp>
      <p:cxnSp>
        <p:nvCxnSpPr>
          <p:cNvPr id="328" name="Google Shape;328;p21"/>
          <p:cNvCxnSpPr>
            <a:stCxn id="323" idx="3"/>
            <a:endCxn id="329" idx="1"/>
          </p:cNvCxnSpPr>
          <p:nvPr/>
        </p:nvCxnSpPr>
        <p:spPr>
          <a:xfrm>
            <a:off x="5213063" y="3904275"/>
            <a:ext cx="600" cy="600"/>
          </a:xfrm>
          <a:prstGeom prst="bentConnector2">
            <a:avLst/>
          </a:prstGeom>
          <a:noFill/>
          <a:ln cap="flat" cmpd="sng" w="9525">
            <a:solidFill>
              <a:srgbClr val="492D1A"/>
            </a:solidFill>
            <a:prstDash val="solid"/>
            <a:round/>
            <a:headEnd len="med" w="med" type="none"/>
            <a:tailEnd len="med" w="med" type="none"/>
          </a:ln>
        </p:spPr>
      </p:cxnSp>
      <p:cxnSp>
        <p:nvCxnSpPr>
          <p:cNvPr id="330" name="Google Shape;330;p21"/>
          <p:cNvCxnSpPr>
            <a:stCxn id="317" idx="3"/>
            <a:endCxn id="316" idx="1"/>
          </p:cNvCxnSpPr>
          <p:nvPr/>
        </p:nvCxnSpPr>
        <p:spPr>
          <a:xfrm>
            <a:off x="5213063" y="1677000"/>
            <a:ext cx="431100" cy="600"/>
          </a:xfrm>
          <a:prstGeom prst="bentConnector3">
            <a:avLst>
              <a:gd fmla="val 49988" name="adj1"/>
            </a:avLst>
          </a:prstGeom>
          <a:noFill/>
          <a:ln cap="flat" cmpd="sng" w="28575">
            <a:solidFill>
              <a:schemeClr val="lt1"/>
            </a:solidFill>
            <a:prstDash val="solid"/>
            <a:round/>
            <a:headEnd len="med" w="med" type="none"/>
            <a:tailEnd len="med" w="med" type="none"/>
          </a:ln>
        </p:spPr>
      </p:cxnSp>
      <p:cxnSp>
        <p:nvCxnSpPr>
          <p:cNvPr id="331" name="Google Shape;331;p21"/>
          <p:cNvCxnSpPr>
            <a:stCxn id="320" idx="3"/>
            <a:endCxn id="319" idx="1"/>
          </p:cNvCxnSpPr>
          <p:nvPr/>
        </p:nvCxnSpPr>
        <p:spPr>
          <a:xfrm>
            <a:off x="5213063" y="2782820"/>
            <a:ext cx="431100" cy="600"/>
          </a:xfrm>
          <a:prstGeom prst="bentConnector3">
            <a:avLst>
              <a:gd fmla="val 49988" name="adj1"/>
            </a:avLst>
          </a:prstGeom>
          <a:noFill/>
          <a:ln cap="flat" cmpd="sng" w="28575">
            <a:solidFill>
              <a:schemeClr val="lt1"/>
            </a:solidFill>
            <a:prstDash val="solid"/>
            <a:round/>
            <a:headEnd len="med" w="med" type="none"/>
            <a:tailEnd len="med" w="med" type="none"/>
          </a:ln>
        </p:spPr>
      </p:cxnSp>
      <p:cxnSp>
        <p:nvCxnSpPr>
          <p:cNvPr id="332" name="Google Shape;332;p21"/>
          <p:cNvCxnSpPr>
            <a:stCxn id="323" idx="3"/>
            <a:endCxn id="322" idx="1"/>
          </p:cNvCxnSpPr>
          <p:nvPr/>
        </p:nvCxnSpPr>
        <p:spPr>
          <a:xfrm>
            <a:off x="5213063" y="3904275"/>
            <a:ext cx="431100" cy="600"/>
          </a:xfrm>
          <a:prstGeom prst="bentConnector3">
            <a:avLst>
              <a:gd fmla="val 49988" name="adj1"/>
            </a:avLst>
          </a:prstGeom>
          <a:noFill/>
          <a:ln cap="flat" cmpd="sng" w="28575">
            <a:solidFill>
              <a:schemeClr val="lt1"/>
            </a:solidFill>
            <a:prstDash val="solid"/>
            <a:round/>
            <a:headEnd len="med" w="med" type="none"/>
            <a:tailEnd len="med" w="med" type="none"/>
          </a:ln>
        </p:spPr>
      </p:cxnSp>
      <p:sp>
        <p:nvSpPr>
          <p:cNvPr id="333" name="Google Shape;333;p21"/>
          <p:cNvSpPr/>
          <p:nvPr/>
        </p:nvSpPr>
        <p:spPr>
          <a:xfrm>
            <a:off x="982938" y="2333575"/>
            <a:ext cx="898500" cy="89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4" name="Google Shape;334;p21"/>
          <p:cNvCxnSpPr>
            <a:stCxn id="317" idx="1"/>
            <a:endCxn id="333" idx="0"/>
          </p:cNvCxnSpPr>
          <p:nvPr/>
        </p:nvCxnSpPr>
        <p:spPr>
          <a:xfrm flipH="1">
            <a:off x="1432163" y="1677000"/>
            <a:ext cx="1338300" cy="656700"/>
          </a:xfrm>
          <a:prstGeom prst="bentConnector2">
            <a:avLst/>
          </a:prstGeom>
          <a:noFill/>
          <a:ln cap="flat" cmpd="sng" w="28575">
            <a:solidFill>
              <a:schemeClr val="lt1"/>
            </a:solidFill>
            <a:prstDash val="solid"/>
            <a:round/>
            <a:headEnd len="med" w="med" type="none"/>
            <a:tailEnd len="med" w="med" type="none"/>
          </a:ln>
        </p:spPr>
      </p:cxnSp>
      <p:cxnSp>
        <p:nvCxnSpPr>
          <p:cNvPr id="335" name="Google Shape;335;p21"/>
          <p:cNvCxnSpPr>
            <a:stCxn id="320" idx="1"/>
            <a:endCxn id="333" idx="3"/>
          </p:cNvCxnSpPr>
          <p:nvPr/>
        </p:nvCxnSpPr>
        <p:spPr>
          <a:xfrm flipH="1">
            <a:off x="1881563" y="2782820"/>
            <a:ext cx="888900" cy="600"/>
          </a:xfrm>
          <a:prstGeom prst="bentConnector3">
            <a:avLst>
              <a:gd fmla="val 50007" name="adj1"/>
            </a:avLst>
          </a:prstGeom>
          <a:noFill/>
          <a:ln cap="flat" cmpd="sng" w="28575">
            <a:solidFill>
              <a:schemeClr val="lt1"/>
            </a:solidFill>
            <a:prstDash val="solid"/>
            <a:round/>
            <a:headEnd len="med" w="med" type="none"/>
            <a:tailEnd len="med" w="med" type="none"/>
          </a:ln>
        </p:spPr>
      </p:cxnSp>
      <p:cxnSp>
        <p:nvCxnSpPr>
          <p:cNvPr id="336" name="Google Shape;336;p21"/>
          <p:cNvCxnSpPr>
            <a:endCxn id="333" idx="2"/>
          </p:cNvCxnSpPr>
          <p:nvPr/>
        </p:nvCxnSpPr>
        <p:spPr>
          <a:xfrm rot="10800000">
            <a:off x="1432188" y="3232075"/>
            <a:ext cx="1338300" cy="672300"/>
          </a:xfrm>
          <a:prstGeom prst="bentConnector2">
            <a:avLst/>
          </a:prstGeom>
          <a:noFill/>
          <a:ln cap="flat" cmpd="sng" w="28575">
            <a:solidFill>
              <a:schemeClr val="lt1"/>
            </a:solidFill>
            <a:prstDash val="solid"/>
            <a:round/>
            <a:headEnd len="med" w="med" type="none"/>
            <a:tailEnd len="med" w="med" type="none"/>
          </a:ln>
        </p:spPr>
      </p:cxnSp>
      <p:grpSp>
        <p:nvGrpSpPr>
          <p:cNvPr id="337" name="Google Shape;337;p21"/>
          <p:cNvGrpSpPr/>
          <p:nvPr/>
        </p:nvGrpSpPr>
        <p:grpSpPr>
          <a:xfrm>
            <a:off x="1181567" y="2533492"/>
            <a:ext cx="501268" cy="498787"/>
            <a:chOff x="-63679950" y="3360375"/>
            <a:chExt cx="318225" cy="316650"/>
          </a:xfrm>
        </p:grpSpPr>
        <p:sp>
          <p:nvSpPr>
            <p:cNvPr id="338" name="Google Shape;338;p21"/>
            <p:cNvSpPr/>
            <p:nvPr/>
          </p:nvSpPr>
          <p:spPr>
            <a:xfrm>
              <a:off x="-63497200" y="3423400"/>
              <a:ext cx="40975" cy="40975"/>
            </a:xfrm>
            <a:custGeom>
              <a:rect b="b" l="l" r="r" t="t"/>
              <a:pathLst>
                <a:path extrusionOk="0" h="1639" w="1639">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63516900" y="3485625"/>
              <a:ext cx="79575" cy="29950"/>
            </a:xfrm>
            <a:custGeom>
              <a:rect b="b" l="l" r="r" t="t"/>
              <a:pathLst>
                <a:path extrusionOk="0" h="1198" w="3183">
                  <a:moveTo>
                    <a:pt x="1607" y="0"/>
                  </a:moveTo>
                  <a:cubicBezTo>
                    <a:pt x="820" y="0"/>
                    <a:pt x="190" y="504"/>
                    <a:pt x="1" y="1197"/>
                  </a:cubicBezTo>
                  <a:lnTo>
                    <a:pt x="3183" y="1197"/>
                  </a:lnTo>
                  <a:cubicBezTo>
                    <a:pt x="3025" y="504"/>
                    <a:pt x="2395" y="0"/>
                    <a:pt x="16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63618500" y="3360375"/>
              <a:ext cx="256775" cy="256600"/>
            </a:xfrm>
            <a:custGeom>
              <a:rect b="b" l="l" r="r" t="t"/>
              <a:pathLst>
                <a:path extrusionOk="0" h="10264" w="10271">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63679950" y="3576200"/>
              <a:ext cx="102425" cy="100825"/>
            </a:xfrm>
            <a:custGeom>
              <a:rect b="b" l="l" r="r" t="t"/>
              <a:pathLst>
                <a:path extrusionOk="0" h="4033" w="4097">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esson Infographics by Slidesgo">
  <a:themeElements>
    <a:clrScheme name="Simple Light">
      <a:dk1>
        <a:srgbClr val="1B1464"/>
      </a:dk1>
      <a:lt1>
        <a:srgbClr val="FFFFFF"/>
      </a:lt1>
      <a:dk2>
        <a:srgbClr val="00FFC5"/>
      </a:dk2>
      <a:lt2>
        <a:srgbClr val="EC008C"/>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