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Sanjay Kuma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77A0A0-E2F4-47FF-90E0-87964E4EAEFD}">
  <a:tblStyle styleId="{5677A0A0-E2F4-47FF-90E0-87964E4EA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2-21T14:40:35.660">
    <p:pos x="6000" y="0"/>
    <p:text>if any image is possible to attach .. then attach in it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asa.com/" TargetMode="External"/><Relationship Id="rId4" Type="http://schemas.openxmlformats.org/officeDocument/2006/relationships/hyperlink" Target="https://core.rasa.ai/index.html" TargetMode="External"/><Relationship Id="rId5" Type="http://schemas.openxmlformats.org/officeDocument/2006/relationships/hyperlink" Target="https://github.com/RasaHQ" TargetMode="External"/><Relationship Id="rId6" Type="http://schemas.openxmlformats.org/officeDocument/2006/relationships/hyperlink" Target="https://rasa.com/" TargetMode="External"/><Relationship Id="rId7" Type="http://schemas.openxmlformats.org/officeDocument/2006/relationships/hyperlink" Target="https://wit.ai/doc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5" y="3553900"/>
            <a:ext cx="7688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Gourav Suri		</a:t>
            </a:r>
            <a:r>
              <a:rPr lang="en-GB">
                <a:solidFill>
                  <a:schemeClr val="accent5"/>
                </a:solidFill>
              </a:rPr>
              <a:t>(14BCS 0040)  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Sanjay Kumar		</a:t>
            </a:r>
            <a:r>
              <a:rPr lang="en-GB">
                <a:solidFill>
                  <a:schemeClr val="accent5"/>
                </a:solidFill>
              </a:rPr>
              <a:t>(14BCS 0046) </a:t>
            </a:r>
            <a:endParaRPr>
              <a:solidFill>
                <a:schemeClr val="accent5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Syed Faheel Ahmad	</a:t>
            </a:r>
            <a:r>
              <a:rPr lang="en-GB">
                <a:solidFill>
                  <a:schemeClr val="accent5"/>
                </a:solidFill>
              </a:rPr>
              <a:t>(14BCS 0067)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727952" y="20838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</a:rPr>
              <a:t>A programming language with minimal syntax that can understand natural language</a:t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Features</a:t>
            </a:r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5174225" y="10478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Code blocks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</a:rPr>
              <a:t>Indentation will define code blocks</a:t>
            </a:r>
            <a:endParaRPr sz="1400">
              <a:solidFill>
                <a:srgbClr val="353744"/>
              </a:solidFill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</a:rPr>
              <a:t>Tabs and spaces will not be allowed to be mixed</a:t>
            </a:r>
            <a:endParaRPr sz="1400">
              <a:solidFill>
                <a:srgbClr val="35374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Data types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User-defined: Will be implemented in a similar way as classes in Python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Built-in: </a:t>
            </a:r>
            <a:r>
              <a:rPr b="1" i="1" lang="en-GB" sz="1400">
                <a:solidFill>
                  <a:srgbClr val="000000"/>
                </a:solidFill>
              </a:rPr>
              <a:t> </a:t>
            </a:r>
            <a:r>
              <a:rPr b="1" lang="en-GB" sz="1400">
                <a:solidFill>
                  <a:srgbClr val="000000"/>
                </a:solidFill>
              </a:rPr>
              <a:t>void</a:t>
            </a:r>
            <a:r>
              <a:rPr lang="en-GB" sz="1400">
                <a:solidFill>
                  <a:srgbClr val="000000"/>
                </a:solidFill>
              </a:rPr>
              <a:t> , </a:t>
            </a:r>
            <a:r>
              <a:rPr b="1" lang="en-GB" sz="1400">
                <a:solidFill>
                  <a:srgbClr val="000000"/>
                </a:solidFill>
              </a:rPr>
              <a:t>integer</a:t>
            </a:r>
            <a:r>
              <a:rPr lang="en-GB" sz="1400">
                <a:solidFill>
                  <a:srgbClr val="000000"/>
                </a:solidFill>
              </a:rPr>
              <a:t>, </a:t>
            </a:r>
            <a:r>
              <a:rPr b="1" lang="en-GB" sz="1400">
                <a:solidFill>
                  <a:srgbClr val="000000"/>
                </a:solidFill>
              </a:rPr>
              <a:t>character</a:t>
            </a:r>
            <a:r>
              <a:rPr lang="en-GB" sz="1400">
                <a:solidFill>
                  <a:srgbClr val="000000"/>
                </a:solidFill>
              </a:rPr>
              <a:t>, </a:t>
            </a:r>
            <a:r>
              <a:rPr b="1" lang="en-GB" sz="1400">
                <a:solidFill>
                  <a:srgbClr val="000000"/>
                </a:solidFill>
              </a:rPr>
              <a:t>real</a:t>
            </a:r>
            <a:r>
              <a:rPr lang="en-GB" sz="1400">
                <a:solidFill>
                  <a:srgbClr val="000000"/>
                </a:solidFill>
              </a:rPr>
              <a:t>, </a:t>
            </a:r>
            <a:r>
              <a:rPr b="1" lang="en-GB" sz="1400">
                <a:solidFill>
                  <a:srgbClr val="000000"/>
                </a:solidFill>
              </a:rPr>
              <a:t>complex</a:t>
            </a:r>
            <a:r>
              <a:rPr lang="en-GB" sz="1400">
                <a:solidFill>
                  <a:srgbClr val="000000"/>
                </a:solidFill>
              </a:rPr>
              <a:t>, </a:t>
            </a:r>
            <a:r>
              <a:rPr b="1" lang="en-GB" sz="1400">
                <a:solidFill>
                  <a:srgbClr val="000000"/>
                </a:solidFill>
              </a:rPr>
              <a:t>string</a:t>
            </a:r>
            <a:r>
              <a:rPr lang="en-GB" sz="1400">
                <a:solidFill>
                  <a:srgbClr val="000000"/>
                </a:solidFill>
              </a:rPr>
              <a:t> and pointer to these types.</a:t>
            </a:r>
            <a:endParaRPr sz="1400">
              <a:solidFill>
                <a:srgbClr val="35374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Features</a:t>
            </a:r>
            <a:endParaRPr/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4922025" y="215250"/>
            <a:ext cx="3863100" cy="4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Containers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-GB" sz="1400">
                <a:solidFill>
                  <a:srgbClr val="000000"/>
                </a:solidFill>
              </a:rPr>
              <a:t>list</a:t>
            </a:r>
            <a:r>
              <a:rPr lang="en-GB" sz="1400">
                <a:solidFill>
                  <a:srgbClr val="000000"/>
                </a:solidFill>
              </a:rPr>
              <a:t>, </a:t>
            </a:r>
            <a:r>
              <a:rPr b="1" lang="en-GB" sz="1400">
                <a:solidFill>
                  <a:srgbClr val="000000"/>
                </a:solidFill>
              </a:rPr>
              <a:t>set</a:t>
            </a:r>
            <a:r>
              <a:rPr lang="en-GB" sz="1400">
                <a:solidFill>
                  <a:srgbClr val="000000"/>
                </a:solidFill>
              </a:rPr>
              <a:t> and </a:t>
            </a:r>
            <a:r>
              <a:rPr b="1" lang="en-GB" sz="1400">
                <a:solidFill>
                  <a:srgbClr val="000000"/>
                </a:solidFill>
              </a:rPr>
              <a:t>dictionary</a:t>
            </a:r>
            <a:r>
              <a:rPr lang="en-GB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Control statements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It will have most of the control statements that are available in Python and Ruby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But with minimal and flexible syntax.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For example, all of the following will be valid versions of </a:t>
            </a:r>
            <a:r>
              <a:rPr b="1"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loop: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graph.vertices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vertex v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graph.vertices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vertex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graph.vertices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12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code snippet</a:t>
            </a:r>
            <a:endParaRPr/>
          </a:p>
        </p:txBody>
      </p:sp>
      <p:sp>
        <p:nvSpPr>
          <p:cNvPr id="157" name="Shape 15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4831050" y="13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{5677A0A0-E2F4-47FF-90E0-87964E4EAEFD}</a:tableStyleId>
              </a:tblPr>
              <a:tblGrid>
                <a:gridCol w="41628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Dijkstra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(graph, w, source)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InitialiseSingleSource(graph, source)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S = empty set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Q = min priority queue of graph.vertices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b="1"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until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Q is empty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u = ExtractMin(Q)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add u to S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b="1"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each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vertex v </a:t>
                      </a:r>
                      <a:r>
                        <a:rPr b="1"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graph.adjacency[u]</a:t>
                      </a:r>
                      <a:b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n-GB" sz="11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    Relax(u, v, w)</a:t>
                      </a:r>
                      <a:endParaRPr sz="1100">
                        <a:solidFill>
                          <a:srgbClr val="353744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method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729450" y="1799025"/>
            <a:ext cx="7688700" cy="25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 line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could be composed of multiple statements separated by a semicolon, so split it at the semicolons to get individual statements. Add them all to the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queue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a statement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statement conforms to any one of the language’s regular expressions, parse it and extract entities from it, storing them as a dictionary in the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parsed statement list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For example, the statement,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SomeFunction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(arg1, arg2, arg3)</a:t>
            </a:r>
            <a:endParaRPr sz="1200">
              <a:solidFill>
                <a:srgbClr val="333333"/>
              </a:solidFill>
              <a:highlight>
                <a:srgbClr val="F8F8F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match the regular expression for the beginning of a function definition (since it’s not indented, it cannot be a function call), and will be stored in the form: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Shape 173"/>
          <p:cNvGraphicFramePr/>
          <p:nvPr/>
        </p:nvGraphicFramePr>
        <p:xfrm>
          <a:off x="768175" y="99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{5677A0A0-E2F4-47FF-90E0-87964E4EAEFD}</a:tableStyleId>
              </a:tblPr>
              <a:tblGrid>
                <a:gridCol w="75531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'intent'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'function_def'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'entities'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'name'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'SomeFunction'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'args'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[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'name'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'arg1'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},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'name'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'arg2'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},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'name'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'arg3'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}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]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}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}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214025" y="1388500"/>
            <a:ext cx="5066100" cy="29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lphaL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Otherwise, pass it as a query to the Rasa server running locally.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server will parse the statement and will return a response in JSON format. As an example, the response returned after parsing the statement,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each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vertex v </a:t>
            </a:r>
            <a:r>
              <a:rPr b="1"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graph.vertices</a:t>
            </a:r>
            <a:endParaRPr sz="12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look like:</a:t>
            </a:r>
            <a:endParaRPr sz="1200"/>
          </a:p>
        </p:txBody>
      </p:sp>
      <p:graphicFrame>
        <p:nvGraphicFramePr>
          <p:cNvPr id="179" name="Shape 179"/>
          <p:cNvGraphicFramePr/>
          <p:nvPr/>
        </p:nvGraphicFramePr>
        <p:xfrm>
          <a:off x="5492575" y="10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{5677A0A0-E2F4-47FF-90E0-87964E4EAEFD}</a:tableStyleId>
              </a:tblPr>
              <a:tblGrid>
                <a:gridCol w="32805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'intent'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'begin_loop'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'entities'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: 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'loop_type'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[{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'value'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'for_each'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'confidence'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008080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0.993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}],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'loop_over'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[{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'value'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'graph.vertices'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'confidence'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008080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0.984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}],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'loop_as'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[{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'value'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'v'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,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 </a:t>
                      </a:r>
                      <a:r>
                        <a:rPr lang="en-GB" sz="1200">
                          <a:solidFill>
                            <a:srgbClr val="DD1144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'confidence'</a:t>
                      </a: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: </a:t>
                      </a:r>
                      <a:r>
                        <a:rPr lang="en-GB" sz="1200">
                          <a:solidFill>
                            <a:srgbClr val="008080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0.975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}]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}</a:t>
                      </a:r>
                      <a:b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-GB" sz="1200">
                          <a:solidFill>
                            <a:srgbClr val="333333"/>
                          </a:solidFill>
                          <a:highlight>
                            <a:srgbClr val="F8F8F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}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3500" marB="63500" marR="63500" marL="63500"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1533400"/>
            <a:ext cx="76887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 startAt="2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entities have a confidence above a minimum threshold (say 90%), reduce the above response and store it in a dictionary in the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parsed statement list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as in step 2.a. Otherwise, report an error at that line.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 startAt="2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 each entry (line) from the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parsed statement list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keeping track of the block and the scope of the variables, and convert it to the target language. If a required value is missing, report an error at the line 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l+1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lang="en-GB" sz="1200">
                <a:solidFill>
                  <a:srgbClr val="333333"/>
                </a:solidFill>
                <a:highlight>
                  <a:srgbClr val="F8F8F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index of the line in the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parsed statement list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stack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Stack &amp; Tools</a:t>
            </a:r>
            <a:endParaRPr/>
          </a:p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4973525" y="1394850"/>
            <a:ext cx="39054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C++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For programming the compiler</a:t>
            </a:r>
            <a:endParaRPr sz="1400">
              <a:solidFill>
                <a:srgbClr val="000000"/>
              </a:solidFill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Rasa</a:t>
            </a:r>
            <a:endParaRPr b="1" sz="1800">
              <a:solidFill>
                <a:srgbClr val="000000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For deploying our NLU model on a local server to interpret natural language</a:t>
            </a:r>
            <a:endParaRPr sz="1400">
              <a:solidFill>
                <a:srgbClr val="000000"/>
              </a:solidFill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Wit</a:t>
            </a:r>
            <a:endParaRPr b="1" sz="1800">
              <a:solidFill>
                <a:srgbClr val="000000"/>
              </a:solidFill>
            </a:endParaRPr>
          </a:p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    As the training platform for our NLU model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864300"/>
            <a:ext cx="7021200" cy="15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29450" y="2438950"/>
            <a:ext cx="6954600" cy="19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Language features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Proposed method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Programming stack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735650" y="1318650"/>
            <a:ext cx="43560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Rasa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Homepage:</a:t>
            </a:r>
            <a:r>
              <a:rPr lang="en-GB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 sz="1200">
                <a:solidFill>
                  <a:srgbClr val="1155CC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https://rasa.com/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Documentation: </a:t>
            </a:r>
            <a:r>
              <a:rPr lang="en-GB" sz="1200">
                <a:solidFill>
                  <a:srgbClr val="1155CC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https://core.rasa.ai/index.html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Source: </a:t>
            </a:r>
            <a:r>
              <a:rPr lang="en-GB" sz="1200">
                <a:solidFill>
                  <a:srgbClr val="1155CC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https://github.com/RasaHQ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Wit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Homepage:</a:t>
            </a:r>
            <a:r>
              <a:rPr lang="en-GB" sz="12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 sz="1200">
                <a:solidFill>
                  <a:srgbClr val="1155CC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https://wit.ai/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Documentation: </a:t>
            </a: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https://wit.ai/docs</a:t>
            </a:r>
            <a:endParaRPr b="1" sz="18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Flex 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(Part - I)</a:t>
            </a:r>
            <a:endParaRPr sz="1200"/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568875" y="917925"/>
            <a:ext cx="4372800" cy="4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Programming  in Assembly language involves registers, memory addresses and call stacks.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Quite complex &amp; a small error could completely change the working of the program.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To simplify programming, high-level languages such as C, C++, Java, etc. were developed.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They provide a higher level of abstraction from machine language.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HLLs deal with variables, arrays, objects, complex arithmetic or boolean expressions, subroutines and functions, loops, threads, locks, and other abstract computer science concepts.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Flex ?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(Part - II)</a:t>
            </a:r>
            <a:endParaRPr sz="1200"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596925" y="966100"/>
            <a:ext cx="44568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Other features, such as string handling routines, object-oriented language features, and file input/output, may also be present.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HLLs allow the programmer to be detached and separated from the machine.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Amplify the programmer's instructions and trigger a lot of data movements in the background without their knowledge. 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Power of executing instructions have been handed over to the machine from the programmer.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hat Flex is for?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(Usage)</a:t>
            </a:r>
            <a:endParaRPr sz="1200"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5075" y="98100"/>
            <a:ext cx="4341600" cy="49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Flex takes this a step further.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It allows programmers to express their thoughts more clearly, in natural language, and in a form that is not bound to a fixed syntax, but is rather flexible.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Allow to quickly code the logic for a task they want the computer to perform.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Allows to develop complex algorithms with a high level of abstraction, without worrying specifics of the language’s syntax or about the platform they’re programming on.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Helps in improving their productivity, and will also help beginners to code easily.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Also allow disabled programmers to code, as they would be able to enter code using speech-to-text converters.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Features</a:t>
            </a:r>
            <a:endParaRPr/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5003800" y="1318650"/>
            <a:ext cx="38589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Execution</a:t>
            </a:r>
            <a:r>
              <a:rPr lang="en-GB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A file having a 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will be treated as a source files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Files without a 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will be treated as header files.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of source files will begin from their 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 sz="1800" u="sng">
              <a:solidFill>
                <a:srgbClr val="00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Features</a:t>
            </a:r>
            <a:endParaRPr/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937325" y="1013850"/>
            <a:ext cx="38766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Importing code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Code from a source file can be imported into another the same way it’s done in Python: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path/to/file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path/to/file </a:t>
            </a:r>
            <a:r>
              <a:rPr b="1"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method1, method2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4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file has a 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function, the </a:t>
            </a:r>
            <a:r>
              <a:rPr lang="en-GB" sz="1400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-GB" sz="14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will not be imported.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