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handoutMasterIdLst>
    <p:handoutMasterId r:id="rId4"/>
  </p:handoutMasterIdLst>
  <p:sldIdLst>
    <p:sldId id="257" r:id="rId2"/>
    <p:sldId id="258" r:id="rId3"/>
  </p:sldIdLst>
  <p:sldSz cx="12192000" cy="6858000"/>
  <p:notesSz cx="6669088" cy="9774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0362"/>
          </a:xfrm>
          <a:prstGeom prst="rect">
            <a:avLst/>
          </a:prstGeom>
        </p:spPr>
        <p:txBody>
          <a:bodyPr vert="horz" lIns="90187" tIns="45094" rIns="90187" bIns="45094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6866" y="0"/>
            <a:ext cx="2890665" cy="490362"/>
          </a:xfrm>
          <a:prstGeom prst="rect">
            <a:avLst/>
          </a:prstGeom>
        </p:spPr>
        <p:txBody>
          <a:bodyPr vert="horz" lIns="90187" tIns="45094" rIns="90187" bIns="45094" rtlCol="0"/>
          <a:lstStyle>
            <a:lvl1pPr algn="r">
              <a:defRPr sz="1200"/>
            </a:lvl1pPr>
          </a:lstStyle>
          <a:p>
            <a:fld id="{138978E5-87BD-4B1A-A8D6-CEFDB152BC47}" type="datetimeFigureOut">
              <a:rPr lang="en-ZA" smtClean="0"/>
              <a:t>2019-09-06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876"/>
            <a:ext cx="2890665" cy="490362"/>
          </a:xfrm>
          <a:prstGeom prst="rect">
            <a:avLst/>
          </a:prstGeom>
        </p:spPr>
        <p:txBody>
          <a:bodyPr vert="horz" lIns="90187" tIns="45094" rIns="90187" bIns="45094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6866" y="9283876"/>
            <a:ext cx="2890665" cy="490362"/>
          </a:xfrm>
          <a:prstGeom prst="rect">
            <a:avLst/>
          </a:prstGeom>
        </p:spPr>
        <p:txBody>
          <a:bodyPr vert="horz" lIns="90187" tIns="45094" rIns="90187" bIns="45094" rtlCol="0" anchor="b"/>
          <a:lstStyle>
            <a:lvl1pPr algn="r">
              <a:defRPr sz="1200"/>
            </a:lvl1pPr>
          </a:lstStyle>
          <a:p>
            <a:fld id="{C4663568-BE1E-4EC1-B0E9-79AC0197A3F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040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864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1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0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1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1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2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8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6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09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5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8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529" y="0"/>
            <a:ext cx="9347325" cy="778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 i="1" dirty="0"/>
              <a:t> </a:t>
            </a:r>
            <a:r>
              <a:rPr lang="en-ZA" sz="4400" b="1" i="1" dirty="0"/>
              <a:t>NOTICE FOR ALL FIRST YEAR STUDENTS     </a:t>
            </a:r>
            <a:r>
              <a:rPr lang="en-ZA" sz="3600" b="1" i="1" u="sng" dirty="0"/>
              <a:t>RESIDENCE WELFARE OFFICE IN</a:t>
            </a:r>
            <a:r>
              <a:rPr lang="en-ZA" sz="3600" b="1" i="1" dirty="0"/>
              <a:t>     </a:t>
            </a:r>
          </a:p>
          <a:p>
            <a:r>
              <a:rPr lang="en-ZA" sz="3600" b="1" i="1" dirty="0"/>
              <a:t>                    </a:t>
            </a:r>
            <a:r>
              <a:rPr lang="en-ZA" sz="3600" b="1" i="1" u="sng" dirty="0"/>
              <a:t>COLLABORATION</a:t>
            </a:r>
          </a:p>
          <a:p>
            <a:r>
              <a:rPr lang="en-ZA" sz="3600" b="1" i="1" dirty="0"/>
              <a:t>                                </a:t>
            </a:r>
            <a:r>
              <a:rPr lang="en-ZA" b="1" i="1" dirty="0"/>
              <a:t>WITH</a:t>
            </a:r>
          </a:p>
          <a:p>
            <a:r>
              <a:rPr lang="en-ZA" b="1" i="1" dirty="0"/>
              <a:t>JUDICIARY OFFICE | IHAU | PROTECTION  SERVICES | DELTA COMMUNITY CENTER ON CAMPUS | STUDENTS COUNSELLING  </a:t>
            </a:r>
          </a:p>
          <a:p>
            <a:r>
              <a:rPr lang="en-ZA" sz="1400" b="1" i="1" dirty="0"/>
              <a:t>will be hosting a program for first year students residing in internal &amp; external residences </a:t>
            </a:r>
          </a:p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1400"/>
              </a:spcAft>
              <a:tabLst>
                <a:tab pos="1933575" algn="l"/>
              </a:tabLst>
            </a:pPr>
            <a:r>
              <a:rPr lang="en-ZA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programmes last for 2hours starting from 17h30 to 20h30 hours per day.</a:t>
            </a:r>
            <a:endParaRPr lang="en-ZA" sz="10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Disciplinary Procedures-Judiciary</a:t>
            </a:r>
            <a:endParaRPr lang="en-ZA" sz="10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reporting to Protection Services and SAPS</a:t>
            </a:r>
            <a:endParaRPr lang="en-ZA" sz="10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HIV/AIDS</a:t>
            </a:r>
            <a:endParaRPr lang="en-ZA" sz="10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STIs and all infections</a:t>
            </a:r>
            <a:endParaRPr lang="en-ZA" sz="10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Violence</a:t>
            </a:r>
            <a:endParaRPr lang="en-ZA" sz="10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Counselling</a:t>
            </a:r>
            <a:endParaRPr lang="en-ZA" sz="10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Psycho/Social Challenges that are posing a risk in student’s progress in their academics.</a:t>
            </a:r>
            <a:endParaRPr lang="en-ZA" sz="10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Drugs and Alcohol Abuse</a:t>
            </a:r>
            <a:endParaRPr lang="en-ZA" sz="10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ZA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 planning</a:t>
            </a:r>
            <a:endParaRPr lang="en-ZA" sz="10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400"/>
              </a:spcAft>
              <a:buFont typeface="Symbol" panose="05050102010706020507" pitchFamily="18" charset="2"/>
              <a:buChar char=""/>
            </a:pPr>
            <a:r>
              <a:rPr lang="en-ZA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 and promotion and distribution</a:t>
            </a:r>
          </a:p>
          <a:p>
            <a:pPr lvl="0">
              <a:lnSpc>
                <a:spcPct val="107000"/>
              </a:lnSpc>
              <a:spcAft>
                <a:spcPts val="1400"/>
              </a:spcAft>
            </a:pPr>
            <a:r>
              <a:rPr lang="en-ZA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</a:p>
          <a:p>
            <a:pPr marL="342900" lvl="0" indent="-342900">
              <a:lnSpc>
                <a:spcPct val="107000"/>
              </a:lnSpc>
              <a:spcAft>
                <a:spcPts val="1400"/>
              </a:spcAft>
              <a:buFont typeface="Symbol" panose="05050102010706020507" pitchFamily="18" charset="2"/>
              <a:buChar char=""/>
            </a:pPr>
            <a:endParaRPr lang="en-ZA" sz="10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sz="1400" b="1" i="1" dirty="0"/>
          </a:p>
          <a:p>
            <a:r>
              <a:rPr lang="en-ZA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164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2380130" y="233548"/>
            <a:ext cx="591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FIRST YEARS LIFE COACHING PROGRAMMES 2019</a:t>
            </a: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26095"/>
              </p:ext>
            </p:extLst>
          </p:nvPr>
        </p:nvGraphicFramePr>
        <p:xfrm>
          <a:off x="1" y="1255365"/>
          <a:ext cx="12192001" cy="5618160"/>
        </p:xfrm>
        <a:graphic>
          <a:graphicData uri="http://schemas.openxmlformats.org/drawingml/2006/table">
            <a:tbl>
              <a:tblPr firstRow="1" firstCol="1" bandRow="1"/>
              <a:tblGrid>
                <a:gridCol w="2293769">
                  <a:extLst>
                    <a:ext uri="{9D8B030D-6E8A-4147-A177-3AD203B41FA5}">
                      <a16:colId xmlns:a16="http://schemas.microsoft.com/office/drawing/2014/main" val="3126348684"/>
                    </a:ext>
                  </a:extLst>
                </a:gridCol>
                <a:gridCol w="1864038">
                  <a:extLst>
                    <a:ext uri="{9D8B030D-6E8A-4147-A177-3AD203B41FA5}">
                      <a16:colId xmlns:a16="http://schemas.microsoft.com/office/drawing/2014/main" val="2308345732"/>
                    </a:ext>
                  </a:extLst>
                </a:gridCol>
                <a:gridCol w="2366334">
                  <a:extLst>
                    <a:ext uri="{9D8B030D-6E8A-4147-A177-3AD203B41FA5}">
                      <a16:colId xmlns:a16="http://schemas.microsoft.com/office/drawing/2014/main" val="1751384735"/>
                    </a:ext>
                  </a:extLst>
                </a:gridCol>
                <a:gridCol w="1506280">
                  <a:extLst>
                    <a:ext uri="{9D8B030D-6E8A-4147-A177-3AD203B41FA5}">
                      <a16:colId xmlns:a16="http://schemas.microsoft.com/office/drawing/2014/main" val="989619560"/>
                    </a:ext>
                  </a:extLst>
                </a:gridCol>
                <a:gridCol w="1842978">
                  <a:extLst>
                    <a:ext uri="{9D8B030D-6E8A-4147-A177-3AD203B41FA5}">
                      <a16:colId xmlns:a16="http://schemas.microsoft.com/office/drawing/2014/main" val="623939926"/>
                    </a:ext>
                  </a:extLst>
                </a:gridCol>
                <a:gridCol w="2318602">
                  <a:extLst>
                    <a:ext uri="{9D8B030D-6E8A-4147-A177-3AD203B41FA5}">
                      <a16:colId xmlns:a16="http://schemas.microsoft.com/office/drawing/2014/main" val="1553586730"/>
                    </a:ext>
                  </a:extLst>
                </a:gridCol>
              </a:tblGrid>
              <a:tr h="5971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RESIDENCE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CAPACITY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OFFICIAL RESPONSIBLE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DAYS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COACHING DATES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VENUE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463869"/>
                  </a:ext>
                </a:extLst>
              </a:tr>
              <a:tr h="9153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Old</a:t>
                      </a:r>
                      <a:r>
                        <a:rPr lang="en-ZA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Residences: </a:t>
                      </a:r>
                      <a:r>
                        <a:rPr lang="en-ZA" sz="14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Khomanani</a:t>
                      </a:r>
                      <a:r>
                        <a:rPr lang="en-ZA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ZA" sz="14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Meloding</a:t>
                      </a:r>
                      <a:r>
                        <a:rPr lang="en-ZA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ZA" sz="1400" baseline="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Kutlwanong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Rhoyda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September 2019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Lapa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362128"/>
                  </a:ext>
                </a:extLst>
              </a:tr>
              <a:tr h="3319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Park</a:t>
                      </a:r>
                      <a:r>
                        <a:rPr lang="en-ZA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Village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220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Selby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 September 2019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Park</a:t>
                      </a:r>
                      <a:r>
                        <a:rPr lang="en-ZA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Village Hall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352906"/>
                  </a:ext>
                </a:extLst>
              </a:tr>
              <a:tr h="3319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Greenways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Gadi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September 2019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Greenways Hall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566655"/>
                  </a:ext>
                </a:extLst>
              </a:tr>
              <a:tr h="3319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Amberfield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Peter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 September 2019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Amberfield</a:t>
                      </a: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Hall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870194"/>
                  </a:ext>
                </a:extLst>
              </a:tr>
              <a:tr h="6202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Goodyear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106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Senzo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 September 2019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Good Year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208989"/>
                  </a:ext>
                </a:extLst>
              </a:tr>
              <a:tr h="6202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Santa Marina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Senzo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 September 2019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Santa Marina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422635"/>
                  </a:ext>
                </a:extLst>
              </a:tr>
              <a:tr h="12336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Bedworth Park Residences ( Varsity </a:t>
                      </a:r>
                      <a:r>
                        <a:rPr lang="en-ZA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Loffts</a:t>
                      </a: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ZA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People Living with Disabilities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All the Remaining</a:t>
                      </a:r>
                      <a:r>
                        <a:rPr lang="en-ZA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first year students residing in  Residences.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Faith and Transformation </a:t>
                      </a:r>
                      <a:r>
                        <a:rPr lang="en-ZA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Officce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October</a:t>
                      </a:r>
                      <a:r>
                        <a:rPr lang="en-ZA" sz="1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2019-date to be confirmed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ZA" sz="14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Lapa</a:t>
                      </a: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346920"/>
                  </a:ext>
                </a:extLst>
              </a:tr>
              <a:tr h="6202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ZA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ZA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41" marR="34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7073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6859" y="647105"/>
            <a:ext cx="1191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</a:t>
            </a:r>
            <a:r>
              <a:rPr lang="en-ZA" b="1" dirty="0"/>
              <a:t>NTERNAL AND EXTERNAL RESIDENCES-ALL COACHING SESSIONS START AT 17H30 AFTER CLASSES!!!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47621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572</TotalTime>
  <Words>231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Retrospect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Selloane Masilo</dc:creator>
  <cp:lastModifiedBy>Faith Mocoancoeng</cp:lastModifiedBy>
  <cp:revision>33</cp:revision>
  <cp:lastPrinted>2019-05-30T09:39:15Z</cp:lastPrinted>
  <dcterms:created xsi:type="dcterms:W3CDTF">2019-05-21T09:20:22Z</dcterms:created>
  <dcterms:modified xsi:type="dcterms:W3CDTF">2019-09-06T07:39:28Z</dcterms:modified>
</cp:coreProperties>
</file>