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2" r:id="rId9"/>
    <p:sldId id="262" r:id="rId10"/>
    <p:sldId id="266" r:id="rId11"/>
    <p:sldId id="274" r:id="rId12"/>
    <p:sldId id="267" r:id="rId13"/>
    <p:sldId id="273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315" autoAdjust="0"/>
  </p:normalViewPr>
  <p:slideViewPr>
    <p:cSldViewPr>
      <p:cViewPr varScale="1">
        <p:scale>
          <a:sx n="81" d="100"/>
          <a:sy n="81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33BAB-CF9A-453C-A6FA-A28E07C28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49F9D7-C66A-474F-AC4A-B4585C61CE5B}">
      <dgm:prSet phldrT="[文本]"/>
      <dgm:spPr/>
      <dgm:t>
        <a:bodyPr/>
        <a:lstStyle/>
        <a:p>
          <a:r>
            <a:rPr lang="zh-CN" altLang="en-US" dirty="0" smtClean="0"/>
            <a:t>优秀个人加盟</a:t>
          </a:r>
          <a:endParaRPr lang="zh-CN" altLang="en-US" dirty="0"/>
        </a:p>
      </dgm:t>
    </dgm:pt>
    <dgm:pt modelId="{8BEAC706-0295-468D-9494-D5B6CEA2C987}" type="par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2D55E070-28D6-453B-9E48-9B0BF0B07286}" type="sib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86AA3D3D-1429-417A-B16C-21BE95D2EC8F}">
      <dgm:prSet phldrT="[文本]"/>
      <dgm:spPr/>
      <dgm:t>
        <a:bodyPr/>
        <a:lstStyle/>
        <a:p>
          <a:r>
            <a:rPr lang="zh-CN" altLang="en-US" dirty="0" smtClean="0"/>
            <a:t>个人简历</a:t>
          </a:r>
          <a:endParaRPr lang="zh-CN" altLang="en-US" dirty="0"/>
        </a:p>
      </dgm:t>
    </dgm:pt>
    <dgm:pt modelId="{0FE8B90B-CED3-4783-BCAE-6C139D0305F1}" type="par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282B88D9-E04D-45AD-A197-4D9070FF4DF2}" type="sib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D9259BB8-C009-4057-AB05-AE50EB4E361B}">
      <dgm:prSet phldrT="[文本]"/>
      <dgm:spPr/>
      <dgm:t>
        <a:bodyPr/>
        <a:lstStyle/>
        <a:p>
          <a:r>
            <a:rPr lang="zh-CN" altLang="en-US" dirty="0" smtClean="0"/>
            <a:t>优秀团队加盟</a:t>
          </a:r>
          <a:endParaRPr lang="zh-CN" altLang="en-US" dirty="0"/>
        </a:p>
      </dgm:t>
    </dgm:pt>
    <dgm:pt modelId="{CA5988E0-F6FE-4262-9796-8758015E2EAC}" type="par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2A33DCBE-2750-4CEA-8C13-919DA62C2BF7}" type="sib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F2F6C472-2092-48F7-B6C7-FB994C39F65B}">
      <dgm:prSet phldrT="[文本]"/>
      <dgm:spPr/>
      <dgm:t>
        <a:bodyPr/>
        <a:lstStyle/>
        <a:p>
          <a:r>
            <a:rPr lang="zh-CN" altLang="en-US" dirty="0" smtClean="0"/>
            <a:t>团队简介</a:t>
          </a:r>
          <a:endParaRPr lang="zh-CN" altLang="en-US" dirty="0"/>
        </a:p>
      </dgm:t>
    </dgm:pt>
    <dgm:pt modelId="{74BD8AEC-EC3B-4E91-B77B-B649C0AB7377}" type="par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87B6716A-D029-4C30-91F2-10B9DEC1F724}" type="sib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B3EE7756-E521-45DC-A579-3BB470218143}">
      <dgm:prSet phldrT="[文本]"/>
      <dgm:spPr/>
      <dgm:t>
        <a:bodyPr/>
        <a:lstStyle/>
        <a:p>
          <a:r>
            <a:rPr lang="zh-CN" altLang="en-US" dirty="0" smtClean="0"/>
            <a:t>你的项目经验</a:t>
          </a:r>
          <a:endParaRPr lang="zh-CN" altLang="en-US" dirty="0"/>
        </a:p>
      </dgm:t>
    </dgm:pt>
    <dgm:pt modelId="{0B3D158C-B0C0-42FC-836B-A368839E2D9D}" type="par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5C0AD871-BFE2-4E33-96C5-96F137888AA9}" type="sib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01FF005E-55DE-4339-BE1F-DD309B4B06B8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09E5C723-42AE-41EE-A9ED-EF4B2BD39BE1}" type="par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D81C6E28-5A50-44C6-913D-9B6AEBDDE777}" type="sib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96D269F1-6CD3-4DE4-8DCA-713BE26A02A9}">
      <dgm:prSet phldrT="[文本]"/>
      <dgm:spPr/>
      <dgm:t>
        <a:bodyPr/>
        <a:lstStyle/>
        <a:p>
          <a:r>
            <a:rPr lang="zh-CN" altLang="en-US" dirty="0" smtClean="0"/>
            <a:t>团队项目经验</a:t>
          </a:r>
          <a:endParaRPr lang="zh-CN" altLang="en-US" dirty="0"/>
        </a:p>
      </dgm:t>
    </dgm:pt>
    <dgm:pt modelId="{B5245419-305A-428B-8164-832A27D329F6}" type="par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6C0EC51B-47E8-428D-B8B2-4712A23CD769}" type="sib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14E4951A-80A7-416F-B8AF-802C7EA7138A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FC7F1473-9E45-492C-9A9A-CA97F8FD9FCD}" type="par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7996A8E7-F1D0-4681-B6F2-F789330AB669}" type="sib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0AEC742D-DD2B-42CE-881D-BCEE0EAFE6A2}" type="pres">
      <dgm:prSet presAssocID="{8EC33BAB-CF9A-453C-A6FA-A28E07C282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845C18-617E-4B4F-B73B-4C971435E2F3}" type="pres">
      <dgm:prSet presAssocID="{4349F9D7-C66A-474F-AC4A-B4585C61CE5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F1CE-563D-4A86-8912-8A0A6E1C305A}" type="pres">
      <dgm:prSet presAssocID="{4349F9D7-C66A-474F-AC4A-B4585C61CE5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8BD3C-6789-46D5-A652-794326775C85}" type="pres">
      <dgm:prSet presAssocID="{D9259BB8-C009-4057-AB05-AE50EB4E36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558D0-D341-4F3C-AD63-6DDFFDB480EC}" type="pres">
      <dgm:prSet presAssocID="{D9259BB8-C009-4057-AB05-AE50EB4E36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EF051-ABA8-41B6-A460-F3B361455227}" type="presOf" srcId="{B3EE7756-E521-45DC-A579-3BB470218143}" destId="{646CF1CE-563D-4A86-8912-8A0A6E1C305A}" srcOrd="0" destOrd="1" presId="urn:microsoft.com/office/officeart/2005/8/layout/vList2"/>
    <dgm:cxn modelId="{50ED7562-AE8D-4BAC-9706-F3CFF8C41F1A}" type="presOf" srcId="{14E4951A-80A7-416F-B8AF-802C7EA7138A}" destId="{948558D0-D341-4F3C-AD63-6DDFFDB480EC}" srcOrd="0" destOrd="2" presId="urn:microsoft.com/office/officeart/2005/8/layout/vList2"/>
    <dgm:cxn modelId="{DD7E8399-154C-4671-8C3A-F35D5BC5A80C}" srcId="{8EC33BAB-CF9A-453C-A6FA-A28E07C282E9}" destId="{4349F9D7-C66A-474F-AC4A-B4585C61CE5B}" srcOrd="0" destOrd="0" parTransId="{8BEAC706-0295-468D-9494-D5B6CEA2C987}" sibTransId="{2D55E070-28D6-453B-9E48-9B0BF0B07286}"/>
    <dgm:cxn modelId="{E5DA6964-55FA-4ABF-A2CA-EC6A7F4DBBBA}" srcId="{D9259BB8-C009-4057-AB05-AE50EB4E361B}" destId="{96D269F1-6CD3-4DE4-8DCA-713BE26A02A9}" srcOrd="1" destOrd="0" parTransId="{B5245419-305A-428B-8164-832A27D329F6}" sibTransId="{6C0EC51B-47E8-428D-B8B2-4712A23CD769}"/>
    <dgm:cxn modelId="{9A935D93-23CF-44F5-9AC5-BFFC982D0EF2}" srcId="{D9259BB8-C009-4057-AB05-AE50EB4E361B}" destId="{14E4951A-80A7-416F-B8AF-802C7EA7138A}" srcOrd="2" destOrd="0" parTransId="{FC7F1473-9E45-492C-9A9A-CA97F8FD9FCD}" sibTransId="{7996A8E7-F1D0-4681-B6F2-F789330AB669}"/>
    <dgm:cxn modelId="{826F55A9-31B0-4B91-95A0-E18E6B7395BA}" type="presOf" srcId="{D9259BB8-C009-4057-AB05-AE50EB4E361B}" destId="{B5F8BD3C-6789-46D5-A652-794326775C85}" srcOrd="0" destOrd="0" presId="urn:microsoft.com/office/officeart/2005/8/layout/vList2"/>
    <dgm:cxn modelId="{A9FBC76A-48D5-427E-BD5C-A3440F0F97B0}" srcId="{D9259BB8-C009-4057-AB05-AE50EB4E361B}" destId="{F2F6C472-2092-48F7-B6C7-FB994C39F65B}" srcOrd="0" destOrd="0" parTransId="{74BD8AEC-EC3B-4E91-B77B-B649C0AB7377}" sibTransId="{87B6716A-D029-4C30-91F2-10B9DEC1F724}"/>
    <dgm:cxn modelId="{1535C2B4-724E-47B7-AC58-7BE88850371B}" type="presOf" srcId="{96D269F1-6CD3-4DE4-8DCA-713BE26A02A9}" destId="{948558D0-D341-4F3C-AD63-6DDFFDB480EC}" srcOrd="0" destOrd="1" presId="urn:microsoft.com/office/officeart/2005/8/layout/vList2"/>
    <dgm:cxn modelId="{B665EB1D-0EAE-4B32-A308-B70922732D40}" srcId="{4349F9D7-C66A-474F-AC4A-B4585C61CE5B}" destId="{86AA3D3D-1429-417A-B16C-21BE95D2EC8F}" srcOrd="0" destOrd="0" parTransId="{0FE8B90B-CED3-4783-BCAE-6C139D0305F1}" sibTransId="{282B88D9-E04D-45AD-A197-4D9070FF4DF2}"/>
    <dgm:cxn modelId="{209DB8B4-2D61-47B1-B944-6F41CA31350A}" type="presOf" srcId="{8EC33BAB-CF9A-453C-A6FA-A28E07C282E9}" destId="{0AEC742D-DD2B-42CE-881D-BCEE0EAFE6A2}" srcOrd="0" destOrd="0" presId="urn:microsoft.com/office/officeart/2005/8/layout/vList2"/>
    <dgm:cxn modelId="{5CF3475E-02BA-4768-BC08-C481A47BC4CB}" type="presOf" srcId="{86AA3D3D-1429-417A-B16C-21BE95D2EC8F}" destId="{646CF1CE-563D-4A86-8912-8A0A6E1C305A}" srcOrd="0" destOrd="0" presId="urn:microsoft.com/office/officeart/2005/8/layout/vList2"/>
    <dgm:cxn modelId="{E2543D9A-39F4-48E6-AEC9-09D5ACB2A530}" type="presOf" srcId="{F2F6C472-2092-48F7-B6C7-FB994C39F65B}" destId="{948558D0-D341-4F3C-AD63-6DDFFDB480EC}" srcOrd="0" destOrd="0" presId="urn:microsoft.com/office/officeart/2005/8/layout/vList2"/>
    <dgm:cxn modelId="{AAE07881-3D79-4087-80FD-BBEBBFF603D1}" srcId="{4349F9D7-C66A-474F-AC4A-B4585C61CE5B}" destId="{B3EE7756-E521-45DC-A579-3BB470218143}" srcOrd="1" destOrd="0" parTransId="{0B3D158C-B0C0-42FC-836B-A368839E2D9D}" sibTransId="{5C0AD871-BFE2-4E33-96C5-96F137888AA9}"/>
    <dgm:cxn modelId="{04B38BBB-E2D8-48A6-9F87-9F34A01C5338}" srcId="{4349F9D7-C66A-474F-AC4A-B4585C61CE5B}" destId="{01FF005E-55DE-4339-BE1F-DD309B4B06B8}" srcOrd="2" destOrd="0" parTransId="{09E5C723-42AE-41EE-A9ED-EF4B2BD39BE1}" sibTransId="{D81C6E28-5A50-44C6-913D-9B6AEBDDE777}"/>
    <dgm:cxn modelId="{8DF6FDD3-026D-4FE8-822D-3C05AECAA82C}" type="presOf" srcId="{01FF005E-55DE-4339-BE1F-DD309B4B06B8}" destId="{646CF1CE-563D-4A86-8912-8A0A6E1C305A}" srcOrd="0" destOrd="2" presId="urn:microsoft.com/office/officeart/2005/8/layout/vList2"/>
    <dgm:cxn modelId="{A28B904B-53B4-4439-991E-6CF100794726}" srcId="{8EC33BAB-CF9A-453C-A6FA-A28E07C282E9}" destId="{D9259BB8-C009-4057-AB05-AE50EB4E361B}" srcOrd="1" destOrd="0" parTransId="{CA5988E0-F6FE-4262-9796-8758015E2EAC}" sibTransId="{2A33DCBE-2750-4CEA-8C13-919DA62C2BF7}"/>
    <dgm:cxn modelId="{0136B2BB-7BBC-43F2-A999-1011E1EA1957}" type="presOf" srcId="{4349F9D7-C66A-474F-AC4A-B4585C61CE5B}" destId="{02845C18-617E-4B4F-B73B-4C971435E2F3}" srcOrd="0" destOrd="0" presId="urn:microsoft.com/office/officeart/2005/8/layout/vList2"/>
    <dgm:cxn modelId="{BA20C8FA-3038-4625-B538-966A07DB60A2}" type="presParOf" srcId="{0AEC742D-DD2B-42CE-881D-BCEE0EAFE6A2}" destId="{02845C18-617E-4B4F-B73B-4C971435E2F3}" srcOrd="0" destOrd="0" presId="urn:microsoft.com/office/officeart/2005/8/layout/vList2"/>
    <dgm:cxn modelId="{F677321B-E464-441B-B999-CC8A7BA4A326}" type="presParOf" srcId="{0AEC742D-DD2B-42CE-881D-BCEE0EAFE6A2}" destId="{646CF1CE-563D-4A86-8912-8A0A6E1C305A}" srcOrd="1" destOrd="0" presId="urn:microsoft.com/office/officeart/2005/8/layout/vList2"/>
    <dgm:cxn modelId="{EA9A0C5B-02EC-47A4-A02F-D4CB887F039C}" type="presParOf" srcId="{0AEC742D-DD2B-42CE-881D-BCEE0EAFE6A2}" destId="{B5F8BD3C-6789-46D5-A652-794326775C85}" srcOrd="2" destOrd="0" presId="urn:microsoft.com/office/officeart/2005/8/layout/vList2"/>
    <dgm:cxn modelId="{E6D3FF3F-3E1C-4B8E-B041-2AD90D6BD371}" type="presParOf" srcId="{0AEC742D-DD2B-42CE-881D-BCEE0EAFE6A2}" destId="{948558D0-D341-4F3C-AD63-6DDFFDB48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F7A6-85EA-4273-BCC9-3BC3C977303F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BB68-0DAA-4D1C-B778-EADC7CCCF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ABB68-0DAA-4D1C-B778-EADC7CCCFF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29D6-95A2-41C0-B105-74C0E91BF53B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ubasic2009@163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751" y="2205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计算机服务专家网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51" y="29258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Cubasic</a:t>
            </a:r>
            <a:r>
              <a:rPr lang="en-US" altLang="zh-CN" dirty="0" smtClean="0"/>
              <a:t>  IT</a:t>
            </a:r>
            <a:r>
              <a:rPr lang="zh-CN" altLang="en-US" dirty="0" smtClean="0"/>
              <a:t>解决方案专家网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76" y="332656"/>
            <a:ext cx="3238095" cy="9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5" y="354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</a:t>
            </a:r>
            <a:r>
              <a:rPr lang="zh-CN" altLang="en-US" dirty="0"/>
              <a:t>时代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5" y="2204864"/>
            <a:ext cx="4968552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3" y="2588123"/>
            <a:ext cx="3238095" cy="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3" y="3922877"/>
            <a:ext cx="323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（四）：车联网</a:t>
            </a:r>
            <a:endParaRPr lang="zh-CN" altLang="en-US" dirty="0"/>
          </a:p>
        </p:txBody>
      </p:sp>
      <p:pic>
        <p:nvPicPr>
          <p:cNvPr id="6146" name="Picture 2" descr="車輛管理系統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3796"/>
            <a:ext cx="4300507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.jdzj.com/UserDocument/daosheng/Picture/20119162123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31448"/>
            <a:ext cx="2544452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708920"/>
            <a:ext cx="81729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我们的团队参与多个国内车联网服务商的开发，利用多种定位技术、通过无线数据传输，配合</a:t>
            </a:r>
            <a:r>
              <a:rPr lang="en-US" altLang="zh-CN" sz="1200" dirty="0" smtClean="0"/>
              <a:t>MIS</a:t>
            </a:r>
            <a:r>
              <a:rPr lang="zh-CN" altLang="en-US" sz="1200" dirty="0" smtClean="0"/>
              <a:t>实现对车辆的各种动态和静态信息进行管理。我们有丰富的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开发经验、大数据开发经验、传感器开发部署经验，通过云服务平台进行集成应用。通过系统可对司机进行监控、管理，可对车辆行驶速度、行驶路线、</a:t>
            </a:r>
            <a:r>
              <a:rPr lang="zh-CN" altLang="en-US" sz="1200" dirty="0"/>
              <a:t>停</a:t>
            </a:r>
            <a:r>
              <a:rPr lang="zh-CN" altLang="en-US" sz="1200" dirty="0" smtClean="0"/>
              <a:t>放地点、燃油消耗等多方面进行管控，以达到提高车辆安全行驶系数以及车辆调度效率，降低车辆运营成本（司机规范、车损、维修、保险）的目的。车联网，赢未来！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方田时代科技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533253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4" y="4581128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司机授权管理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司机授权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司机开车计划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司机行驶记录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581128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车队管理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车辆行驶过程记录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车辆定位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车辆行车轨迹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行驶过程及油耗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车辆碰撞检测、报警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车辆电池管理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车辆维修计划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车辆调度管理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167849" y="4240833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393305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为客户带来的价值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4604" y="436684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监控车辆违章行驶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提升防盗功能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提高车辆营运效率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198043" y="5608985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8258" y="53012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服务应用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4798" y="5655410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物流货车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客运大巴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仓库叉车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公务用车</a:t>
            </a:r>
          </a:p>
        </p:txBody>
      </p:sp>
    </p:spTree>
    <p:extLst>
      <p:ext uri="{BB962C8B-B14F-4D97-AF65-F5344CB8AC3E}">
        <p14:creationId xmlns:p14="http://schemas.microsoft.com/office/powerpoint/2010/main" val="190490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6198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5" y="1412776"/>
            <a:ext cx="197401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（五）：互联网与电子商务</a:t>
            </a:r>
            <a:endParaRPr lang="zh-CN" altLang="en-US" dirty="0"/>
          </a:p>
        </p:txBody>
      </p:sp>
      <p:pic>
        <p:nvPicPr>
          <p:cNvPr id="1028" name="Picture 4" descr="杭州发力跨境电子商务 组建新区域谋求转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5" y="1008189"/>
            <a:ext cx="2055221" cy="13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z.sdlgzy.com/site/gsgl/images/diansh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8189"/>
            <a:ext cx="3229013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33178" y="2492896"/>
            <a:ext cx="84249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我们先后承接了多家旅游、票务、度假、进出口贸易等专业运营商的电子商务平台和系统的搭建、测试与评估、更新、优化、扩展和迁移等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外包服务项目。从前台到后台，从需求建模、架构到应用的开发与优化，积累了丰富的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设计和部署实施经验，历练了整个团队知识库与方法，帮助客户建立起灵活的商业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架构和平台，提高自身的软实力，在激烈的市场竞争中胜出。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365104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微</a:t>
            </a:r>
            <a:r>
              <a:rPr lang="zh-CN" altLang="en-US" sz="1200" dirty="0" smtClean="0"/>
              <a:t>信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为企业在微信平台上打造专业、快捷、高效的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应用系统。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电子商务平台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通过知名电子商务开源框架</a:t>
            </a:r>
            <a:r>
              <a:rPr lang="en-US" altLang="zh-CN" sz="1200" dirty="0" err="1" smtClean="0"/>
              <a:t>Magento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osCommerce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OpenCart</a:t>
            </a:r>
            <a:r>
              <a:rPr lang="zh-CN" altLang="en-US" sz="1200" dirty="0" smtClean="0"/>
              <a:t>为不同行业和不同客户的定制化需求，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/>
              <a:t>量身</a:t>
            </a:r>
            <a:r>
              <a:rPr lang="zh-CN" altLang="en-US" sz="1200" dirty="0" smtClean="0"/>
              <a:t>定制一站式电子商务解决方案（</a:t>
            </a:r>
            <a:r>
              <a:rPr lang="en-US" altLang="zh-CN" sz="1200" dirty="0" smtClean="0"/>
              <a:t>B2B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B2C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B2B2C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分销管理系统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使用云计算服务，实现在同一个系统内，总部能集中控制商品发布、商品定价、库存管理、促销折价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等日常管理，是企业物流、钱流和信息流管理变得简单有效。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20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（六）：云服务与应用</a:t>
            </a:r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533178" y="2492896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这是一个新技术飞奔的时代，这是一个信息化技术决定企业未来的时代。如果你将企业的关键运营机制建立在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基础结构之上，那么你必须考虑企业的软件、硬件、资源利用率和流程等方面的基础架构，是否满足企业对其现有的业务流程进行快速的调整，或者开展新业务时产生的各类需求。我们为你提供基于云的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解决方案，让您不必再为采购服务器硬件、网络设备、规划和装修机房、采购和部署相应的软件而亲力亲为。您只需要专注于企业业务需求，我们将根据您的需求来配置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资源，节省了大量的前期成本和后期运维所需的人力与财力成本。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323"/>
            <a:ext cx="5760640" cy="13965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我们针对的云服务平台</a:t>
            </a:r>
            <a:endParaRPr lang="zh-CN" altLang="en-US" sz="1400" dirty="0"/>
          </a:p>
        </p:txBody>
      </p:sp>
      <p:pic>
        <p:nvPicPr>
          <p:cNvPr id="1026" name="Picture 2" descr="http://wacnstoragestaging.blob.core.chinacloudapi.cn/marketing-resource/css/images/logo-195X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9" y="4568426"/>
            <a:ext cx="1857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-0U0bnSm1A5BphGlnYG/tam-ogel/9da0921b49ab1a0074cb616048047c00_121_1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77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6ONYsjip0QIZ8tyhnq/it/u=48080819,930359522&amp;fm=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339825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0.bdstatic.com/-0U0bnSm1A5BphGlnYG/tam-ogel/5136becf77e9cfc440849e0b694fdd6e_121_1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7"/>
          <p:cNvCxnSpPr/>
          <p:nvPr/>
        </p:nvCxnSpPr>
        <p:spPr>
          <a:xfrm>
            <a:off x="519767" y="616530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982" y="58531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的云应用于开发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982" y="6239053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网</a:t>
            </a:r>
            <a:r>
              <a:rPr lang="zh-CN" altLang="en-US" sz="1200" dirty="0" smtClean="0"/>
              <a:t>站开发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云服务</a:t>
            </a:r>
            <a:r>
              <a:rPr lang="en-US" altLang="zh-CN" sz="1200" dirty="0" smtClean="0"/>
              <a:t>(API)</a:t>
            </a:r>
            <a:r>
              <a:rPr lang="zh-CN" altLang="en-US" sz="1200" dirty="0" smtClean="0"/>
              <a:t>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动应用云端服务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任</a:t>
            </a:r>
            <a:r>
              <a:rPr lang="zh-CN" altLang="en-US" sz="1200" dirty="0" smtClean="0"/>
              <a:t>何位置，任何应用程序、服务和设备的互联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数据</a:t>
            </a:r>
            <a:r>
              <a:rPr lang="zh-CN" altLang="en-US" sz="1200" dirty="0" smtClean="0"/>
              <a:t>库应用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51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526" y="1268760"/>
            <a:ext cx="3002270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1500" spc="150" dirty="0" smtClean="0">
                <a:latin typeface="黑体" pitchFamily="49" charset="-122"/>
                <a:ea typeface="黑体" pitchFamily="49" charset="-122"/>
              </a:rPr>
              <a:t>我们来自方田时代</a:t>
            </a:r>
            <a:endParaRPr lang="zh-CN" altLang="en-US" sz="2400" b="1" kern="1500" spc="1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26" y="1945469"/>
            <a:ext cx="7438890" cy="1843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田时代是行</a:t>
            </a:r>
            <a:r>
              <a:rPr lang="zh-CN" altLang="en-US" dirty="0"/>
              <a:t>业领先的软件产品研发、解决方案和外包服务提供商。分布于珠三角</a:t>
            </a:r>
            <a:r>
              <a:rPr lang="zh-CN" altLang="en-US" dirty="0" smtClean="0"/>
              <a:t>的</a:t>
            </a:r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/>
              <a:t>开发团队，为客户提供完整的行业解决方案、</a:t>
            </a:r>
            <a:r>
              <a:rPr lang="en-US" altLang="zh-CN" dirty="0"/>
              <a:t>IT</a:t>
            </a:r>
            <a:r>
              <a:rPr lang="zh-CN" altLang="en-US" dirty="0"/>
              <a:t>外包和系统集成服务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系方式：</a:t>
            </a:r>
            <a:endParaRPr lang="en-US" altLang="zh-CN" dirty="0" smtClean="0"/>
          </a:p>
          <a:p>
            <a:r>
              <a:rPr lang="zh-CN" altLang="en-US" dirty="0"/>
              <a:t>陈先生 </a:t>
            </a:r>
            <a:r>
              <a:rPr lang="en-US" altLang="zh-CN" dirty="0"/>
              <a:t>Tel:</a:t>
            </a:r>
            <a:r>
              <a:rPr lang="zh-CN" altLang="en-US" dirty="0"/>
              <a:t> </a:t>
            </a:r>
            <a:r>
              <a:rPr lang="en-US" altLang="zh-CN" dirty="0"/>
              <a:t>13727076319  Email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cubasic2009@163.com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易</a:t>
            </a:r>
            <a:r>
              <a:rPr lang="zh-CN" altLang="en-US" dirty="0"/>
              <a:t>先生 </a:t>
            </a:r>
            <a:r>
              <a:rPr lang="en-US" altLang="zh-CN" dirty="0"/>
              <a:t>Tel:                           Email: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77526" y="3981832"/>
            <a:ext cx="736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珠海团队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200" dirty="0" smtClean="0"/>
              <a:t>这里是方田时代的创始团队，我们曾经在不同的公司服务，有国企，有外企，我们专注的领域是：电子制造服务业、机械制造、车联网，以及云服务与应用。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广</a:t>
            </a:r>
            <a:r>
              <a:rPr lang="zh-CN" altLang="en-US" sz="1600" b="1" dirty="0" smtClean="0"/>
              <a:t>州团队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dirty="0" smtClean="0"/>
              <a:t>我们的口号是“让最好的信息科技得到应用”，我们专注的领域：</a:t>
            </a:r>
            <a:r>
              <a:rPr lang="zh-CN" altLang="en-US" sz="1200" dirty="0"/>
              <a:t>连</a:t>
            </a:r>
            <a:r>
              <a:rPr lang="zh-CN" altLang="en-US" sz="1200" dirty="0" smtClean="0"/>
              <a:t>锁经营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方案、电子商务平台、云服务与应用。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深</a:t>
            </a:r>
            <a:r>
              <a:rPr lang="zh-CN" altLang="en-US" sz="1600" b="1" dirty="0" smtClean="0"/>
              <a:t>圳团队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200" dirty="0" smtClean="0"/>
              <a:t>走在科技发展最前沿的团队，我们专注的领域是：</a:t>
            </a:r>
            <a:r>
              <a:rPr lang="zh-CN" altLang="en-US" sz="1200" dirty="0"/>
              <a:t>云服务与应</a:t>
            </a:r>
            <a:r>
              <a:rPr lang="zh-CN" altLang="en-US" sz="1200" dirty="0" smtClean="0"/>
              <a:t>用、车联网以及电</a:t>
            </a:r>
            <a:r>
              <a:rPr lang="zh-CN" altLang="en-US" sz="1200" dirty="0"/>
              <a:t>子制作服务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联系人：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4367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发展历程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580" y="1556792"/>
            <a:ext cx="69847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我们发展于电子制造服务业的</a:t>
            </a:r>
            <a:r>
              <a:rPr lang="en-US" altLang="zh-CN" dirty="0" smtClean="0"/>
              <a:t>MES</a:t>
            </a:r>
            <a:r>
              <a:rPr lang="zh-CN" altLang="en-US" dirty="0" smtClean="0"/>
              <a:t>团队，秉持以服务为中心的理念不断发展壮大：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2009~2010 : </a:t>
            </a:r>
            <a:r>
              <a:rPr lang="zh-CN" altLang="en-US" dirty="0" smtClean="0"/>
              <a:t>珠海创始团队成立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2011 </a:t>
            </a:r>
            <a:r>
              <a:rPr lang="zh-CN" altLang="en-US" dirty="0" smtClean="0"/>
              <a:t>：设立广州天河区研发团队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2012</a:t>
            </a:r>
            <a:r>
              <a:rPr lang="zh-CN" altLang="en-US" dirty="0" smtClean="0"/>
              <a:t>： 设立深圳宝安区研发团队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91580" y="4653136"/>
            <a:ext cx="1548172" cy="7200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加入我们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48400449"/>
              </p:ext>
            </p:extLst>
          </p:nvPr>
        </p:nvGraphicFramePr>
        <p:xfrm>
          <a:off x="2534979" y="4077072"/>
          <a:ext cx="4845333" cy="204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12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我们的客户</a:t>
            </a:r>
            <a:endParaRPr lang="zh-CN" altLang="en-US" dirty="0"/>
          </a:p>
        </p:txBody>
      </p:sp>
      <p:pic>
        <p:nvPicPr>
          <p:cNvPr id="1026" name="Picture 2" descr="http://file.cjol.com/photo/Recruit/143219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0848"/>
            <a:ext cx="2160240" cy="48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.cjol.com/photo/Recruit/67342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41606"/>
            <a:ext cx="1440160" cy="5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9928.tv/UserFiles/Company/20110823/14565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1687190"/>
            <a:ext cx="135731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ecial.21caiso.com/upload/special/images/import/4f62df3e735f68.89559581/logo_4f62d3e97ec858.860306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" y="2996952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盛世邮轮网,全球邮轮旅游预订中心！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5076"/>
            <a:ext cx="18859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sdrice.com/Upload/logo/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2996952"/>
            <a:ext cx="1419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4545124"/>
            <a:ext cx="2124708" cy="4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华为手机-低价钜惠，震撼来袭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18" y="4345199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资源中心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成功案例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宣传资料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8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36" y="4581128"/>
            <a:ext cx="4248000" cy="217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方田</a:t>
            </a:r>
            <a:r>
              <a:rPr lang="zh-CN" altLang="en-US" sz="1400" dirty="0" smtClean="0"/>
              <a:t>时</a:t>
            </a:r>
            <a:r>
              <a:rPr lang="zh-CN" altLang="en-US" sz="1400" dirty="0"/>
              <a:t>代</a:t>
            </a:r>
            <a:r>
              <a:rPr lang="zh-CN" altLang="en-US" sz="1400" dirty="0" smtClean="0"/>
              <a:t>是行业领先的软件产品研发、解决方案和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外包服务提供商。</a:t>
            </a:r>
            <a:r>
              <a:rPr lang="zh-CN" altLang="en-US" sz="1400" dirty="0"/>
              <a:t>我</a:t>
            </a:r>
            <a:r>
              <a:rPr lang="zh-CN" altLang="en-US" sz="1400" dirty="0" smtClean="0"/>
              <a:t>们专注于为中小企业客户，提供完整的行业解决方案、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外包和系统集成服务。实施先进、高效且适用的信息化平台和架构是我们的服务理念，力助客户在销售、资源管理、生产自动化等领域占据竞争高地。选择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田时代，构筑</a:t>
            </a:r>
            <a:r>
              <a:rPr lang="zh-CN" altLang="en-US" sz="1400" dirty="0"/>
              <a:t>企业</a:t>
            </a:r>
            <a:r>
              <a:rPr lang="zh-CN" altLang="en-US" sz="1400" dirty="0" smtClean="0"/>
              <a:t>未来！</a:t>
            </a: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107504" y="3645024"/>
            <a:ext cx="417646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服务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合作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创新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6632"/>
            <a:ext cx="5495925" cy="552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96136" y="1408540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关于方田时代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96136" y="1720769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组织架构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96136" y="2032998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我们的客户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96136" y="2345227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加入方田时代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6136" y="2657456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联系我们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520" y="1116696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行</a:t>
            </a:r>
            <a:r>
              <a:rPr lang="zh-CN" altLang="en-US" sz="1000" dirty="0" smtClean="0"/>
              <a:t>业解决方案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35696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软</a:t>
            </a:r>
            <a:r>
              <a:rPr lang="zh-CN" altLang="en-US" sz="1000" dirty="0" smtClean="0"/>
              <a:t>件开发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外</a:t>
            </a:r>
            <a:r>
              <a:rPr lang="zh-CN" altLang="en-US" sz="1000" dirty="0" smtClean="0"/>
              <a:t>包业务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7504" y="148529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智能工厂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7504" y="184591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互联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网电子商务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7504" y="217332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店经营管理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91680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MES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91680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1680" y="201942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企业门户网站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91680" y="232566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店管理系统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91680" y="263191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电子商务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应用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47864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咨询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47864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产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品测试服务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47864" y="2019423"/>
            <a:ext cx="1440160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技术人才派遣服务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18" idx="0"/>
          </p:cNvCxnSpPr>
          <p:nvPr/>
        </p:nvCxnSpPr>
        <p:spPr>
          <a:xfrm rot="10800000" flipV="1">
            <a:off x="755576" y="534706"/>
            <a:ext cx="3384376" cy="58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Elbow Connector 2051"/>
          <p:cNvCxnSpPr>
            <a:endCxn id="19" idx="0"/>
          </p:cNvCxnSpPr>
          <p:nvPr/>
        </p:nvCxnSpPr>
        <p:spPr>
          <a:xfrm rot="10800000" flipV="1">
            <a:off x="2339752" y="628336"/>
            <a:ext cx="2664296" cy="4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6136" y="1118313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关</a:t>
            </a:r>
            <a:r>
              <a:rPr lang="zh-CN" altLang="en-US" sz="1000" dirty="0" smtClean="0"/>
              <a:t>于我们</a:t>
            </a:r>
            <a:endParaRPr lang="en-US" sz="1000" dirty="0"/>
          </a:p>
        </p:txBody>
      </p:sp>
      <p:cxnSp>
        <p:nvCxnSpPr>
          <p:cNvPr id="2056" name="Elbow Connector 2055"/>
          <p:cNvCxnSpPr>
            <a:endCxn id="20" idx="0"/>
          </p:cNvCxnSpPr>
          <p:nvPr/>
        </p:nvCxnSpPr>
        <p:spPr>
          <a:xfrm rot="10800000" flipV="1">
            <a:off x="3995936" y="737002"/>
            <a:ext cx="1656184" cy="377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endCxn id="44" idx="0"/>
          </p:cNvCxnSpPr>
          <p:nvPr/>
        </p:nvCxnSpPr>
        <p:spPr>
          <a:xfrm rot="5400000">
            <a:off x="6116400" y="718497"/>
            <a:ext cx="583608" cy="21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91680" y="293815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移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动开发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2496072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移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动应用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我们的服务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0503" y="1259069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田时代是专注于向中小企业提供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解决方案、外包和系统集成服务的供应商，</a:t>
            </a:r>
            <a:endParaRPr lang="en-US" altLang="zh-CN" sz="1400" dirty="0" smtClean="0"/>
          </a:p>
          <a:p>
            <a:r>
              <a:rPr lang="zh-CN" altLang="en-US" sz="1400" dirty="0" smtClean="0"/>
              <a:t>我们拥有包括技术咨询、行业解决方案、软件开发与测试、系统集成、合作研究、</a:t>
            </a:r>
            <a:endParaRPr lang="en-US" altLang="zh-CN" sz="1400" dirty="0" smtClean="0"/>
          </a:p>
          <a:p>
            <a:r>
              <a:rPr lang="zh-CN" altLang="en-US" sz="1400" dirty="0" smtClean="0"/>
              <a:t>技术员外派等各方面的服务能力。</a:t>
            </a:r>
            <a:endParaRPr lang="zh-CN" altLang="en-US" sz="1400" dirty="0"/>
          </a:p>
        </p:txBody>
      </p:sp>
      <p:pic>
        <p:nvPicPr>
          <p:cNvPr id="3074" name="Picture 2" descr="解决方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2613754"/>
            <a:ext cx="936104" cy="6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366538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行业解决方案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电子制造业产线</a:t>
            </a:r>
            <a:r>
              <a:rPr lang="zh-CN" altLang="en-US" sz="1200" dirty="0"/>
              <a:t>信息</a:t>
            </a:r>
            <a:r>
              <a:rPr lang="zh-CN" altLang="en-US" sz="1200" dirty="0" smtClean="0"/>
              <a:t>化集成制造系统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企业资源管理信息化与应用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制造业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连锁经营管理信息系统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78551" y="3383335"/>
            <a:ext cx="1550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软件开发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流水线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</a:t>
            </a:r>
            <a:r>
              <a:rPr lang="en-US" altLang="zh-CN" sz="1200" dirty="0" smtClean="0"/>
              <a:t>ERP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车联</a:t>
            </a:r>
            <a:r>
              <a:rPr lang="zh-CN" altLang="en-US" sz="1200" dirty="0" smtClean="0"/>
              <a:t>网系统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门户网站</a:t>
            </a:r>
            <a:r>
              <a:rPr lang="zh-CN" altLang="en-US" sz="1200" dirty="0"/>
              <a:t>设计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</a:t>
            </a:r>
            <a:r>
              <a:rPr lang="zh-CN" altLang="en-US" sz="1200" dirty="0"/>
              <a:t>次</a:t>
            </a:r>
            <a:r>
              <a:rPr lang="zh-CN" altLang="en-US" sz="1200" dirty="0" smtClean="0"/>
              <a:t>开发服务</a:t>
            </a:r>
            <a:endParaRPr lang="en-US" altLang="zh-CN" sz="1200" dirty="0" smtClean="0"/>
          </a:p>
        </p:txBody>
      </p:sp>
      <p:pic>
        <p:nvPicPr>
          <p:cNvPr id="3078" name="Picture 6" descr="http://www.gzbieyang.com/UpFile/201405/20140515336319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44638"/>
            <a:ext cx="1553431" cy="9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jbedu.com.cn/uploads/allimg/140319/3-14031ZU3112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25037"/>
            <a:ext cx="109673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88224" y="3399844"/>
            <a:ext cx="1818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外包服务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咨询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产品测试服务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技术人才派遣服务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团队合作开发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385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我们关注的领域</a:t>
            </a:r>
            <a:endParaRPr lang="zh-CN" altLang="en-US" dirty="0"/>
          </a:p>
        </p:txBody>
      </p:sp>
      <p:pic>
        <p:nvPicPr>
          <p:cNvPr id="1026" name="Picture 2" descr="http://www.xinleineng.com/UserFiles/Image/shengchanxian01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230"/>
            <a:ext cx="2738021" cy="16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2116" y="30892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电子制造服务业</a:t>
            </a:r>
            <a:endParaRPr lang="zh-CN" altLang="en-US" sz="1400" dirty="0"/>
          </a:p>
        </p:txBody>
      </p:sp>
      <p:pic>
        <p:nvPicPr>
          <p:cNvPr id="1032" name="Picture 8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8" y="1664736"/>
            <a:ext cx="237006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0303" y="308922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机械制造行业</a:t>
            </a:r>
            <a:endParaRPr lang="zh-CN" altLang="en-US" sz="1400" dirty="0"/>
          </a:p>
        </p:txBody>
      </p:sp>
      <p:pic>
        <p:nvPicPr>
          <p:cNvPr id="1034" name="Picture 10" descr="http://imgs.ebrun.com/resources/2013_10/2013_10_17/2013101720413819756878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31" y="1559944"/>
            <a:ext cx="2229520" cy="14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58903" y="30892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连锁经营</a:t>
            </a:r>
            <a:endParaRPr lang="zh-CN" altLang="en-US" sz="1400" dirty="0"/>
          </a:p>
        </p:txBody>
      </p:sp>
      <p:pic>
        <p:nvPicPr>
          <p:cNvPr id="1036" name="Picture 12" descr="http://image1.admaimai.com/uploadfiles/4%281298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88" y="3842121"/>
            <a:ext cx="2066042" cy="14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83968" y="5445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电子商务</a:t>
            </a:r>
          </a:p>
        </p:txBody>
      </p:sp>
      <p:sp>
        <p:nvSpPr>
          <p:cNvPr id="7" name="AutoShape 14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2" name="Picture 18" descr="http://files.colabug.com/forum/201501/30/175021g1ujinnv8ajinv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31" y="4016048"/>
            <a:ext cx="2065651" cy="12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9012" y="54411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云服务及其应用</a:t>
            </a:r>
            <a:endParaRPr lang="zh-CN" altLang="en-US" sz="1400" dirty="0"/>
          </a:p>
        </p:txBody>
      </p:sp>
      <p:sp>
        <p:nvSpPr>
          <p:cNvPr id="2" name="AutoShape 2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 descr="http://img03.hc360.com/carec/201403/201403181006158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5" y="3779196"/>
            <a:ext cx="2301906" cy="16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02050" y="5441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车联网</a:t>
            </a:r>
          </a:p>
        </p:txBody>
      </p:sp>
    </p:spTree>
    <p:extLst>
      <p:ext uri="{BB962C8B-B14F-4D97-AF65-F5344CB8AC3E}">
        <p14:creationId xmlns:p14="http://schemas.microsoft.com/office/powerpoint/2010/main" val="1748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39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（一）：电子制造智能工厂</a:t>
            </a:r>
            <a:endParaRPr lang="zh-CN" altLang="en-US" dirty="0"/>
          </a:p>
        </p:txBody>
      </p:sp>
      <p:pic>
        <p:nvPicPr>
          <p:cNvPr id="2050" name="Picture 2" descr="http://img21.hc360.cn/21/busin/154/004/b/21-154004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4" y="980728"/>
            <a:ext cx="48863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48644" y="2204864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电子企业需要面对变幻不定的市场竞争环境，必须具备对市场的快速应变能力才能生存下来。我们在电子制造业管理系统方面具有多年的技术经验积累，特别是在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MRP2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方面的开发以及应用上具备专业能力。能向客户提供从业务下单，到生产跟踪、设备监控、库存管理、物流跟踪、财务预测等全方位的信息系统开发或咨询服务。可以根据客户的需求，针对某个生产或管理环节开发相应的系统，并整合到现行的</a:t>
            </a:r>
            <a:r>
              <a:rPr lang="zh-CN" altLang="en-US" sz="1400" dirty="0"/>
              <a:t>应用</a:t>
            </a:r>
            <a:r>
              <a:rPr lang="zh-CN" altLang="en-US" sz="1400" dirty="0" smtClean="0"/>
              <a:t>系统当中，增强企业的信息服务能力，提升运行效率。通过我们专业的团队，或进行合作研究，或进行外包开发，节省您的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预算，降低企业在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系统建设和后期运营维护的代价和风险。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4" y="4253029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101205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37890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243576"/>
            <a:ext cx="3243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MES, MRP, ERP, PDM, CSM, OA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5709417" y="7991133"/>
            <a:ext cx="62150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94275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生产活动</a:t>
            </a:r>
            <a:endParaRPr lang="zh-CN" altLang="en-US" sz="16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453336"/>
            <a:ext cx="7659878" cy="354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9270537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工厂架构</a:t>
            </a:r>
            <a:endParaRPr lang="zh-CN" altLang="en-US" sz="1600" b="1" dirty="0"/>
          </a:p>
        </p:txBody>
      </p:sp>
      <p:sp>
        <p:nvSpPr>
          <p:cNvPr id="17" name="下箭头 16"/>
          <p:cNvSpPr/>
          <p:nvPr/>
        </p:nvSpPr>
        <p:spPr>
          <a:xfrm>
            <a:off x="10057889" y="10197752"/>
            <a:ext cx="54950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03422"/>
            <a:ext cx="6515963" cy="377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77" y="11005574"/>
            <a:ext cx="6624736" cy="38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加号 17"/>
          <p:cNvSpPr/>
          <p:nvPr/>
        </p:nvSpPr>
        <p:spPr>
          <a:xfrm>
            <a:off x="9500870" y="12408938"/>
            <a:ext cx="1114037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663" y="6518890"/>
            <a:ext cx="6019689" cy="3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（二）：机械制造智能工厂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457745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机械制造是一个传统的行业，该行业持续、高速增长时期已经过去，企业结构升级压力加大，面临的竞争也越来越大，需要通过提升内部管理能力和供应链整合能力来提高竞争优势。我们在机械制造领域丰富的从业经验，有能力为你提供</a:t>
            </a:r>
            <a:r>
              <a:rPr lang="en-US" altLang="zh-CN" sz="1400" dirty="0" smtClean="0"/>
              <a:t>CAD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CAPP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等方面的开发与整合服务，助您以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为核心建设自动化工厂，让您驾驭采购管理、生产管理、资源调度、销售管理以及成本管理等企业核心业务。</a:t>
            </a:r>
            <a:r>
              <a:rPr lang="zh-CN" altLang="en-US" sz="1400" dirty="0"/>
              <a:t>通过我们专业的团队，或进行合作研究，或进行外包开发，节省您的</a:t>
            </a:r>
            <a:r>
              <a:rPr lang="en-US" altLang="zh-CN" sz="1400" dirty="0"/>
              <a:t>IT</a:t>
            </a:r>
            <a:r>
              <a:rPr lang="zh-CN" altLang="en-US" sz="1400" dirty="0"/>
              <a:t>预算，降低企业在</a:t>
            </a:r>
            <a:r>
              <a:rPr lang="en-US" altLang="zh-CN" sz="1400" dirty="0"/>
              <a:t>IT</a:t>
            </a:r>
            <a:r>
              <a:rPr lang="zh-CN" altLang="en-US" sz="1400" dirty="0"/>
              <a:t>系统建设和后期运营维护的代价和风险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pic>
        <p:nvPicPr>
          <p:cNvPr id="2050" name="Picture 2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776447" cy="12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4" y="45110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59198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470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501569"/>
            <a:ext cx="3509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CAD, CAPP, CAM, MES, MRP, 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</a:t>
            </a: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1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300013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BOM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31086" y="141815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078" y="7718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MRP</a:t>
            </a:r>
          </a:p>
          <a:p>
            <a:r>
              <a:rPr lang="zh-CN" altLang="en-US" dirty="0" smtClean="0"/>
              <a:t>制造资源计划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144031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793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ERP</a:t>
            </a:r>
          </a:p>
          <a:p>
            <a:r>
              <a:rPr lang="zh-CN" altLang="en-US" dirty="0"/>
              <a:t>企业</a:t>
            </a:r>
            <a:r>
              <a:rPr lang="zh-CN" altLang="en-US" dirty="0" smtClean="0"/>
              <a:t>资源计划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11560" y="2340928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CAD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95736" y="2736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29174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27111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CAPP</a:t>
            </a:r>
          </a:p>
          <a:p>
            <a:r>
              <a:rPr lang="zh-CN" altLang="en-US" dirty="0" smtClean="0"/>
              <a:t>计算机辅助工艺过程设计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298484" y="503457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476" y="43882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</a:t>
            </a:r>
          </a:p>
          <a:p>
            <a:r>
              <a:rPr lang="zh-CN" altLang="en-US" dirty="0" smtClean="0"/>
              <a:t>制造执行系统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931186" y="1507925"/>
            <a:ext cx="13675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28738" y="1579933"/>
            <a:ext cx="1569946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28738" y="2736972"/>
            <a:ext cx="1195390" cy="18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26476" y="3133016"/>
            <a:ext cx="604810" cy="125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1979712" y="4028205"/>
            <a:ext cx="72008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99792" y="3236117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699792" y="3380133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（三）：连锁经营信息化应用</a:t>
            </a:r>
            <a:endParaRPr lang="zh-CN" altLang="en-US" dirty="0"/>
          </a:p>
        </p:txBody>
      </p:sp>
      <p:pic>
        <p:nvPicPr>
          <p:cNvPr id="3074" name="Picture 2" descr="http://www.wigood.com/Public/images/meishi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7"/>
            <a:ext cx="81369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6977" y="2636912"/>
            <a:ext cx="815947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连锁经营无处不在，连锁门店分布于不同的区域，</a:t>
            </a:r>
            <a:r>
              <a:rPr lang="zh-CN" altLang="en-US" sz="1400" dirty="0"/>
              <a:t>甚至</a:t>
            </a:r>
            <a:r>
              <a:rPr lang="zh-CN" altLang="en-US" sz="1400" dirty="0" smtClean="0"/>
              <a:t>不同的国家，管理者需要面对如何低成本实现对各门店进行有效地集中控制，集中管理的问题，而这也是提高管理效率的关键。我们专注于连锁店管理系统的开发，涵盖销售、库存、补货、收货、退货、调拨、会员、盘点、店员管理。我们提供视频监控系统服务，实现电子地图预览、客流量分析、收银信息显示等功能。我们为您设计在线电子商务，让您以连锁门店为基础，让传统门店搭上电商的快车，加速企业发展。专业的开发，外包应用，系统整合，门户网站开发等服务，帮助你应对管理挑战。 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方田时代</a:t>
            </a:r>
            <a:endParaRPr lang="en-US" altLang="zh-C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685077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39552" y="4533253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3519" y="4675624"/>
            <a:ext cx="44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进销</a:t>
            </a:r>
            <a:r>
              <a:rPr lang="zh-CN" altLang="en-US" sz="1200" dirty="0" smtClean="0"/>
              <a:t>存、人员管理、仓库管理等连锁店日常管理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91952" y="5829397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167" y="5517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pic>
        <p:nvPicPr>
          <p:cNvPr id="3076" name="Picture 4" descr="连锁店管理软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34" y="6055518"/>
            <a:ext cx="6381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2756</Words>
  <Application>Microsoft Office PowerPoint</Application>
  <PresentationFormat>On-screen Show (4:3)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黑体</vt:lpstr>
      <vt:lpstr>宋体</vt:lpstr>
      <vt:lpstr>华文新魏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BorienChen</dc:creator>
  <cp:lastModifiedBy>Bin Chen(DMN)</cp:lastModifiedBy>
  <cp:revision>115</cp:revision>
  <dcterms:created xsi:type="dcterms:W3CDTF">2015-03-28T08:58:15Z</dcterms:created>
  <dcterms:modified xsi:type="dcterms:W3CDTF">2015-05-22T06:19:09Z</dcterms:modified>
</cp:coreProperties>
</file>