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2" r:id="rId9"/>
    <p:sldId id="266" r:id="rId10"/>
    <p:sldId id="274" r:id="rId11"/>
    <p:sldId id="267" r:id="rId12"/>
    <p:sldId id="273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24" autoAdjust="0"/>
    <p:restoredTop sz="94315" autoAdjust="0"/>
  </p:normalViewPr>
  <p:slideViewPr>
    <p:cSldViewPr>
      <p:cViewPr varScale="1">
        <p:scale>
          <a:sx n="86" d="100"/>
          <a:sy n="86" d="100"/>
        </p:scale>
        <p:origin x="60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C33BAB-CF9A-453C-A6FA-A28E07C282E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349F9D7-C66A-474F-AC4A-B4585C61CE5B}">
      <dgm:prSet phldrT="[文本]"/>
      <dgm:spPr/>
      <dgm:t>
        <a:bodyPr/>
        <a:lstStyle/>
        <a:p>
          <a:r>
            <a:rPr lang="zh-CN" altLang="en-US" dirty="0" smtClean="0"/>
            <a:t>优秀个人加盟</a:t>
          </a:r>
          <a:endParaRPr lang="zh-CN" altLang="en-US" dirty="0"/>
        </a:p>
      </dgm:t>
    </dgm:pt>
    <dgm:pt modelId="{8BEAC706-0295-468D-9494-D5B6CEA2C987}" type="parTrans" cxnId="{DD7E8399-154C-4671-8C3A-F35D5BC5A80C}">
      <dgm:prSet/>
      <dgm:spPr/>
      <dgm:t>
        <a:bodyPr/>
        <a:lstStyle/>
        <a:p>
          <a:endParaRPr lang="zh-CN" altLang="en-US"/>
        </a:p>
      </dgm:t>
    </dgm:pt>
    <dgm:pt modelId="{2D55E070-28D6-453B-9E48-9B0BF0B07286}" type="sibTrans" cxnId="{DD7E8399-154C-4671-8C3A-F35D5BC5A80C}">
      <dgm:prSet/>
      <dgm:spPr/>
      <dgm:t>
        <a:bodyPr/>
        <a:lstStyle/>
        <a:p>
          <a:endParaRPr lang="zh-CN" altLang="en-US"/>
        </a:p>
      </dgm:t>
    </dgm:pt>
    <dgm:pt modelId="{86AA3D3D-1429-417A-B16C-21BE95D2EC8F}">
      <dgm:prSet phldrT="[文本]"/>
      <dgm:spPr/>
      <dgm:t>
        <a:bodyPr/>
        <a:lstStyle/>
        <a:p>
          <a:r>
            <a:rPr lang="zh-CN" altLang="en-US" dirty="0" smtClean="0"/>
            <a:t>个人简历</a:t>
          </a:r>
          <a:endParaRPr lang="zh-CN" altLang="en-US" dirty="0"/>
        </a:p>
      </dgm:t>
    </dgm:pt>
    <dgm:pt modelId="{0FE8B90B-CED3-4783-BCAE-6C139D0305F1}" type="parTrans" cxnId="{B665EB1D-0EAE-4B32-A308-B70922732D40}">
      <dgm:prSet/>
      <dgm:spPr/>
      <dgm:t>
        <a:bodyPr/>
        <a:lstStyle/>
        <a:p>
          <a:endParaRPr lang="zh-CN" altLang="en-US"/>
        </a:p>
      </dgm:t>
    </dgm:pt>
    <dgm:pt modelId="{282B88D9-E04D-45AD-A197-4D9070FF4DF2}" type="sibTrans" cxnId="{B665EB1D-0EAE-4B32-A308-B70922732D40}">
      <dgm:prSet/>
      <dgm:spPr/>
      <dgm:t>
        <a:bodyPr/>
        <a:lstStyle/>
        <a:p>
          <a:endParaRPr lang="zh-CN" altLang="en-US"/>
        </a:p>
      </dgm:t>
    </dgm:pt>
    <dgm:pt modelId="{D9259BB8-C009-4057-AB05-AE50EB4E361B}">
      <dgm:prSet phldrT="[文本]"/>
      <dgm:spPr/>
      <dgm:t>
        <a:bodyPr/>
        <a:lstStyle/>
        <a:p>
          <a:r>
            <a:rPr lang="zh-CN" altLang="en-US" dirty="0" smtClean="0"/>
            <a:t>优秀团队加盟</a:t>
          </a:r>
          <a:endParaRPr lang="zh-CN" altLang="en-US" dirty="0"/>
        </a:p>
      </dgm:t>
    </dgm:pt>
    <dgm:pt modelId="{CA5988E0-F6FE-4262-9796-8758015E2EAC}" type="parTrans" cxnId="{A28B904B-53B4-4439-991E-6CF100794726}">
      <dgm:prSet/>
      <dgm:spPr/>
      <dgm:t>
        <a:bodyPr/>
        <a:lstStyle/>
        <a:p>
          <a:endParaRPr lang="zh-CN" altLang="en-US"/>
        </a:p>
      </dgm:t>
    </dgm:pt>
    <dgm:pt modelId="{2A33DCBE-2750-4CEA-8C13-919DA62C2BF7}" type="sibTrans" cxnId="{A28B904B-53B4-4439-991E-6CF100794726}">
      <dgm:prSet/>
      <dgm:spPr/>
      <dgm:t>
        <a:bodyPr/>
        <a:lstStyle/>
        <a:p>
          <a:endParaRPr lang="zh-CN" altLang="en-US"/>
        </a:p>
      </dgm:t>
    </dgm:pt>
    <dgm:pt modelId="{F2F6C472-2092-48F7-B6C7-FB994C39F65B}">
      <dgm:prSet phldrT="[文本]"/>
      <dgm:spPr/>
      <dgm:t>
        <a:bodyPr/>
        <a:lstStyle/>
        <a:p>
          <a:r>
            <a:rPr lang="zh-CN" altLang="en-US" dirty="0" smtClean="0"/>
            <a:t>团队简介</a:t>
          </a:r>
          <a:endParaRPr lang="zh-CN" altLang="en-US" dirty="0"/>
        </a:p>
      </dgm:t>
    </dgm:pt>
    <dgm:pt modelId="{74BD8AEC-EC3B-4E91-B77B-B649C0AB7377}" type="parTrans" cxnId="{A9FBC76A-48D5-427E-BD5C-A3440F0F97B0}">
      <dgm:prSet/>
      <dgm:spPr/>
      <dgm:t>
        <a:bodyPr/>
        <a:lstStyle/>
        <a:p>
          <a:endParaRPr lang="zh-CN" altLang="en-US"/>
        </a:p>
      </dgm:t>
    </dgm:pt>
    <dgm:pt modelId="{87B6716A-D029-4C30-91F2-10B9DEC1F724}" type="sibTrans" cxnId="{A9FBC76A-48D5-427E-BD5C-A3440F0F97B0}">
      <dgm:prSet/>
      <dgm:spPr/>
      <dgm:t>
        <a:bodyPr/>
        <a:lstStyle/>
        <a:p>
          <a:endParaRPr lang="zh-CN" altLang="en-US"/>
        </a:p>
      </dgm:t>
    </dgm:pt>
    <dgm:pt modelId="{B3EE7756-E521-45DC-A579-3BB470218143}">
      <dgm:prSet phldrT="[文本]"/>
      <dgm:spPr/>
      <dgm:t>
        <a:bodyPr/>
        <a:lstStyle/>
        <a:p>
          <a:r>
            <a:rPr lang="zh-CN" altLang="en-US" dirty="0" smtClean="0"/>
            <a:t>你的项目经验</a:t>
          </a:r>
          <a:endParaRPr lang="zh-CN" altLang="en-US" dirty="0"/>
        </a:p>
      </dgm:t>
    </dgm:pt>
    <dgm:pt modelId="{0B3D158C-B0C0-42FC-836B-A368839E2D9D}" type="parTrans" cxnId="{AAE07881-3D79-4087-80FD-BBEBBFF603D1}">
      <dgm:prSet/>
      <dgm:spPr/>
      <dgm:t>
        <a:bodyPr/>
        <a:lstStyle/>
        <a:p>
          <a:endParaRPr lang="zh-CN" altLang="en-US"/>
        </a:p>
      </dgm:t>
    </dgm:pt>
    <dgm:pt modelId="{5C0AD871-BFE2-4E33-96C5-96F137888AA9}" type="sibTrans" cxnId="{AAE07881-3D79-4087-80FD-BBEBBFF603D1}">
      <dgm:prSet/>
      <dgm:spPr/>
      <dgm:t>
        <a:bodyPr/>
        <a:lstStyle/>
        <a:p>
          <a:endParaRPr lang="zh-CN" altLang="en-US"/>
        </a:p>
      </dgm:t>
    </dgm:pt>
    <dgm:pt modelId="{01FF005E-55DE-4339-BE1F-DD309B4B06B8}">
      <dgm:prSet phldrT="[文本]"/>
      <dgm:spPr/>
      <dgm:t>
        <a:bodyPr/>
        <a:lstStyle/>
        <a:p>
          <a:r>
            <a:rPr lang="zh-CN" altLang="en-US" dirty="0" smtClean="0"/>
            <a:t>联系我们</a:t>
          </a:r>
          <a:endParaRPr lang="zh-CN" altLang="en-US" dirty="0"/>
        </a:p>
      </dgm:t>
    </dgm:pt>
    <dgm:pt modelId="{09E5C723-42AE-41EE-A9ED-EF4B2BD39BE1}" type="parTrans" cxnId="{04B38BBB-E2D8-48A6-9F87-9F34A01C5338}">
      <dgm:prSet/>
      <dgm:spPr/>
      <dgm:t>
        <a:bodyPr/>
        <a:lstStyle/>
        <a:p>
          <a:endParaRPr lang="zh-CN" altLang="en-US"/>
        </a:p>
      </dgm:t>
    </dgm:pt>
    <dgm:pt modelId="{D81C6E28-5A50-44C6-913D-9B6AEBDDE777}" type="sibTrans" cxnId="{04B38BBB-E2D8-48A6-9F87-9F34A01C5338}">
      <dgm:prSet/>
      <dgm:spPr/>
      <dgm:t>
        <a:bodyPr/>
        <a:lstStyle/>
        <a:p>
          <a:endParaRPr lang="zh-CN" altLang="en-US"/>
        </a:p>
      </dgm:t>
    </dgm:pt>
    <dgm:pt modelId="{96D269F1-6CD3-4DE4-8DCA-713BE26A02A9}">
      <dgm:prSet phldrT="[文本]"/>
      <dgm:spPr/>
      <dgm:t>
        <a:bodyPr/>
        <a:lstStyle/>
        <a:p>
          <a:r>
            <a:rPr lang="zh-CN" altLang="en-US" dirty="0" smtClean="0"/>
            <a:t>团队项目经验</a:t>
          </a:r>
          <a:endParaRPr lang="zh-CN" altLang="en-US" dirty="0"/>
        </a:p>
      </dgm:t>
    </dgm:pt>
    <dgm:pt modelId="{B5245419-305A-428B-8164-832A27D329F6}" type="parTrans" cxnId="{E5DA6964-55FA-4ABF-A2CA-EC6A7F4DBBBA}">
      <dgm:prSet/>
      <dgm:spPr/>
      <dgm:t>
        <a:bodyPr/>
        <a:lstStyle/>
        <a:p>
          <a:endParaRPr lang="zh-CN" altLang="en-US"/>
        </a:p>
      </dgm:t>
    </dgm:pt>
    <dgm:pt modelId="{6C0EC51B-47E8-428D-B8B2-4712A23CD769}" type="sibTrans" cxnId="{E5DA6964-55FA-4ABF-A2CA-EC6A7F4DBBBA}">
      <dgm:prSet/>
      <dgm:spPr/>
      <dgm:t>
        <a:bodyPr/>
        <a:lstStyle/>
        <a:p>
          <a:endParaRPr lang="zh-CN" altLang="en-US"/>
        </a:p>
      </dgm:t>
    </dgm:pt>
    <dgm:pt modelId="{14E4951A-80A7-416F-B8AF-802C7EA7138A}">
      <dgm:prSet phldrT="[文本]"/>
      <dgm:spPr/>
      <dgm:t>
        <a:bodyPr/>
        <a:lstStyle/>
        <a:p>
          <a:r>
            <a:rPr lang="zh-CN" altLang="en-US" dirty="0" smtClean="0"/>
            <a:t>联系我们</a:t>
          </a:r>
          <a:endParaRPr lang="zh-CN" altLang="en-US" dirty="0"/>
        </a:p>
      </dgm:t>
    </dgm:pt>
    <dgm:pt modelId="{FC7F1473-9E45-492C-9A9A-CA97F8FD9FCD}" type="parTrans" cxnId="{9A935D93-23CF-44F5-9AC5-BFFC982D0EF2}">
      <dgm:prSet/>
      <dgm:spPr/>
      <dgm:t>
        <a:bodyPr/>
        <a:lstStyle/>
        <a:p>
          <a:endParaRPr lang="zh-CN" altLang="en-US"/>
        </a:p>
      </dgm:t>
    </dgm:pt>
    <dgm:pt modelId="{7996A8E7-F1D0-4681-B6F2-F789330AB669}" type="sibTrans" cxnId="{9A935D93-23CF-44F5-9AC5-BFFC982D0EF2}">
      <dgm:prSet/>
      <dgm:spPr/>
      <dgm:t>
        <a:bodyPr/>
        <a:lstStyle/>
        <a:p>
          <a:endParaRPr lang="zh-CN" altLang="en-US"/>
        </a:p>
      </dgm:t>
    </dgm:pt>
    <dgm:pt modelId="{0AEC742D-DD2B-42CE-881D-BCEE0EAFE6A2}" type="pres">
      <dgm:prSet presAssocID="{8EC33BAB-CF9A-453C-A6FA-A28E07C282E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2845C18-617E-4B4F-B73B-4C971435E2F3}" type="pres">
      <dgm:prSet presAssocID="{4349F9D7-C66A-474F-AC4A-B4585C61CE5B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6CF1CE-563D-4A86-8912-8A0A6E1C305A}" type="pres">
      <dgm:prSet presAssocID="{4349F9D7-C66A-474F-AC4A-B4585C61CE5B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F8BD3C-6789-46D5-A652-794326775C85}" type="pres">
      <dgm:prSet presAssocID="{D9259BB8-C009-4057-AB05-AE50EB4E361B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8558D0-D341-4F3C-AD63-6DDFFDB480EC}" type="pres">
      <dgm:prSet presAssocID="{D9259BB8-C009-4057-AB05-AE50EB4E361B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97EF051-ABA8-41B6-A460-F3B361455227}" type="presOf" srcId="{B3EE7756-E521-45DC-A579-3BB470218143}" destId="{646CF1CE-563D-4A86-8912-8A0A6E1C305A}" srcOrd="0" destOrd="1" presId="urn:microsoft.com/office/officeart/2005/8/layout/vList2"/>
    <dgm:cxn modelId="{50ED7562-AE8D-4BAC-9706-F3CFF8C41F1A}" type="presOf" srcId="{14E4951A-80A7-416F-B8AF-802C7EA7138A}" destId="{948558D0-D341-4F3C-AD63-6DDFFDB480EC}" srcOrd="0" destOrd="2" presId="urn:microsoft.com/office/officeart/2005/8/layout/vList2"/>
    <dgm:cxn modelId="{DD7E8399-154C-4671-8C3A-F35D5BC5A80C}" srcId="{8EC33BAB-CF9A-453C-A6FA-A28E07C282E9}" destId="{4349F9D7-C66A-474F-AC4A-B4585C61CE5B}" srcOrd="0" destOrd="0" parTransId="{8BEAC706-0295-468D-9494-D5B6CEA2C987}" sibTransId="{2D55E070-28D6-453B-9E48-9B0BF0B07286}"/>
    <dgm:cxn modelId="{E5DA6964-55FA-4ABF-A2CA-EC6A7F4DBBBA}" srcId="{D9259BB8-C009-4057-AB05-AE50EB4E361B}" destId="{96D269F1-6CD3-4DE4-8DCA-713BE26A02A9}" srcOrd="1" destOrd="0" parTransId="{B5245419-305A-428B-8164-832A27D329F6}" sibTransId="{6C0EC51B-47E8-428D-B8B2-4712A23CD769}"/>
    <dgm:cxn modelId="{9A935D93-23CF-44F5-9AC5-BFFC982D0EF2}" srcId="{D9259BB8-C009-4057-AB05-AE50EB4E361B}" destId="{14E4951A-80A7-416F-B8AF-802C7EA7138A}" srcOrd="2" destOrd="0" parTransId="{FC7F1473-9E45-492C-9A9A-CA97F8FD9FCD}" sibTransId="{7996A8E7-F1D0-4681-B6F2-F789330AB669}"/>
    <dgm:cxn modelId="{826F55A9-31B0-4B91-95A0-E18E6B7395BA}" type="presOf" srcId="{D9259BB8-C009-4057-AB05-AE50EB4E361B}" destId="{B5F8BD3C-6789-46D5-A652-794326775C85}" srcOrd="0" destOrd="0" presId="urn:microsoft.com/office/officeart/2005/8/layout/vList2"/>
    <dgm:cxn modelId="{A9FBC76A-48D5-427E-BD5C-A3440F0F97B0}" srcId="{D9259BB8-C009-4057-AB05-AE50EB4E361B}" destId="{F2F6C472-2092-48F7-B6C7-FB994C39F65B}" srcOrd="0" destOrd="0" parTransId="{74BD8AEC-EC3B-4E91-B77B-B649C0AB7377}" sibTransId="{87B6716A-D029-4C30-91F2-10B9DEC1F724}"/>
    <dgm:cxn modelId="{1535C2B4-724E-47B7-AC58-7BE88850371B}" type="presOf" srcId="{96D269F1-6CD3-4DE4-8DCA-713BE26A02A9}" destId="{948558D0-D341-4F3C-AD63-6DDFFDB480EC}" srcOrd="0" destOrd="1" presId="urn:microsoft.com/office/officeart/2005/8/layout/vList2"/>
    <dgm:cxn modelId="{B665EB1D-0EAE-4B32-A308-B70922732D40}" srcId="{4349F9D7-C66A-474F-AC4A-B4585C61CE5B}" destId="{86AA3D3D-1429-417A-B16C-21BE95D2EC8F}" srcOrd="0" destOrd="0" parTransId="{0FE8B90B-CED3-4783-BCAE-6C139D0305F1}" sibTransId="{282B88D9-E04D-45AD-A197-4D9070FF4DF2}"/>
    <dgm:cxn modelId="{209DB8B4-2D61-47B1-B944-6F41CA31350A}" type="presOf" srcId="{8EC33BAB-CF9A-453C-A6FA-A28E07C282E9}" destId="{0AEC742D-DD2B-42CE-881D-BCEE0EAFE6A2}" srcOrd="0" destOrd="0" presId="urn:microsoft.com/office/officeart/2005/8/layout/vList2"/>
    <dgm:cxn modelId="{5CF3475E-02BA-4768-BC08-C481A47BC4CB}" type="presOf" srcId="{86AA3D3D-1429-417A-B16C-21BE95D2EC8F}" destId="{646CF1CE-563D-4A86-8912-8A0A6E1C305A}" srcOrd="0" destOrd="0" presId="urn:microsoft.com/office/officeart/2005/8/layout/vList2"/>
    <dgm:cxn modelId="{E2543D9A-39F4-48E6-AEC9-09D5ACB2A530}" type="presOf" srcId="{F2F6C472-2092-48F7-B6C7-FB994C39F65B}" destId="{948558D0-D341-4F3C-AD63-6DDFFDB480EC}" srcOrd="0" destOrd="0" presId="urn:microsoft.com/office/officeart/2005/8/layout/vList2"/>
    <dgm:cxn modelId="{AAE07881-3D79-4087-80FD-BBEBBFF603D1}" srcId="{4349F9D7-C66A-474F-AC4A-B4585C61CE5B}" destId="{B3EE7756-E521-45DC-A579-3BB470218143}" srcOrd="1" destOrd="0" parTransId="{0B3D158C-B0C0-42FC-836B-A368839E2D9D}" sibTransId="{5C0AD871-BFE2-4E33-96C5-96F137888AA9}"/>
    <dgm:cxn modelId="{04B38BBB-E2D8-48A6-9F87-9F34A01C5338}" srcId="{4349F9D7-C66A-474F-AC4A-B4585C61CE5B}" destId="{01FF005E-55DE-4339-BE1F-DD309B4B06B8}" srcOrd="2" destOrd="0" parTransId="{09E5C723-42AE-41EE-A9ED-EF4B2BD39BE1}" sibTransId="{D81C6E28-5A50-44C6-913D-9B6AEBDDE777}"/>
    <dgm:cxn modelId="{8DF6FDD3-026D-4FE8-822D-3C05AECAA82C}" type="presOf" srcId="{01FF005E-55DE-4339-BE1F-DD309B4B06B8}" destId="{646CF1CE-563D-4A86-8912-8A0A6E1C305A}" srcOrd="0" destOrd="2" presId="urn:microsoft.com/office/officeart/2005/8/layout/vList2"/>
    <dgm:cxn modelId="{A28B904B-53B4-4439-991E-6CF100794726}" srcId="{8EC33BAB-CF9A-453C-A6FA-A28E07C282E9}" destId="{D9259BB8-C009-4057-AB05-AE50EB4E361B}" srcOrd="1" destOrd="0" parTransId="{CA5988E0-F6FE-4262-9796-8758015E2EAC}" sibTransId="{2A33DCBE-2750-4CEA-8C13-919DA62C2BF7}"/>
    <dgm:cxn modelId="{0136B2BB-7BBC-43F2-A999-1011E1EA1957}" type="presOf" srcId="{4349F9D7-C66A-474F-AC4A-B4585C61CE5B}" destId="{02845C18-617E-4B4F-B73B-4C971435E2F3}" srcOrd="0" destOrd="0" presId="urn:microsoft.com/office/officeart/2005/8/layout/vList2"/>
    <dgm:cxn modelId="{BA20C8FA-3038-4625-B538-966A07DB60A2}" type="presParOf" srcId="{0AEC742D-DD2B-42CE-881D-BCEE0EAFE6A2}" destId="{02845C18-617E-4B4F-B73B-4C971435E2F3}" srcOrd="0" destOrd="0" presId="urn:microsoft.com/office/officeart/2005/8/layout/vList2"/>
    <dgm:cxn modelId="{F677321B-E464-441B-B999-CC8A7BA4A326}" type="presParOf" srcId="{0AEC742D-DD2B-42CE-881D-BCEE0EAFE6A2}" destId="{646CF1CE-563D-4A86-8912-8A0A6E1C305A}" srcOrd="1" destOrd="0" presId="urn:microsoft.com/office/officeart/2005/8/layout/vList2"/>
    <dgm:cxn modelId="{EA9A0C5B-02EC-47A4-A02F-D4CB887F039C}" type="presParOf" srcId="{0AEC742D-DD2B-42CE-881D-BCEE0EAFE6A2}" destId="{B5F8BD3C-6789-46D5-A652-794326775C85}" srcOrd="2" destOrd="0" presId="urn:microsoft.com/office/officeart/2005/8/layout/vList2"/>
    <dgm:cxn modelId="{E6D3FF3F-3E1C-4B8E-B041-2AD90D6BD371}" type="presParOf" srcId="{0AEC742D-DD2B-42CE-881D-BCEE0EAFE6A2}" destId="{948558D0-D341-4F3C-AD63-6DDFFDB480E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BF7A6-85EA-4273-BCC9-3BC3C977303F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ABB68-0DAA-4D1C-B778-EADC7CCCF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53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ABB68-0DAA-4D1C-B778-EADC7CCCFF7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071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29D6-95A2-41C0-B105-74C0E91BF53B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2213-AF14-4BDB-8232-1D7A3F93F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713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29D6-95A2-41C0-B105-74C0E91BF53B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2213-AF14-4BDB-8232-1D7A3F93F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666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29D6-95A2-41C0-B105-74C0E91BF53B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2213-AF14-4BDB-8232-1D7A3F93F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059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29D6-95A2-41C0-B105-74C0E91BF53B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2213-AF14-4BDB-8232-1D7A3F93F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016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29D6-95A2-41C0-B105-74C0E91BF53B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2213-AF14-4BDB-8232-1D7A3F93F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624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29D6-95A2-41C0-B105-74C0E91BF53B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2213-AF14-4BDB-8232-1D7A3F93F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358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29D6-95A2-41C0-B105-74C0E91BF53B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2213-AF14-4BDB-8232-1D7A3F93F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77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29D6-95A2-41C0-B105-74C0E91BF53B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2213-AF14-4BDB-8232-1D7A3F93F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56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29D6-95A2-41C0-B105-74C0E91BF53B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2213-AF14-4BDB-8232-1D7A3F93F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805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29D6-95A2-41C0-B105-74C0E91BF53B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2213-AF14-4BDB-8232-1D7A3F93F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04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29D6-95A2-41C0-B105-74C0E91BF53B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2213-AF14-4BDB-8232-1D7A3F93F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004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529D6-95A2-41C0-B105-74C0E91BF53B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12213-AF14-4BDB-8232-1D7A3F93F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23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cubasic2009@163.co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jpeg"/><Relationship Id="rId7" Type="http://schemas.openxmlformats.org/officeDocument/2006/relationships/image" Target="../media/image37.jpeg"/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5" Type="http://schemas.openxmlformats.org/officeDocument/2006/relationships/image" Target="../media/image35.jpeg"/><Relationship Id="rId4" Type="http://schemas.openxmlformats.org/officeDocument/2006/relationships/image" Target="../media/image34.jpeg"/><Relationship Id="rId9" Type="http://schemas.openxmlformats.org/officeDocument/2006/relationships/image" Target="../media/image39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华文隶书" pitchFamily="2" charset="-122"/>
                <a:ea typeface="华文隶书" pitchFamily="2" charset="-122"/>
              </a:rPr>
              <a:t>公司概述</a:t>
            </a:r>
            <a:endParaRPr lang="zh-CN" altLang="en-US" sz="4000" dirty="0"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64502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计算机服务专家网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4365104"/>
            <a:ext cx="279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Cubasic</a:t>
            </a:r>
            <a:r>
              <a:rPr lang="en-US" altLang="zh-CN" dirty="0" smtClean="0"/>
              <a:t>  IT</a:t>
            </a:r>
            <a:r>
              <a:rPr lang="zh-CN" altLang="en-US" dirty="0" smtClean="0"/>
              <a:t>解决方案专家网</a:t>
            </a:r>
            <a:endParaRPr lang="zh-CN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86445"/>
            <a:ext cx="3238095" cy="9523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552" y="52713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方</a:t>
            </a:r>
            <a:r>
              <a:rPr lang="zh-CN" altLang="en-US" dirty="0" smtClean="0"/>
              <a:t>田</a:t>
            </a:r>
            <a:r>
              <a:rPr lang="zh-CN" altLang="en-US" dirty="0"/>
              <a:t>时代</a:t>
            </a:r>
          </a:p>
        </p:txBody>
      </p:sp>
      <p:sp>
        <p:nvSpPr>
          <p:cNvPr id="3" name="Rectangle 2"/>
          <p:cNvSpPr/>
          <p:nvPr/>
        </p:nvSpPr>
        <p:spPr>
          <a:xfrm>
            <a:off x="3635896" y="2785574"/>
            <a:ext cx="4968552" cy="35283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124" y="3168833"/>
            <a:ext cx="3238095" cy="9523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124" y="4503587"/>
            <a:ext cx="3238095" cy="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4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268760"/>
            <a:ext cx="6619875" cy="3600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195" y="1412776"/>
            <a:ext cx="1974013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68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39552" y="908720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9552" y="508030"/>
            <a:ext cx="393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解决方案 （五）：互联网与电子商务</a:t>
            </a:r>
            <a:endParaRPr lang="zh-CN" altLang="en-US" dirty="0"/>
          </a:p>
        </p:txBody>
      </p:sp>
      <p:pic>
        <p:nvPicPr>
          <p:cNvPr id="1028" name="Picture 4" descr="杭州发力跨境电子商务 组建新区域谋求转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565" y="1008189"/>
            <a:ext cx="2055221" cy="134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zz.sdlgzy.com/site/gsgl/images/diansha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08189"/>
            <a:ext cx="3229013" cy="134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533178" y="2492896"/>
            <a:ext cx="842493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 smtClean="0"/>
              <a:t>我们先后承接了多家旅游、票务、度假、进出口贸易等专业运营商的电子商务平台和系统的搭建、测试与评估、更新、优化、扩展和迁移等</a:t>
            </a:r>
            <a:r>
              <a:rPr lang="en-US" altLang="zh-CN" sz="1200" dirty="0" smtClean="0"/>
              <a:t>IT</a:t>
            </a:r>
            <a:r>
              <a:rPr lang="zh-CN" altLang="en-US" sz="1200" dirty="0" smtClean="0"/>
              <a:t>外包服务项目。从前台到后台，从需求建模、架构到应用的开发与优化，积累了丰富的</a:t>
            </a:r>
            <a:r>
              <a:rPr lang="en-US" altLang="zh-CN" sz="1200" dirty="0" smtClean="0"/>
              <a:t>IT</a:t>
            </a:r>
            <a:r>
              <a:rPr lang="zh-CN" altLang="en-US" sz="1200" dirty="0" smtClean="0"/>
              <a:t>设计和部署实施经验，历练了整个团队知识库与方法，帮助客户建立起灵活的商业</a:t>
            </a:r>
            <a:r>
              <a:rPr lang="en-US" altLang="zh-CN" sz="1200" dirty="0" smtClean="0"/>
              <a:t>IT</a:t>
            </a:r>
            <a:r>
              <a:rPr lang="zh-CN" altLang="en-US" sz="1200" dirty="0" smtClean="0"/>
              <a:t>架构和平台，提高自身的软实力，在激烈的市场竞争中胜出。</a:t>
            </a:r>
            <a:endParaRPr lang="zh-CN" altLang="en-US" sz="12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539552" y="4317229"/>
            <a:ext cx="3816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9767" y="4005064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我们的服务范围</a:t>
            </a:r>
            <a:endParaRPr lang="zh-CN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48644" y="4365104"/>
            <a:ext cx="72442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/>
              <a:t>微</a:t>
            </a:r>
            <a:r>
              <a:rPr lang="zh-CN" altLang="en-US" sz="1200" dirty="0" smtClean="0"/>
              <a:t>信</a:t>
            </a:r>
            <a:r>
              <a:rPr lang="en-US" altLang="zh-CN" sz="1200" dirty="0" smtClean="0"/>
              <a:t>CRM</a:t>
            </a:r>
            <a:r>
              <a:rPr lang="zh-CN" altLang="en-US" sz="1200" dirty="0" smtClean="0"/>
              <a:t>平台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en-US" sz="1200" dirty="0" smtClean="0"/>
              <a:t>为企业在微信平台上打造专业、快捷、高效的</a:t>
            </a:r>
            <a:r>
              <a:rPr lang="en-US" altLang="zh-CN" sz="1200" dirty="0" smtClean="0"/>
              <a:t>CRM</a:t>
            </a:r>
            <a:r>
              <a:rPr lang="zh-CN" altLang="en-US" sz="1200" dirty="0" smtClean="0"/>
              <a:t>应用系统。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电子商务平台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en-US" sz="1200" dirty="0" smtClean="0"/>
              <a:t>通过知名电子商务开源框架</a:t>
            </a:r>
            <a:r>
              <a:rPr lang="en-US" altLang="zh-CN" sz="1200" dirty="0" err="1" smtClean="0"/>
              <a:t>Magento</a:t>
            </a:r>
            <a:r>
              <a:rPr lang="zh-CN" altLang="en-US" sz="1200" dirty="0" smtClean="0"/>
              <a:t>、</a:t>
            </a:r>
            <a:r>
              <a:rPr lang="en-US" altLang="zh-CN" sz="1200" dirty="0" err="1" smtClean="0"/>
              <a:t>osCommerce</a:t>
            </a:r>
            <a:r>
              <a:rPr lang="zh-CN" altLang="en-US" sz="1200" dirty="0" smtClean="0"/>
              <a:t>、</a:t>
            </a:r>
            <a:r>
              <a:rPr lang="en-US" altLang="zh-CN" sz="1200" dirty="0" err="1" smtClean="0"/>
              <a:t>OpenCart</a:t>
            </a:r>
            <a:r>
              <a:rPr lang="zh-CN" altLang="en-US" sz="1200" dirty="0" smtClean="0"/>
              <a:t>为不同行业和不同客户的定制化需求，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en-US" sz="1200" dirty="0"/>
              <a:t>量身</a:t>
            </a:r>
            <a:r>
              <a:rPr lang="zh-CN" altLang="en-US" sz="1200" dirty="0" smtClean="0"/>
              <a:t>定制一站式电子商务解决方案（</a:t>
            </a:r>
            <a:r>
              <a:rPr lang="en-US" altLang="zh-CN" sz="1200" dirty="0" smtClean="0"/>
              <a:t>B2B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B2C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B2B2C</a:t>
            </a:r>
            <a:r>
              <a:rPr lang="zh-CN" altLang="en-US" sz="1200" dirty="0" smtClean="0"/>
              <a:t>）。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分销管理系统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en-US" sz="1200" dirty="0" smtClean="0"/>
              <a:t>使用云计算服务，实现在同一个系统内，总部能集中控制商品发布、商品定价、库存管理、促销折价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en-US" sz="1200" dirty="0" smtClean="0"/>
              <a:t>等日常管理，是企业物流、钱流和信息流管理变得简单有效。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32017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39552" y="908720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9552" y="508030"/>
            <a:ext cx="346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解决方案 （六）：云服务与应用</a:t>
            </a:r>
            <a:endParaRPr lang="zh-CN" altLang="en-US" dirty="0"/>
          </a:p>
        </p:txBody>
      </p:sp>
      <p:sp>
        <p:nvSpPr>
          <p:cNvPr id="6" name="矩形 6"/>
          <p:cNvSpPr/>
          <p:nvPr/>
        </p:nvSpPr>
        <p:spPr>
          <a:xfrm>
            <a:off x="533178" y="2492896"/>
            <a:ext cx="8424936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 smtClean="0"/>
              <a:t>这是一个新技术飞奔的时代，这是一个信息化技术决定企业未来的时代。如果你将企业的关键运营机制建立在</a:t>
            </a:r>
            <a:r>
              <a:rPr lang="en-US" altLang="zh-CN" sz="1200" dirty="0" smtClean="0"/>
              <a:t>IT</a:t>
            </a:r>
            <a:r>
              <a:rPr lang="zh-CN" altLang="en-US" sz="1200" dirty="0" smtClean="0"/>
              <a:t>基础结构之上，那么你必须考虑企业的软件、硬件、资源利用率和流程等方面的基础架构，是否满足企业对其现有的业务流程进行快速的调整，或者开展新业务时产生的各类需求。我们为你提供基于云的</a:t>
            </a:r>
            <a:r>
              <a:rPr lang="en-US" altLang="zh-CN" sz="1200" dirty="0" smtClean="0"/>
              <a:t>IT</a:t>
            </a:r>
            <a:r>
              <a:rPr lang="zh-CN" altLang="en-US" sz="1200" dirty="0" smtClean="0"/>
              <a:t>解决方案，让您不必再为采购服务器硬件、网络设备、规划和装修机房、采购和部署相应的软件而亲力亲为。您只需要专注于企业业务需求，我们将根据您的需求来配置</a:t>
            </a:r>
            <a:r>
              <a:rPr lang="en-US" altLang="zh-CN" sz="1200" dirty="0" smtClean="0"/>
              <a:t>IT</a:t>
            </a:r>
            <a:r>
              <a:rPr lang="zh-CN" altLang="en-US" sz="1200" dirty="0" smtClean="0"/>
              <a:t>资源，节省了大量的前期成本和后期运维所需的人力与财力成本。</a:t>
            </a:r>
            <a:endParaRPr lang="zh-CN" alt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952323"/>
            <a:ext cx="5760640" cy="1396557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539552" y="4317229"/>
            <a:ext cx="3816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9767" y="4005064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我们针对的云服务平台</a:t>
            </a:r>
            <a:endParaRPr lang="zh-CN" altLang="en-US" sz="1400" dirty="0"/>
          </a:p>
        </p:txBody>
      </p:sp>
      <p:pic>
        <p:nvPicPr>
          <p:cNvPr id="1026" name="Picture 2" descr="http://wacnstoragestaging.blob.core.chinacloudapi.cn/marketing-resource/css/images/logo-195X2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89" y="4568426"/>
            <a:ext cx="185737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s0.bdstatic.com/-0U0bnSm1A5BphGlnYG/tam-ogel/9da0921b49ab1a0074cb616048047c00_121_12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877" y="4413043"/>
            <a:ext cx="1152525" cy="115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s1.bdstatic.com/6ONYsjip0QIZ8tyhnq/it/u=48080819,930359522&amp;fm=5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004" y="4339825"/>
            <a:ext cx="115252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ss0.bdstatic.com/-0U0bnSm1A5BphGlnYG/tam-ogel/5136becf77e9cfc440849e0b694fdd6e_121_12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413043"/>
            <a:ext cx="1152525" cy="115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接连接符 7"/>
          <p:cNvCxnSpPr/>
          <p:nvPr/>
        </p:nvCxnSpPr>
        <p:spPr>
          <a:xfrm>
            <a:off x="519767" y="6165304"/>
            <a:ext cx="3816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9982" y="5853139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我们</a:t>
            </a:r>
            <a:r>
              <a:rPr lang="zh-CN" altLang="en-US" sz="1400" dirty="0" smtClean="0"/>
              <a:t>的云应用于开发</a:t>
            </a:r>
            <a:endParaRPr lang="zh-CN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99982" y="6239053"/>
            <a:ext cx="35509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/>
              <a:t>网</a:t>
            </a:r>
            <a:r>
              <a:rPr lang="zh-CN" altLang="en-US" sz="1200" dirty="0" smtClean="0"/>
              <a:t>站开发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云服务</a:t>
            </a:r>
            <a:r>
              <a:rPr lang="en-US" altLang="zh-CN" sz="1200" dirty="0" smtClean="0"/>
              <a:t>(API)</a:t>
            </a:r>
            <a:r>
              <a:rPr lang="zh-CN" altLang="en-US" sz="1200" dirty="0" smtClean="0"/>
              <a:t>开发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/>
              <a:t>移</a:t>
            </a:r>
            <a:r>
              <a:rPr lang="zh-CN" altLang="en-US" sz="1200" dirty="0" smtClean="0"/>
              <a:t>动应用云端服务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/>
              <a:t>任</a:t>
            </a:r>
            <a:r>
              <a:rPr lang="zh-CN" altLang="en-US" sz="1200" dirty="0" smtClean="0"/>
              <a:t>何位置，任何应用程序、服务和设备的互联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/>
              <a:t>数据</a:t>
            </a:r>
            <a:r>
              <a:rPr lang="zh-CN" altLang="en-US" sz="1200" dirty="0" smtClean="0"/>
              <a:t>库应用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59518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763688" y="1090664"/>
            <a:ext cx="5040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91880" y="6926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关于我们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77526" y="1268760"/>
            <a:ext cx="3002270" cy="5760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kern="1500" spc="150" dirty="0" smtClean="0">
                <a:latin typeface="黑体" pitchFamily="49" charset="-122"/>
                <a:ea typeface="黑体" pitchFamily="49" charset="-122"/>
              </a:rPr>
              <a:t>我们来自方田时代</a:t>
            </a:r>
            <a:endParaRPr lang="zh-CN" altLang="en-US" sz="2400" b="1" kern="1500" spc="15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7526" y="1945469"/>
            <a:ext cx="7438890" cy="184357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方</a:t>
            </a:r>
            <a:r>
              <a:rPr lang="zh-CN" altLang="en-US" dirty="0" smtClean="0"/>
              <a:t>田时代是行</a:t>
            </a:r>
            <a:r>
              <a:rPr lang="zh-CN" altLang="en-US" dirty="0"/>
              <a:t>业领先的软件产品研发、解决方案和外包服务提供商。分布于珠三角</a:t>
            </a:r>
            <a:r>
              <a:rPr lang="zh-CN" altLang="en-US" dirty="0" smtClean="0"/>
              <a:t>的</a:t>
            </a:r>
            <a:r>
              <a:rPr lang="zh-CN" altLang="en-US" dirty="0"/>
              <a:t>三</a:t>
            </a:r>
            <a:r>
              <a:rPr lang="zh-CN" altLang="en-US" dirty="0" smtClean="0"/>
              <a:t>个</a:t>
            </a:r>
            <a:r>
              <a:rPr lang="zh-CN" altLang="en-US" dirty="0"/>
              <a:t>开发团队，为客户提供完整的行业解决方案、</a:t>
            </a:r>
            <a:r>
              <a:rPr lang="en-US" altLang="zh-CN" dirty="0"/>
              <a:t>IT</a:t>
            </a:r>
            <a:r>
              <a:rPr lang="zh-CN" altLang="en-US" dirty="0"/>
              <a:t>外包和系统集成服务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联</a:t>
            </a:r>
            <a:r>
              <a:rPr lang="zh-CN" altLang="en-US" dirty="0" smtClean="0"/>
              <a:t>系方式：</a:t>
            </a:r>
            <a:endParaRPr lang="en-US" altLang="zh-CN" dirty="0" smtClean="0"/>
          </a:p>
          <a:p>
            <a:r>
              <a:rPr lang="zh-CN" altLang="en-US" dirty="0"/>
              <a:t>陈先生 </a:t>
            </a:r>
            <a:r>
              <a:rPr lang="en-US" altLang="zh-CN" dirty="0"/>
              <a:t>Tel:</a:t>
            </a:r>
            <a:r>
              <a:rPr lang="zh-CN" altLang="en-US" dirty="0"/>
              <a:t> </a:t>
            </a:r>
            <a:r>
              <a:rPr lang="en-US" altLang="zh-CN" dirty="0"/>
              <a:t>13727076319  Email</a:t>
            </a:r>
            <a:r>
              <a:rPr lang="en-US" altLang="zh-CN" dirty="0" smtClean="0"/>
              <a:t>: </a:t>
            </a:r>
            <a:r>
              <a:rPr lang="en-US" altLang="zh-CN" dirty="0" smtClean="0">
                <a:hlinkClick r:id="rId2"/>
              </a:rPr>
              <a:t>cubasic2009@163.com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zh-CN" altLang="en-US" dirty="0" smtClean="0"/>
              <a:t>易</a:t>
            </a:r>
            <a:r>
              <a:rPr lang="zh-CN" altLang="en-US" dirty="0"/>
              <a:t>先生 </a:t>
            </a:r>
            <a:r>
              <a:rPr lang="en-US" altLang="zh-CN" dirty="0"/>
              <a:t>Tel:                           Email:</a:t>
            </a:r>
            <a:endParaRPr lang="en-US" altLang="zh-CN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77526" y="3981832"/>
            <a:ext cx="73668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 smtClean="0"/>
              <a:t>珠海团队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1200" dirty="0" smtClean="0"/>
              <a:t>这里是方田时代的创始团队，我们曾经在不同的公司服务，有国企，有外企，我们专注的领域是：电子制造服务业、机械制造、车联网，以及云服务与应用。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/>
              <a:t>广</a:t>
            </a:r>
            <a:r>
              <a:rPr lang="zh-CN" altLang="en-US" sz="1600" b="1" dirty="0" smtClean="0"/>
              <a:t>州团队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1200" dirty="0" smtClean="0"/>
              <a:t>我们的口号是“让最好的信息科技得到应用”，我们专注的领域：</a:t>
            </a:r>
            <a:r>
              <a:rPr lang="zh-CN" altLang="en-US" sz="1200" dirty="0"/>
              <a:t>连</a:t>
            </a:r>
            <a:r>
              <a:rPr lang="zh-CN" altLang="en-US" sz="1200" dirty="0" smtClean="0"/>
              <a:t>锁经营</a:t>
            </a:r>
            <a:r>
              <a:rPr lang="en-US" altLang="zh-CN" sz="1200" dirty="0" smtClean="0"/>
              <a:t>IT</a:t>
            </a:r>
            <a:r>
              <a:rPr lang="zh-CN" altLang="en-US" sz="1200" dirty="0" smtClean="0"/>
              <a:t>方案、电子商务平台、云服务与应用。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/>
              <a:t>深</a:t>
            </a:r>
            <a:r>
              <a:rPr lang="zh-CN" altLang="en-US" sz="1600" b="1" dirty="0" smtClean="0"/>
              <a:t>圳团队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zh-CN" altLang="en-US" sz="1200" dirty="0" smtClean="0"/>
              <a:t>走在科技发展最前沿的团队，我们专注的领域是：</a:t>
            </a:r>
            <a:r>
              <a:rPr lang="zh-CN" altLang="en-US" sz="1200" dirty="0"/>
              <a:t>云服务与应</a:t>
            </a:r>
            <a:r>
              <a:rPr lang="zh-CN" altLang="en-US" sz="1200" dirty="0" smtClean="0"/>
              <a:t>用、车联网以及电</a:t>
            </a:r>
            <a:r>
              <a:rPr lang="zh-CN" altLang="en-US" sz="1200" dirty="0"/>
              <a:t>子制作服务</a:t>
            </a:r>
            <a:r>
              <a:rPr lang="zh-CN" altLang="en-US" sz="1200" dirty="0" smtClean="0"/>
              <a:t>。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en-US" sz="1200" dirty="0" smtClean="0"/>
              <a:t>联系人：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2943676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763688" y="1090664"/>
            <a:ext cx="5040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91880" y="692696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关于我们 </a:t>
            </a:r>
            <a:r>
              <a:rPr lang="en-US" altLang="zh-CN" dirty="0" smtClean="0"/>
              <a:t>—</a:t>
            </a:r>
            <a:r>
              <a:rPr lang="zh-CN" altLang="en-US" dirty="0" smtClean="0"/>
              <a:t> 发展历程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91580" y="1556792"/>
            <a:ext cx="6984776" cy="20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我们发展于电子制造服务业的</a:t>
            </a:r>
            <a:r>
              <a:rPr lang="en-US" altLang="zh-CN" dirty="0" smtClean="0"/>
              <a:t>MES</a:t>
            </a:r>
            <a:r>
              <a:rPr lang="zh-CN" altLang="en-US" dirty="0" smtClean="0"/>
              <a:t>团队，秉持以服务为中心的理念不断发展壮大：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2009~2010 : </a:t>
            </a:r>
            <a:r>
              <a:rPr lang="zh-CN" altLang="en-US" dirty="0" smtClean="0"/>
              <a:t>珠海创始团队成立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2011 </a:t>
            </a:r>
            <a:r>
              <a:rPr lang="zh-CN" altLang="en-US" dirty="0" smtClean="0"/>
              <a:t>：设立广州天河区研发团队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2012</a:t>
            </a:r>
            <a:r>
              <a:rPr lang="zh-CN" altLang="en-US" dirty="0" smtClean="0"/>
              <a:t>： 设立深圳宝安区研发团队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791580" y="4653136"/>
            <a:ext cx="1548172" cy="72008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加入我们</a:t>
            </a:r>
            <a:endParaRPr lang="zh-CN" altLang="en-US" dirty="0"/>
          </a:p>
        </p:txBody>
      </p:sp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2448400449"/>
              </p:ext>
            </p:extLst>
          </p:nvPr>
        </p:nvGraphicFramePr>
        <p:xfrm>
          <a:off x="2534979" y="4077072"/>
          <a:ext cx="4845333" cy="2043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2127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763688" y="1090664"/>
            <a:ext cx="5040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91880" y="69269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我们的客户</a:t>
            </a:r>
            <a:endParaRPr lang="zh-CN" altLang="en-US" dirty="0"/>
          </a:p>
        </p:txBody>
      </p:sp>
      <p:pic>
        <p:nvPicPr>
          <p:cNvPr id="1026" name="Picture 2" descr="http://file.cjol.com/photo/Recruit/14321916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70848"/>
            <a:ext cx="2160240" cy="48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file.cjol.com/photo/Recruit/673424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941606"/>
            <a:ext cx="1440160" cy="53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mage.9928.tv/UserFiles/Company/20110823/1456540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116" y="1687190"/>
            <a:ext cx="1357312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special.21caiso.com/upload/special/images/import/4f62df3e735f68.89559581/logo_4f62d3e97ec858.8603063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38" y="2996952"/>
            <a:ext cx="17145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盛世邮轮网,全球邮轮旅游预订中心！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235076"/>
            <a:ext cx="1885950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hsdrice.com/Upload/logo/logo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116" y="2996952"/>
            <a:ext cx="1419225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00" y="4545124"/>
            <a:ext cx="2124708" cy="457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 descr="华为手机-低价钜惠，震撼来袭！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518" y="4345199"/>
            <a:ext cx="114300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193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763688" y="1090664"/>
            <a:ext cx="5040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91880" y="6926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资源中心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1844824"/>
            <a:ext cx="13965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成功案例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视频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宣传资料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1871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736" y="4581128"/>
            <a:ext cx="4248000" cy="21736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/>
              <a:t>方田</a:t>
            </a:r>
            <a:r>
              <a:rPr lang="zh-CN" altLang="en-US" sz="1400" dirty="0" smtClean="0"/>
              <a:t>时</a:t>
            </a:r>
            <a:r>
              <a:rPr lang="zh-CN" altLang="en-US" sz="1400" dirty="0"/>
              <a:t>代</a:t>
            </a:r>
            <a:r>
              <a:rPr lang="zh-CN" altLang="en-US" sz="1400" dirty="0" smtClean="0"/>
              <a:t>是行业领先的软件产品研发、解决方案和</a:t>
            </a:r>
            <a:r>
              <a:rPr lang="en-US" altLang="zh-CN" sz="1400" dirty="0" smtClean="0"/>
              <a:t>IT</a:t>
            </a:r>
            <a:r>
              <a:rPr lang="zh-CN" altLang="en-US" sz="1400" dirty="0" smtClean="0"/>
              <a:t>外包服务提供商</a:t>
            </a:r>
            <a:r>
              <a:rPr lang="zh-CN" altLang="en-US" sz="1400" dirty="0" smtClean="0"/>
              <a:t>。</a:t>
            </a:r>
            <a:r>
              <a:rPr lang="zh-CN" altLang="en-US" sz="1400" dirty="0"/>
              <a:t>我</a:t>
            </a:r>
            <a:r>
              <a:rPr lang="zh-CN" altLang="en-US" sz="1400" dirty="0" smtClean="0"/>
              <a:t>们专注于为中小企业客户，提</a:t>
            </a:r>
            <a:r>
              <a:rPr lang="zh-CN" altLang="en-US" sz="1400" dirty="0" smtClean="0"/>
              <a:t>供完整的行业解决方案、</a:t>
            </a:r>
            <a:r>
              <a:rPr lang="en-US" altLang="zh-CN" sz="1400" dirty="0" smtClean="0"/>
              <a:t>IT</a:t>
            </a:r>
            <a:r>
              <a:rPr lang="zh-CN" altLang="en-US" sz="1400" dirty="0" smtClean="0"/>
              <a:t>外包和系统集成服务。实施先进、高效且适用的信息化平台和架构是我们的服务理念，力助客户在销售、资源管理、生产自动化等领域占据竞争高地。选择</a:t>
            </a:r>
            <a:r>
              <a:rPr lang="zh-CN" altLang="en-US" sz="1400" dirty="0"/>
              <a:t>方</a:t>
            </a:r>
            <a:r>
              <a:rPr lang="zh-CN" altLang="en-US" sz="1400" dirty="0" smtClean="0"/>
              <a:t>田时代，构</a:t>
            </a:r>
            <a:r>
              <a:rPr lang="zh-CN" altLang="en-US" sz="1400" dirty="0" smtClean="0"/>
              <a:t>筑</a:t>
            </a:r>
            <a:r>
              <a:rPr lang="zh-CN" altLang="en-US" sz="1400" dirty="0"/>
              <a:t>企业</a:t>
            </a:r>
            <a:r>
              <a:rPr lang="zh-CN" altLang="en-US" sz="1400" dirty="0" smtClean="0"/>
              <a:t>未</a:t>
            </a:r>
            <a:r>
              <a:rPr lang="zh-CN" altLang="en-US" sz="1400" dirty="0" smtClean="0"/>
              <a:t>来</a:t>
            </a:r>
            <a:r>
              <a:rPr lang="zh-CN" altLang="en-US" sz="1400" dirty="0" smtClean="0"/>
              <a:t>！</a:t>
            </a:r>
            <a:endParaRPr lang="en-US" altLang="zh-CN" sz="1400" dirty="0"/>
          </a:p>
        </p:txBody>
      </p:sp>
      <p:sp>
        <p:nvSpPr>
          <p:cNvPr id="4" name="矩形 3"/>
          <p:cNvSpPr/>
          <p:nvPr/>
        </p:nvSpPr>
        <p:spPr>
          <a:xfrm>
            <a:off x="107504" y="3645024"/>
            <a:ext cx="4176464" cy="7920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华文新魏" pitchFamily="2" charset="-122"/>
                <a:ea typeface="华文新魏" pitchFamily="2" charset="-122"/>
              </a:rPr>
              <a:t>服务 </a:t>
            </a:r>
            <a:r>
              <a:rPr lang="en-US" altLang="zh-CN" sz="2800" b="1" dirty="0" smtClean="0">
                <a:latin typeface="华文新魏" pitchFamily="2" charset="-122"/>
                <a:ea typeface="华文新魏" pitchFamily="2" charset="-122"/>
              </a:rPr>
              <a:t>· </a:t>
            </a:r>
            <a:r>
              <a:rPr lang="zh-CN" altLang="en-US" sz="2800" b="1" dirty="0" smtClean="0">
                <a:latin typeface="华文新魏" pitchFamily="2" charset="-122"/>
                <a:ea typeface="华文新魏" pitchFamily="2" charset="-122"/>
              </a:rPr>
              <a:t>合作 </a:t>
            </a:r>
            <a:r>
              <a:rPr lang="en-US" altLang="zh-CN" sz="2800" b="1" dirty="0" smtClean="0">
                <a:latin typeface="华文新魏" pitchFamily="2" charset="-122"/>
                <a:ea typeface="华文新魏" pitchFamily="2" charset="-122"/>
              </a:rPr>
              <a:t>· </a:t>
            </a:r>
            <a:r>
              <a:rPr lang="zh-CN" altLang="en-US" sz="2800" b="1" dirty="0" smtClean="0">
                <a:latin typeface="华文新魏" pitchFamily="2" charset="-122"/>
                <a:ea typeface="华文新魏" pitchFamily="2" charset="-122"/>
              </a:rPr>
              <a:t>创新</a:t>
            </a:r>
            <a:endParaRPr lang="zh-CN" altLang="en-US" sz="2800" b="1" dirty="0"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116632"/>
            <a:ext cx="5495925" cy="55245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5796136" y="1408540"/>
            <a:ext cx="1008112" cy="21602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2">
                    <a:lumMod val="75000"/>
                  </a:schemeClr>
                </a:solidFill>
              </a:rPr>
              <a:t>关于方田时代</a:t>
            </a:r>
            <a:endParaRPr lang="en-US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796136" y="1720769"/>
            <a:ext cx="1008112" cy="21602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2">
                    <a:lumMod val="75000"/>
                  </a:schemeClr>
                </a:solidFill>
              </a:rPr>
              <a:t>组织架构</a:t>
            </a:r>
            <a:endParaRPr lang="en-US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796136" y="2032998"/>
            <a:ext cx="1008112" cy="21602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2">
                    <a:lumMod val="75000"/>
                  </a:schemeClr>
                </a:solidFill>
              </a:rPr>
              <a:t>我们的客户</a:t>
            </a:r>
            <a:endParaRPr lang="en-US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796136" y="2345227"/>
            <a:ext cx="1008112" cy="21602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2">
                    <a:lumMod val="75000"/>
                  </a:schemeClr>
                </a:solidFill>
              </a:rPr>
              <a:t>加入方田时代</a:t>
            </a:r>
            <a:endParaRPr lang="en-US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796136" y="2657456"/>
            <a:ext cx="1008112" cy="21602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2">
                    <a:lumMod val="75000"/>
                  </a:schemeClr>
                </a:solidFill>
              </a:rPr>
              <a:t>联系我们</a:t>
            </a:r>
            <a:endParaRPr lang="en-US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51520" y="1116696"/>
            <a:ext cx="1008112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行</a:t>
            </a:r>
            <a:r>
              <a:rPr lang="zh-CN" altLang="en-US" sz="1000" dirty="0" smtClean="0"/>
              <a:t>业解决方案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1835696" y="1114290"/>
            <a:ext cx="1008112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软</a:t>
            </a:r>
            <a:r>
              <a:rPr lang="zh-CN" altLang="en-US" sz="1000" dirty="0" smtClean="0"/>
              <a:t>件开发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3491880" y="1114290"/>
            <a:ext cx="1008112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外</a:t>
            </a:r>
            <a:r>
              <a:rPr lang="zh-CN" altLang="en-US" sz="1000" dirty="0" smtClean="0"/>
              <a:t>包业务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107504" y="1485295"/>
            <a:ext cx="1296144" cy="2149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2">
                    <a:lumMod val="75000"/>
                  </a:schemeClr>
                </a:solidFill>
              </a:rPr>
              <a:t>电</a:t>
            </a:r>
            <a:r>
              <a:rPr lang="zh-CN" altLang="en-US" sz="1000" dirty="0" smtClean="0">
                <a:solidFill>
                  <a:schemeClr val="tx2">
                    <a:lumMod val="75000"/>
                  </a:schemeClr>
                </a:solidFill>
              </a:rPr>
              <a:t>子制造业产线自动化系统方案</a:t>
            </a:r>
            <a:endParaRPr lang="en-US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07504" y="1786300"/>
            <a:ext cx="1296144" cy="2149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2">
                    <a:lumMod val="75000"/>
                  </a:schemeClr>
                </a:solidFill>
              </a:rPr>
              <a:t>企</a:t>
            </a:r>
            <a:r>
              <a:rPr lang="zh-CN" altLang="en-US" sz="1000" dirty="0" smtClean="0">
                <a:solidFill>
                  <a:schemeClr val="tx2">
                    <a:lumMod val="75000"/>
                  </a:schemeClr>
                </a:solidFill>
              </a:rPr>
              <a:t>业</a:t>
            </a:r>
            <a:r>
              <a:rPr lang="en-US" altLang="zh-CN" sz="1000" dirty="0" smtClean="0">
                <a:solidFill>
                  <a:schemeClr val="tx2">
                    <a:lumMod val="75000"/>
                  </a:schemeClr>
                </a:solidFill>
              </a:rPr>
              <a:t>ERP</a:t>
            </a:r>
            <a:r>
              <a:rPr lang="zh-CN" altLang="en-US" sz="1000" dirty="0" smtClean="0">
                <a:solidFill>
                  <a:schemeClr val="tx2">
                    <a:lumMod val="75000"/>
                  </a:schemeClr>
                </a:solidFill>
              </a:rPr>
              <a:t>方案</a:t>
            </a:r>
            <a:endParaRPr lang="en-US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07504" y="2092545"/>
            <a:ext cx="1296144" cy="2149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2">
                    <a:lumMod val="75000"/>
                  </a:schemeClr>
                </a:solidFill>
              </a:rPr>
              <a:t>互联</a:t>
            </a:r>
            <a:r>
              <a:rPr lang="zh-CN" altLang="en-US" sz="1000" dirty="0" smtClean="0">
                <a:solidFill>
                  <a:schemeClr val="tx2">
                    <a:lumMod val="75000"/>
                  </a:schemeClr>
                </a:solidFill>
              </a:rPr>
              <a:t>网电子商务</a:t>
            </a:r>
            <a:endParaRPr lang="en-US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07504" y="2398790"/>
            <a:ext cx="1296144" cy="2149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2">
                    <a:lumMod val="75000"/>
                  </a:schemeClr>
                </a:solidFill>
              </a:rPr>
              <a:t>连锁</a:t>
            </a:r>
            <a:r>
              <a:rPr lang="zh-CN" altLang="en-US" sz="1000" dirty="0" smtClean="0">
                <a:solidFill>
                  <a:schemeClr val="tx2">
                    <a:lumMod val="75000"/>
                  </a:schemeClr>
                </a:solidFill>
              </a:rPr>
              <a:t>店经营管理</a:t>
            </a:r>
            <a:endParaRPr lang="en-US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691680" y="1412173"/>
            <a:ext cx="1296144" cy="2149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</a:rPr>
              <a:t>MES</a:t>
            </a:r>
            <a:r>
              <a:rPr lang="zh-CN" altLang="en-US" sz="1000" dirty="0" smtClean="0">
                <a:solidFill>
                  <a:schemeClr val="tx2">
                    <a:lumMod val="75000"/>
                  </a:schemeClr>
                </a:solidFill>
              </a:rPr>
              <a:t>系统</a:t>
            </a:r>
            <a:endParaRPr lang="en-US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691680" y="1713178"/>
            <a:ext cx="1296144" cy="2149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2">
                    <a:lumMod val="75000"/>
                  </a:schemeClr>
                </a:solidFill>
              </a:rPr>
              <a:t>ERP</a:t>
            </a:r>
            <a:r>
              <a:rPr lang="zh-CN" altLang="en-US" sz="1000" dirty="0" smtClean="0">
                <a:solidFill>
                  <a:schemeClr val="tx2">
                    <a:lumMod val="75000"/>
                  </a:schemeClr>
                </a:solidFill>
              </a:rPr>
              <a:t>系统</a:t>
            </a:r>
            <a:endParaRPr lang="en-US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691680" y="2019423"/>
            <a:ext cx="1296144" cy="2149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2">
                    <a:lumMod val="75000"/>
                  </a:schemeClr>
                </a:solidFill>
              </a:rPr>
              <a:t>中</a:t>
            </a:r>
            <a:r>
              <a:rPr lang="zh-CN" altLang="en-US" sz="1000" dirty="0" smtClean="0">
                <a:solidFill>
                  <a:schemeClr val="tx2">
                    <a:lumMod val="75000"/>
                  </a:schemeClr>
                </a:solidFill>
              </a:rPr>
              <a:t>小企业门户网站</a:t>
            </a:r>
            <a:endParaRPr lang="en-US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691680" y="2325668"/>
            <a:ext cx="1296144" cy="2149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2">
                    <a:lumMod val="75000"/>
                  </a:schemeClr>
                </a:solidFill>
              </a:rPr>
              <a:t>连锁</a:t>
            </a:r>
            <a:r>
              <a:rPr lang="zh-CN" altLang="en-US" sz="1000" dirty="0" smtClean="0">
                <a:solidFill>
                  <a:schemeClr val="tx2">
                    <a:lumMod val="75000"/>
                  </a:schemeClr>
                </a:solidFill>
              </a:rPr>
              <a:t>店管理系统</a:t>
            </a:r>
            <a:endParaRPr lang="en-US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691680" y="2631913"/>
            <a:ext cx="1296144" cy="2149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</a:rPr>
              <a:t>B2C</a:t>
            </a:r>
            <a:r>
              <a:rPr lang="zh-CN" altLang="en-US" sz="1000" dirty="0">
                <a:solidFill>
                  <a:schemeClr val="tx2">
                    <a:lumMod val="75000"/>
                  </a:schemeClr>
                </a:solidFill>
              </a:rPr>
              <a:t>电</a:t>
            </a:r>
            <a:r>
              <a:rPr lang="zh-CN" altLang="en-US" sz="1000" dirty="0" smtClean="0">
                <a:solidFill>
                  <a:schemeClr val="tx2">
                    <a:lumMod val="75000"/>
                  </a:schemeClr>
                </a:solidFill>
              </a:rPr>
              <a:t>子商务系统</a:t>
            </a:r>
            <a:endParaRPr lang="en-US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347864" y="1412173"/>
            <a:ext cx="1296144" cy="2149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</a:rPr>
              <a:t>IT</a:t>
            </a:r>
            <a:r>
              <a:rPr lang="zh-CN" altLang="en-US" sz="1000" dirty="0" smtClean="0">
                <a:solidFill>
                  <a:schemeClr val="tx2">
                    <a:lumMod val="75000"/>
                  </a:schemeClr>
                </a:solidFill>
              </a:rPr>
              <a:t>咨询</a:t>
            </a:r>
            <a:endParaRPr lang="en-US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347864" y="1713178"/>
            <a:ext cx="1296144" cy="2149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2">
                    <a:lumMod val="75000"/>
                  </a:schemeClr>
                </a:solidFill>
              </a:rPr>
              <a:t>产</a:t>
            </a:r>
            <a:r>
              <a:rPr lang="zh-CN" altLang="en-US" sz="1000" dirty="0" smtClean="0">
                <a:solidFill>
                  <a:schemeClr val="tx2">
                    <a:lumMod val="75000"/>
                  </a:schemeClr>
                </a:solidFill>
              </a:rPr>
              <a:t>品测试服务</a:t>
            </a:r>
            <a:endParaRPr lang="en-US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347864" y="2019423"/>
            <a:ext cx="1440160" cy="2149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</a:rPr>
              <a:t>IT</a:t>
            </a:r>
            <a:r>
              <a:rPr lang="zh-CN" altLang="en-US" sz="1000" dirty="0" smtClean="0">
                <a:solidFill>
                  <a:schemeClr val="tx2">
                    <a:lumMod val="75000"/>
                  </a:schemeClr>
                </a:solidFill>
              </a:rPr>
              <a:t>技术人才派遣服务</a:t>
            </a:r>
            <a:endParaRPr lang="en-US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2" name="Elbow Connector 11"/>
          <p:cNvCxnSpPr>
            <a:endCxn id="18" idx="0"/>
          </p:cNvCxnSpPr>
          <p:nvPr/>
        </p:nvCxnSpPr>
        <p:spPr>
          <a:xfrm rot="10800000" flipV="1">
            <a:off x="755576" y="534706"/>
            <a:ext cx="3384376" cy="5819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2" name="Elbow Connector 2051"/>
          <p:cNvCxnSpPr>
            <a:endCxn id="19" idx="0"/>
          </p:cNvCxnSpPr>
          <p:nvPr/>
        </p:nvCxnSpPr>
        <p:spPr>
          <a:xfrm rot="10800000" flipV="1">
            <a:off x="2339752" y="628336"/>
            <a:ext cx="2664296" cy="4859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5796136" y="1118313"/>
            <a:ext cx="1008112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关</a:t>
            </a:r>
            <a:r>
              <a:rPr lang="zh-CN" altLang="en-US" sz="1000" dirty="0" smtClean="0"/>
              <a:t>于我们</a:t>
            </a:r>
            <a:endParaRPr lang="en-US" sz="1000" dirty="0"/>
          </a:p>
        </p:txBody>
      </p:sp>
      <p:cxnSp>
        <p:nvCxnSpPr>
          <p:cNvPr id="2056" name="Elbow Connector 2055"/>
          <p:cNvCxnSpPr>
            <a:endCxn id="20" idx="0"/>
          </p:cNvCxnSpPr>
          <p:nvPr/>
        </p:nvCxnSpPr>
        <p:spPr>
          <a:xfrm rot="10800000" flipV="1">
            <a:off x="3995936" y="737002"/>
            <a:ext cx="1656184" cy="3772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Elbow Connector 2058"/>
          <p:cNvCxnSpPr>
            <a:endCxn id="44" idx="0"/>
          </p:cNvCxnSpPr>
          <p:nvPr/>
        </p:nvCxnSpPr>
        <p:spPr>
          <a:xfrm rot="5400000">
            <a:off x="6116400" y="718497"/>
            <a:ext cx="583608" cy="2160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42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763688" y="1090664"/>
            <a:ext cx="5040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91880" y="69269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我们的服务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60503" y="1259069"/>
            <a:ext cx="664797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方</a:t>
            </a:r>
            <a:r>
              <a:rPr lang="zh-CN" altLang="en-US" sz="1400" dirty="0" smtClean="0"/>
              <a:t>田时代</a:t>
            </a:r>
            <a:r>
              <a:rPr lang="zh-CN" altLang="en-US" sz="1400" dirty="0" smtClean="0"/>
              <a:t>是</a:t>
            </a:r>
            <a:r>
              <a:rPr lang="zh-CN" altLang="en-US" sz="1400" dirty="0" smtClean="0"/>
              <a:t>专注于</a:t>
            </a:r>
            <a:r>
              <a:rPr lang="zh-CN" altLang="en-US" sz="1400" dirty="0" smtClean="0"/>
              <a:t>向中小企业提供</a:t>
            </a:r>
            <a:r>
              <a:rPr lang="en-US" altLang="zh-CN" sz="1400" dirty="0" smtClean="0"/>
              <a:t>IT</a:t>
            </a:r>
            <a:r>
              <a:rPr lang="zh-CN" altLang="en-US" sz="1400" dirty="0" smtClean="0"/>
              <a:t>解</a:t>
            </a:r>
            <a:r>
              <a:rPr lang="zh-CN" altLang="en-US" sz="1400" dirty="0" smtClean="0"/>
              <a:t>决方案</a:t>
            </a:r>
            <a:r>
              <a:rPr lang="zh-CN" altLang="en-US" sz="1400" dirty="0" smtClean="0"/>
              <a:t>、外</a:t>
            </a:r>
            <a:r>
              <a:rPr lang="zh-CN" altLang="en-US" sz="1400" dirty="0" smtClean="0"/>
              <a:t>包和系统集成服务的供应商，</a:t>
            </a:r>
            <a:endParaRPr lang="en-US" altLang="zh-CN" sz="1400" dirty="0" smtClean="0"/>
          </a:p>
          <a:p>
            <a:r>
              <a:rPr lang="zh-CN" altLang="en-US" sz="1400" dirty="0" smtClean="0"/>
              <a:t>我们拥有包括技术咨询、行业解决方案、软件开发与测试、系统集成、合作研究、</a:t>
            </a:r>
            <a:endParaRPr lang="en-US" altLang="zh-CN" sz="1400" dirty="0" smtClean="0"/>
          </a:p>
          <a:p>
            <a:r>
              <a:rPr lang="zh-CN" altLang="en-US" sz="1400" dirty="0" smtClean="0"/>
              <a:t>技术员外派</a:t>
            </a:r>
            <a:r>
              <a:rPr lang="zh-CN" altLang="en-US" sz="1400" dirty="0" smtClean="0"/>
              <a:t>等</a:t>
            </a:r>
            <a:r>
              <a:rPr lang="zh-CN" altLang="en-US" sz="1400" dirty="0" smtClean="0"/>
              <a:t>各方面</a:t>
            </a:r>
            <a:r>
              <a:rPr lang="zh-CN" altLang="en-US" sz="1400" dirty="0" smtClean="0"/>
              <a:t>的</a:t>
            </a:r>
            <a:r>
              <a:rPr lang="zh-CN" altLang="en-US" sz="1400" dirty="0" smtClean="0"/>
              <a:t>服务能力。</a:t>
            </a:r>
            <a:endParaRPr lang="zh-CN" altLang="en-US" sz="1400" dirty="0"/>
          </a:p>
        </p:txBody>
      </p:sp>
      <p:pic>
        <p:nvPicPr>
          <p:cNvPr id="3074" name="Picture 2" descr="解决方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169" y="2613754"/>
            <a:ext cx="936104" cy="62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27584" y="3366538"/>
            <a:ext cx="29354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行业解决方案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电子制造业产线</a:t>
            </a:r>
            <a:r>
              <a:rPr lang="zh-CN" altLang="en-US" sz="1200" dirty="0"/>
              <a:t>信息</a:t>
            </a:r>
            <a:r>
              <a:rPr lang="zh-CN" altLang="en-US" sz="1200" dirty="0" smtClean="0"/>
              <a:t>化集成制造系统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企业资源管理信息化与应用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制造业</a:t>
            </a:r>
            <a:r>
              <a:rPr lang="en-US" altLang="zh-CN" sz="1200" dirty="0" smtClean="0"/>
              <a:t>MES</a:t>
            </a:r>
            <a:r>
              <a:rPr lang="zh-CN" altLang="en-US" sz="1200" dirty="0" smtClean="0"/>
              <a:t>系统开发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互联网电子商务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连锁经营管理信息系统</a:t>
            </a:r>
            <a:endParaRPr lang="en-US" altLang="zh-CN" sz="12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978551" y="3383335"/>
            <a:ext cx="155042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软件开发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流水线</a:t>
            </a:r>
            <a:r>
              <a:rPr lang="en-US" altLang="zh-CN" sz="1200" dirty="0" smtClean="0"/>
              <a:t>MES</a:t>
            </a:r>
            <a:r>
              <a:rPr lang="zh-CN" altLang="en-US" sz="1200" dirty="0" smtClean="0"/>
              <a:t>系统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企业</a:t>
            </a:r>
            <a:r>
              <a:rPr lang="en-US" altLang="zh-CN" sz="1200" dirty="0" smtClean="0"/>
              <a:t>ERP</a:t>
            </a:r>
            <a:r>
              <a:rPr lang="zh-CN" altLang="en-US" sz="1200" dirty="0" smtClean="0"/>
              <a:t>系统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/>
              <a:t>车联</a:t>
            </a:r>
            <a:r>
              <a:rPr lang="zh-CN" altLang="en-US" sz="1200" dirty="0" smtClean="0"/>
              <a:t>网系统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门户网站</a:t>
            </a:r>
            <a:r>
              <a:rPr lang="zh-CN" altLang="en-US" sz="1200" dirty="0"/>
              <a:t>设计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/>
              <a:t>移</a:t>
            </a:r>
            <a:r>
              <a:rPr lang="zh-CN" altLang="en-US" sz="1200" dirty="0" smtClean="0"/>
              <a:t>动应用开发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二</a:t>
            </a:r>
            <a:r>
              <a:rPr lang="zh-CN" altLang="en-US" sz="1200" dirty="0"/>
              <a:t>次</a:t>
            </a:r>
            <a:r>
              <a:rPr lang="zh-CN" altLang="en-US" sz="1200" dirty="0" smtClean="0"/>
              <a:t>开发服务</a:t>
            </a:r>
            <a:endParaRPr lang="en-US" altLang="zh-CN" sz="1200" dirty="0" smtClean="0"/>
          </a:p>
        </p:txBody>
      </p:sp>
      <p:pic>
        <p:nvPicPr>
          <p:cNvPr id="3078" name="Picture 6" descr="http://www.gzbieyang.com/UpFile/201405/201405153363193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444638"/>
            <a:ext cx="1553431" cy="92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ww.jbedu.com.cn/uploads/allimg/140319/3-14031ZU31129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625037"/>
            <a:ext cx="1096730" cy="622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588224" y="3399844"/>
            <a:ext cx="18181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外包服务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200" dirty="0" smtClean="0"/>
              <a:t>IT</a:t>
            </a:r>
            <a:r>
              <a:rPr lang="zh-CN" altLang="en-US" sz="1200" dirty="0" smtClean="0"/>
              <a:t>咨询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产品测试服务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200" dirty="0" smtClean="0"/>
              <a:t>IT</a:t>
            </a:r>
            <a:r>
              <a:rPr lang="zh-CN" altLang="en-US" sz="1200" dirty="0" smtClean="0"/>
              <a:t>技术人才派遣服务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200" dirty="0" smtClean="0"/>
              <a:t>IT</a:t>
            </a:r>
            <a:r>
              <a:rPr lang="zh-CN" altLang="en-US" sz="1200" dirty="0" smtClean="0"/>
              <a:t>团队合作开发</a:t>
            </a:r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238580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763688" y="1090664"/>
            <a:ext cx="5040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91880" y="69269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我们关注的领域</a:t>
            </a:r>
            <a:endParaRPr lang="zh-CN" altLang="en-US" dirty="0"/>
          </a:p>
        </p:txBody>
      </p:sp>
      <p:pic>
        <p:nvPicPr>
          <p:cNvPr id="1026" name="Picture 2" descr="http://www.xinleineng.com/UserFiles/Image/shengchanxian01%281%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71230"/>
            <a:ext cx="2738021" cy="161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32116" y="3089223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电子制造服务业</a:t>
            </a:r>
            <a:endParaRPr lang="zh-CN" altLang="en-US" sz="1400" dirty="0"/>
          </a:p>
        </p:txBody>
      </p:sp>
      <p:pic>
        <p:nvPicPr>
          <p:cNvPr id="1032" name="Picture 8" descr="http://special.zhaopin.com/sh/2011/shl02180112/images/gongye5_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168" y="1664736"/>
            <a:ext cx="2370061" cy="122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070303" y="308922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机械制造行业</a:t>
            </a:r>
            <a:endParaRPr lang="zh-CN" altLang="en-US" sz="1400" dirty="0"/>
          </a:p>
        </p:txBody>
      </p:sp>
      <p:pic>
        <p:nvPicPr>
          <p:cNvPr id="1034" name="Picture 10" descr="http://imgs.ebrun.com/resources/2013_10/2013_10_17/20131017204138197568784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831" y="1559944"/>
            <a:ext cx="2229520" cy="148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358903" y="308922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连锁经营</a:t>
            </a:r>
            <a:endParaRPr lang="zh-CN" altLang="en-US" sz="1400" dirty="0"/>
          </a:p>
        </p:txBody>
      </p:sp>
      <p:pic>
        <p:nvPicPr>
          <p:cNvPr id="1036" name="Picture 12" descr="http://image1.admaimai.com/uploadfiles/4%281298%2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288" y="3842121"/>
            <a:ext cx="2066042" cy="145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283968" y="544509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电子商务</a:t>
            </a:r>
          </a:p>
        </p:txBody>
      </p:sp>
      <p:sp>
        <p:nvSpPr>
          <p:cNvPr id="7" name="AutoShape 14" descr="http://img3.imgtn.bdimg.com/it/u=2112502254,1933377261&amp;fm=1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6" descr="http://img3.imgtn.bdimg.com/it/u=2112502254,1933377261&amp;fm=1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42" name="Picture 18" descr="http://files.colabug.com/forum/201501/30/175021g1ujinnv8ajinvnt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831" y="4016048"/>
            <a:ext cx="2065651" cy="127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7019012" y="5441173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云服务及其应用</a:t>
            </a:r>
            <a:endParaRPr lang="zh-CN" altLang="en-US" sz="1400" dirty="0"/>
          </a:p>
        </p:txBody>
      </p:sp>
      <p:sp>
        <p:nvSpPr>
          <p:cNvPr id="2" name="AutoShape 2" descr="http://img1.imgtn.bdimg.com/it/u=4085585013,1036966694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http://img1.imgtn.bdimg.com/it/u=4085585013,1036966694&amp;fm=21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6" descr="http://img1.imgtn.bdimg.com/it/u=4085585013,1036966694&amp;fm=21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8" descr="http://img1.imgtn.bdimg.com/it/u=4085585013,1036966694&amp;fm=21&amp;gp=0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5" name="Picture 2" descr="http://img03.hc360.com/carec/201403/201403181006158851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35" y="3779196"/>
            <a:ext cx="2301906" cy="1661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1402050" y="544117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车联网</a:t>
            </a:r>
          </a:p>
        </p:txBody>
      </p:sp>
    </p:spTree>
    <p:extLst>
      <p:ext uri="{BB962C8B-B14F-4D97-AF65-F5344CB8AC3E}">
        <p14:creationId xmlns:p14="http://schemas.microsoft.com/office/powerpoint/2010/main" val="174832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539552" y="908720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9552" y="508030"/>
            <a:ext cx="393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解决方案 （一）：电子制造智能工厂</a:t>
            </a:r>
            <a:endParaRPr lang="zh-CN" altLang="en-US" dirty="0"/>
          </a:p>
        </p:txBody>
      </p:sp>
      <p:pic>
        <p:nvPicPr>
          <p:cNvPr id="2050" name="Picture 2" descr="http://img21.hc360.cn/21/busin/154/004/b/21-1540045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014" y="980728"/>
            <a:ext cx="4886325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548644" y="2204864"/>
            <a:ext cx="8424936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/>
              <a:t>电子企业需要面对变幻不定的市场竞争环境，必须具备对市场的快速应变能力才能生存下来。我们在电子制造业管理系统方面具有多年的技术经验积累，特别是在</a:t>
            </a:r>
            <a:r>
              <a:rPr lang="en-US" altLang="zh-CN" sz="1400" dirty="0" smtClean="0"/>
              <a:t>MES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MRP2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ERP</a:t>
            </a:r>
            <a:r>
              <a:rPr lang="zh-CN" altLang="en-US" sz="1400" dirty="0" smtClean="0"/>
              <a:t>方面的开发以及应用上具备专业能力。能向客户提供从业务下单，到生产跟踪、设备监控、库存管理、物流跟踪、财务预测等全方位的信息系统开发或咨询服务。可以根据客户的需求，针对某个生产或管理环节开发相应的系统，并整合到现行的</a:t>
            </a:r>
            <a:r>
              <a:rPr lang="zh-CN" altLang="en-US" sz="1400" dirty="0"/>
              <a:t>应用</a:t>
            </a:r>
            <a:r>
              <a:rPr lang="zh-CN" altLang="en-US" sz="1400" dirty="0" smtClean="0"/>
              <a:t>系统当中，增强企业的信息服务能力，提升运行效率。通过我们专业的团队，或进行合作研究，或进行外包开发，节省您的</a:t>
            </a:r>
            <a:r>
              <a:rPr lang="en-US" altLang="zh-CN" sz="1400" dirty="0" smtClean="0"/>
              <a:t>IT</a:t>
            </a:r>
            <a:r>
              <a:rPr lang="zh-CN" altLang="en-US" sz="1400" dirty="0" smtClean="0"/>
              <a:t>预算，降低企业在</a:t>
            </a:r>
            <a:r>
              <a:rPr lang="en-US" altLang="zh-CN" sz="1400" dirty="0" smtClean="0"/>
              <a:t>IT</a:t>
            </a:r>
            <a:r>
              <a:rPr lang="zh-CN" altLang="en-US" sz="1400" dirty="0" smtClean="0"/>
              <a:t>系统建设和后期运营维护的代价和风险。</a:t>
            </a:r>
            <a:endParaRPr lang="zh-CN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548644" y="4253029"/>
            <a:ext cx="18582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企业门户信息系统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内容管理，信息共享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企业门户网站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/>
              <a:t>在</a:t>
            </a:r>
            <a:r>
              <a:rPr lang="zh-CN" altLang="en-US" sz="1200" dirty="0" smtClean="0"/>
              <a:t>线电子商务</a:t>
            </a:r>
            <a:endParaRPr lang="zh-CN" altLang="en-US" sz="12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4101205"/>
            <a:ext cx="44554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9767" y="378904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我们的服务范围</a:t>
            </a:r>
            <a:endParaRPr lang="zh-CN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723519" y="4243576"/>
            <a:ext cx="3243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企业集成制造系统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200" dirty="0" smtClean="0"/>
              <a:t>MES, MRP, ERP, PDM, CSM, OA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服务架构，系统集成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二次开发，遗留系统的维护、重构与移植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持续服务</a:t>
            </a:r>
            <a:endParaRPr lang="zh-CN" altLang="en-US" sz="1200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691952" y="5685381"/>
            <a:ext cx="44554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2167" y="537321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实际案例</a:t>
            </a:r>
            <a:endParaRPr lang="zh-CN" altLang="en-US" sz="1400" dirty="0"/>
          </a:p>
        </p:txBody>
      </p:sp>
      <p:sp>
        <p:nvSpPr>
          <p:cNvPr id="14" name="右箭头 13"/>
          <p:cNvSpPr/>
          <p:nvPr/>
        </p:nvSpPr>
        <p:spPr>
          <a:xfrm>
            <a:off x="5709417" y="7991133"/>
            <a:ext cx="621509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94275" y="5985284"/>
            <a:ext cx="1192276" cy="36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/>
              <a:t>生产活动</a:t>
            </a:r>
            <a:endParaRPr lang="zh-CN" altLang="en-US" sz="1600" b="1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6453336"/>
            <a:ext cx="7659878" cy="354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矩形 20"/>
          <p:cNvSpPr/>
          <p:nvPr/>
        </p:nvSpPr>
        <p:spPr>
          <a:xfrm>
            <a:off x="9270537" y="5985284"/>
            <a:ext cx="1192276" cy="36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/>
              <a:t>工厂架构</a:t>
            </a:r>
            <a:endParaRPr lang="zh-CN" altLang="en-US" sz="1600" b="1" dirty="0"/>
          </a:p>
        </p:txBody>
      </p:sp>
      <p:sp>
        <p:nvSpPr>
          <p:cNvPr id="17" name="下箭头 16"/>
          <p:cNvSpPr/>
          <p:nvPr/>
        </p:nvSpPr>
        <p:spPr>
          <a:xfrm>
            <a:off x="10057889" y="10197752"/>
            <a:ext cx="549501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1003422"/>
            <a:ext cx="6515963" cy="3774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477" y="11005574"/>
            <a:ext cx="6624736" cy="3840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加号 17"/>
          <p:cNvSpPr/>
          <p:nvPr/>
        </p:nvSpPr>
        <p:spPr>
          <a:xfrm>
            <a:off x="9500870" y="12408938"/>
            <a:ext cx="1114037" cy="93610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6663" y="6518890"/>
            <a:ext cx="6019689" cy="351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092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39552" y="908720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9552" y="508030"/>
            <a:ext cx="393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解决方案 （二）：机械制造智能工厂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95536" y="2457745"/>
            <a:ext cx="8424936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/>
              <a:t>机械制造是一个传统的行业，该行业持续、高速增长时期已经过去，企业结构升级压力加大，面临的竞争也越来越大，需要通过提升内部管理能力和供应链整合能力来提高竞争优势。我们在机械制造领域丰富的从业经验，有能力为你提供</a:t>
            </a:r>
            <a:r>
              <a:rPr lang="en-US" altLang="zh-CN" sz="1400" dirty="0" smtClean="0"/>
              <a:t>CAD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CAPP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CAM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MES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MRP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ERP</a:t>
            </a:r>
            <a:r>
              <a:rPr lang="zh-CN" altLang="en-US" sz="1400" dirty="0" smtClean="0"/>
              <a:t>等方面的开发与整合服务，助您以</a:t>
            </a:r>
            <a:r>
              <a:rPr lang="en-US" altLang="zh-CN" sz="1400" dirty="0" smtClean="0"/>
              <a:t>BOM</a:t>
            </a:r>
            <a:r>
              <a:rPr lang="zh-CN" altLang="en-US" sz="1400" dirty="0" smtClean="0"/>
              <a:t>为核心建设自动化工厂，让您驾驭采购管理、生产管理、资源调度、销售管理以及成本管理等企业核心业务。</a:t>
            </a:r>
            <a:r>
              <a:rPr lang="zh-CN" altLang="en-US" sz="1400" dirty="0"/>
              <a:t>通过我们专业的团队，或进行合作研究，或进行外包开发，节省您的</a:t>
            </a:r>
            <a:r>
              <a:rPr lang="en-US" altLang="zh-CN" sz="1400" dirty="0"/>
              <a:t>IT</a:t>
            </a:r>
            <a:r>
              <a:rPr lang="zh-CN" altLang="en-US" sz="1400" dirty="0"/>
              <a:t>预算，降低企业在</a:t>
            </a:r>
            <a:r>
              <a:rPr lang="en-US" altLang="zh-CN" sz="1400" dirty="0"/>
              <a:t>IT</a:t>
            </a:r>
            <a:r>
              <a:rPr lang="zh-CN" altLang="en-US" sz="1400" dirty="0"/>
              <a:t>系统建设和后期运营维护的代价和风险</a:t>
            </a:r>
            <a:r>
              <a:rPr lang="zh-CN" altLang="en-US" sz="1400" dirty="0" smtClean="0"/>
              <a:t>。</a:t>
            </a:r>
            <a:endParaRPr lang="en-US" altLang="zh-CN" sz="1400" dirty="0"/>
          </a:p>
        </p:txBody>
      </p:sp>
      <p:pic>
        <p:nvPicPr>
          <p:cNvPr id="2050" name="Picture 2" descr="http://special.zhaopin.com/sh/2011/shl02180112/images/gongye5_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2736"/>
            <a:ext cx="7776447" cy="1204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48644" y="4511022"/>
            <a:ext cx="1858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企业门户信息系统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内容管理，信息共享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企业门户网站</a:t>
            </a:r>
            <a:endParaRPr lang="zh-CN" altLang="en-US" sz="12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539552" y="4359198"/>
            <a:ext cx="44554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9767" y="4047033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我们的服务范围</a:t>
            </a:r>
            <a:endParaRPr lang="zh-CN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723519" y="4501569"/>
            <a:ext cx="35092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企业集成制造系统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200" dirty="0" smtClean="0"/>
              <a:t>CAD, CAPP, CAM, MES, MRP, ERP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服务架构，系统集成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200" dirty="0" smtClean="0"/>
              <a:t>CAD</a:t>
            </a:r>
            <a:r>
              <a:rPr lang="zh-CN" altLang="en-US" sz="1200" dirty="0" smtClean="0"/>
              <a:t>二次开发，遗留系统的维护、重构与移植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持续服务</a:t>
            </a:r>
            <a:endParaRPr lang="zh-CN" altLang="en-US" sz="1200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691952" y="5685381"/>
            <a:ext cx="44554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2167" y="537321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实际案例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50138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059832" y="2300013"/>
            <a:ext cx="1368152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BOM</a:t>
            </a:r>
            <a:endParaRPr lang="zh-CN" altLang="en-US" sz="2400" b="1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3031086" y="1418153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59078" y="77182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MRP</a:t>
            </a:r>
          </a:p>
          <a:p>
            <a:r>
              <a:rPr lang="zh-CN" altLang="en-US" dirty="0" smtClean="0"/>
              <a:t>制造资源计划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5580112" y="1440310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08104" y="793979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ERP</a:t>
            </a:r>
          </a:p>
          <a:p>
            <a:r>
              <a:rPr lang="zh-CN" altLang="en-US" dirty="0"/>
              <a:t>企业</a:t>
            </a:r>
            <a:r>
              <a:rPr lang="zh-CN" altLang="en-US" dirty="0" smtClean="0"/>
              <a:t>资源计划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611560" y="2340928"/>
            <a:ext cx="1368152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CAD</a:t>
            </a:r>
            <a:endParaRPr lang="zh-CN" altLang="en-US" sz="2400" b="1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195736" y="2736972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796136" y="2917448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24128" y="2271117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CAPP</a:t>
            </a:r>
          </a:p>
          <a:p>
            <a:r>
              <a:rPr lang="zh-CN" altLang="en-US" dirty="0" smtClean="0"/>
              <a:t>计算机辅助工艺过程设计</a:t>
            </a:r>
            <a:endParaRPr lang="zh-CN" altLang="en-US" dirty="0"/>
          </a:p>
        </p:txBody>
      </p:sp>
      <p:cxnSp>
        <p:nvCxnSpPr>
          <p:cNvPr id="19" name="直接连接符 18"/>
          <p:cNvCxnSpPr/>
          <p:nvPr/>
        </p:nvCxnSpPr>
        <p:spPr>
          <a:xfrm>
            <a:off x="4298484" y="5034576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26476" y="4388245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MES</a:t>
            </a:r>
          </a:p>
          <a:p>
            <a:r>
              <a:rPr lang="zh-CN" altLang="en-US" dirty="0" smtClean="0"/>
              <a:t>制造执行系统</a:t>
            </a:r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3931186" y="1507925"/>
            <a:ext cx="13675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4528738" y="1579933"/>
            <a:ext cx="1569946" cy="10143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4528738" y="2736972"/>
            <a:ext cx="1195390" cy="1804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4226476" y="3133016"/>
            <a:ext cx="604810" cy="12552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图: 磁盘 28"/>
          <p:cNvSpPr/>
          <p:nvPr/>
        </p:nvSpPr>
        <p:spPr>
          <a:xfrm>
            <a:off x="1979712" y="4028205"/>
            <a:ext cx="720080" cy="86409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</a:t>
            </a:r>
            <a:endParaRPr lang="zh-CN" altLang="en-US" dirty="0"/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2699792" y="3236117"/>
            <a:ext cx="648072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2699792" y="3380133"/>
            <a:ext cx="648072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051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39552" y="908720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9552" y="508030"/>
            <a:ext cx="416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解决方案 （三）：连锁经营信息化应用</a:t>
            </a:r>
            <a:endParaRPr lang="zh-CN" altLang="en-US" dirty="0"/>
          </a:p>
        </p:txBody>
      </p:sp>
      <p:pic>
        <p:nvPicPr>
          <p:cNvPr id="3074" name="Picture 2" descr="http://www.wigood.com/Public/images/meishi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2737"/>
            <a:ext cx="8136904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516977" y="2636912"/>
            <a:ext cx="8159479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/>
              <a:t>连锁经营无处不在，连锁门店分布于不同的区域，</a:t>
            </a:r>
            <a:r>
              <a:rPr lang="zh-CN" altLang="en-US" sz="1400" dirty="0"/>
              <a:t>甚至</a:t>
            </a:r>
            <a:r>
              <a:rPr lang="zh-CN" altLang="en-US" sz="1400" dirty="0" smtClean="0"/>
              <a:t>不同的国家，管理者需要面对如何低成本实现对各门店进行有效地集中控制，集中管理的问题，而这也是提高管理效率的关键。我们专注于连锁店管理系统的开发，涵盖销售、库存、补货、收货、退货、调拨、会员、盘点、店员管理。我们提供视频监控系统服务，实现电子地图预览、客流量分析、收银信息显示等功能。我们为您设计在线电子商务，让您以连锁门店为基础，让传统门店搭上电商的快车，加速企业发展。专业的开发，外包应用，系统整合，门户网站开发等服务，帮助你应对管理挑战。 </a:t>
            </a:r>
            <a:r>
              <a:rPr lang="en-US" altLang="zh-CN" sz="1400" dirty="0" smtClean="0"/>
              <a:t>——</a:t>
            </a:r>
            <a:r>
              <a:rPr lang="zh-CN" altLang="en-US" sz="1400" dirty="0" smtClean="0"/>
              <a:t>方田时代</a:t>
            </a:r>
            <a:endParaRPr lang="en-US" altLang="zh-CN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48644" y="4685077"/>
            <a:ext cx="15504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企业门户信息系统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互联网电子商务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企业门户网站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/>
              <a:t>在</a:t>
            </a:r>
            <a:r>
              <a:rPr lang="zh-CN" altLang="en-US" sz="1200" dirty="0" smtClean="0"/>
              <a:t>线电子商务</a:t>
            </a:r>
            <a:endParaRPr lang="zh-CN" altLang="en-US" sz="1200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539552" y="4533253"/>
            <a:ext cx="44554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9767" y="4221088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我们的服务范围</a:t>
            </a:r>
            <a:endParaRPr lang="zh-CN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723519" y="4675624"/>
            <a:ext cx="44342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企业集成制造系统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/>
              <a:t>进销</a:t>
            </a:r>
            <a:r>
              <a:rPr lang="zh-CN" altLang="en-US" sz="1200" dirty="0" smtClean="0"/>
              <a:t>存、人员管理、仓库管理等连锁店日常管理</a:t>
            </a:r>
            <a:r>
              <a:rPr lang="en-US" altLang="zh-CN" sz="1200" dirty="0" smtClean="0"/>
              <a:t>IT</a:t>
            </a:r>
            <a:r>
              <a:rPr lang="zh-CN" altLang="en-US" sz="1200" dirty="0" smtClean="0"/>
              <a:t>解决方案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服务架构，系统集成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持续服务</a:t>
            </a:r>
            <a:endParaRPr lang="zh-CN" altLang="en-US" sz="1200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691952" y="5829397"/>
            <a:ext cx="44554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2167" y="551723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实际案例</a:t>
            </a:r>
            <a:endParaRPr lang="zh-CN" altLang="en-US" sz="1400" dirty="0"/>
          </a:p>
        </p:txBody>
      </p:sp>
      <p:pic>
        <p:nvPicPr>
          <p:cNvPr id="3076" name="Picture 4" descr="连锁店管理软件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34" y="6055518"/>
            <a:ext cx="63817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720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39552" y="908720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9552" y="508030"/>
            <a:ext cx="2776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解决方案 （四）：车联网</a:t>
            </a:r>
            <a:endParaRPr lang="zh-CN" altLang="en-US" dirty="0"/>
          </a:p>
        </p:txBody>
      </p:sp>
      <p:pic>
        <p:nvPicPr>
          <p:cNvPr id="6146" name="Picture 2" descr="車輛管理系統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53796"/>
            <a:ext cx="4300507" cy="156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img.jdzj.com/UserDocument/daosheng/Picture/201191621231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931448"/>
            <a:ext cx="2544452" cy="156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503548" y="2708920"/>
            <a:ext cx="817290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/>
              <a:t>我们的团队参与多个国内车联网服务商的开发，利用多种定位技术、通过无线数据传输，配合</a:t>
            </a:r>
            <a:r>
              <a:rPr lang="en-US" altLang="zh-CN" sz="1200" dirty="0" smtClean="0"/>
              <a:t>MIS</a:t>
            </a:r>
            <a:r>
              <a:rPr lang="zh-CN" altLang="en-US" sz="1200" dirty="0" smtClean="0"/>
              <a:t>实现对车辆的各种动态和静态信息进行管理。我们有丰富的</a:t>
            </a:r>
            <a:r>
              <a:rPr lang="en-US" altLang="zh-CN" sz="1200" dirty="0" smtClean="0"/>
              <a:t>Web</a:t>
            </a:r>
            <a:r>
              <a:rPr lang="zh-CN" altLang="en-US" sz="1200" dirty="0" smtClean="0"/>
              <a:t>开发经验、大数据开发经验、传感器开发部署经验，通过云服务平台进行集成应用。通过系统可对司机进行监控、管理，可对车辆行驶速度、行驶路线、</a:t>
            </a:r>
            <a:r>
              <a:rPr lang="zh-CN" altLang="en-US" sz="1200" dirty="0"/>
              <a:t>停</a:t>
            </a:r>
            <a:r>
              <a:rPr lang="zh-CN" altLang="en-US" sz="1200" dirty="0" smtClean="0"/>
              <a:t>放地点、燃油消耗等多方面进行管控，以达到提高车辆安全行驶系数以及车辆调度效率，降低车辆运营成本（司机规范、车损、维修、保险）的目的。车联网，赢未来！</a:t>
            </a:r>
            <a:r>
              <a:rPr lang="en-US" altLang="zh-CN" sz="1200" dirty="0" smtClean="0"/>
              <a:t>——</a:t>
            </a:r>
            <a:r>
              <a:rPr lang="zh-CN" altLang="en-US" sz="1200" dirty="0" smtClean="0"/>
              <a:t>方田时代科技</a:t>
            </a:r>
            <a:endParaRPr lang="zh-CN" altLang="en-US" sz="12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4533253"/>
            <a:ext cx="3816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9767" y="4221088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我们的服务范围</a:t>
            </a:r>
            <a:endParaRPr lang="zh-CN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48644" y="4581128"/>
            <a:ext cx="13965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司机授权管理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司机授权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司机开车计划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司机行驶记录</a:t>
            </a:r>
            <a:endParaRPr lang="zh-CN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339752" y="4581128"/>
            <a:ext cx="18582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车队管理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车辆行驶过程记录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车辆定位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车辆行车轨迹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行驶过程及油耗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车辆碰撞检测、报警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车辆电池管理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车辆维修计划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车辆调度管理</a:t>
            </a:r>
            <a:endParaRPr lang="zh-CN" altLang="en-US" sz="1200" dirty="0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5167849" y="4240833"/>
            <a:ext cx="3148567" cy="4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48064" y="3933056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为客户带来的价值</a:t>
            </a:r>
            <a:endParaRPr lang="zh-CN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174604" y="4366845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监控车辆违章行驶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提升防盗功能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提高车辆营运效率</a:t>
            </a:r>
            <a:endParaRPr lang="zh-CN" altLang="en-US" sz="1200" dirty="0"/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5198043" y="5608985"/>
            <a:ext cx="3148567" cy="4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78258" y="530120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服务应用</a:t>
            </a:r>
            <a:endParaRPr lang="zh-CN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204798" y="5655410"/>
            <a:ext cx="10887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物流货车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客运大巴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仓库叉车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/>
              <a:t>公务用车</a:t>
            </a:r>
          </a:p>
        </p:txBody>
      </p:sp>
    </p:spTree>
    <p:extLst>
      <p:ext uri="{BB962C8B-B14F-4D97-AF65-F5344CB8AC3E}">
        <p14:creationId xmlns:p14="http://schemas.microsoft.com/office/powerpoint/2010/main" val="1904905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1800</TotalTime>
  <Words>2770</Words>
  <Application>Microsoft Office PowerPoint</Application>
  <PresentationFormat>On-screen Show (4:3)</PresentationFormat>
  <Paragraphs>174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黑体</vt:lpstr>
      <vt:lpstr>宋体</vt:lpstr>
      <vt:lpstr>华文隶书</vt:lpstr>
      <vt:lpstr>华文新魏</vt:lpstr>
      <vt:lpstr>Arial</vt:lpstr>
      <vt:lpstr>Calibri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BorienChen</dc:creator>
  <cp:lastModifiedBy>Bin Chen(DMN)</cp:lastModifiedBy>
  <cp:revision>101</cp:revision>
  <dcterms:created xsi:type="dcterms:W3CDTF">2015-03-28T08:58:15Z</dcterms:created>
  <dcterms:modified xsi:type="dcterms:W3CDTF">2015-04-16T12:12:07Z</dcterms:modified>
</cp:coreProperties>
</file>