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E9A"/>
    <a:srgbClr val="42DCA3"/>
    <a:srgbClr val="34C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A3DF-6A6B-4ADD-89FC-46D8648957B5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1024-1CCA-4D6D-87F1-8E4052C3B02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A3DF-6A6B-4ADD-89FC-46D8648957B5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1024-1CCA-4D6D-87F1-8E4052C3B02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32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A3DF-6A6B-4ADD-89FC-46D8648957B5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1024-1CCA-4D6D-87F1-8E4052C3B02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07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A3DF-6A6B-4ADD-89FC-46D8648957B5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1024-1CCA-4D6D-87F1-8E4052C3B02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37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A3DF-6A6B-4ADD-89FC-46D8648957B5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1024-1CCA-4D6D-87F1-8E4052C3B02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3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A3DF-6A6B-4ADD-89FC-46D8648957B5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1024-1CCA-4D6D-87F1-8E4052C3B02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6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A3DF-6A6B-4ADD-89FC-46D8648957B5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1024-1CCA-4D6D-87F1-8E4052C3B02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55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A3DF-6A6B-4ADD-89FC-46D8648957B5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1024-1CCA-4D6D-87F1-8E4052C3B02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5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A3DF-6A6B-4ADD-89FC-46D8648957B5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1024-1CCA-4D6D-87F1-8E4052C3B02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8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A3DF-6A6B-4ADD-89FC-46D8648957B5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1024-1CCA-4D6D-87F1-8E4052C3B02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2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A3DF-6A6B-4ADD-89FC-46D8648957B5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1024-1CCA-4D6D-87F1-8E4052C3B02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72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AA3DF-6A6B-4ADD-89FC-46D8648957B5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1024-1CCA-4D6D-87F1-8E4052C3B02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31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5.png"/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12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microsoft.com/office/2007/relationships/hdphoto" Target="../media/hdphoto6.wdp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png"/><Relationship Id="rId3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9.wdp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13" Type="http://schemas.microsoft.com/office/2007/relationships/hdphoto" Target="../media/hdphoto13.wdp"/><Relationship Id="rId3" Type="http://schemas.microsoft.com/office/2007/relationships/hdphoto" Target="../media/hdphoto10.wdp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microsoft.com/office/2007/relationships/hdphoto" Target="../media/hdphoto1.wdp"/><Relationship Id="rId10" Type="http://schemas.microsoft.com/office/2007/relationships/hdphoto" Target="../media/hdphoto12.wdp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F4336C-99DD-456F-BAD6-211C270FEE82}"/>
              </a:ext>
            </a:extLst>
          </p:cNvPr>
          <p:cNvSpPr/>
          <p:nvPr/>
        </p:nvSpPr>
        <p:spPr>
          <a:xfrm>
            <a:off x="1403208" y="1458562"/>
            <a:ext cx="2536332" cy="525780"/>
          </a:xfrm>
          <a:prstGeom prst="roundRect">
            <a:avLst/>
          </a:prstGeom>
          <a:solidFill>
            <a:srgbClr val="42D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43DF3E-A47C-4C94-8C63-AC553EB55180}"/>
              </a:ext>
            </a:extLst>
          </p:cNvPr>
          <p:cNvSpPr/>
          <p:nvPr/>
        </p:nvSpPr>
        <p:spPr>
          <a:xfrm>
            <a:off x="1403208" y="2452287"/>
            <a:ext cx="2536332" cy="525780"/>
          </a:xfrm>
          <a:prstGeom prst="roundRect">
            <a:avLst/>
          </a:prstGeom>
          <a:solidFill>
            <a:srgbClr val="42D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BB24B-E408-4F7A-A64A-9757A1EB2A75}"/>
              </a:ext>
            </a:extLst>
          </p:cNvPr>
          <p:cNvSpPr/>
          <p:nvPr/>
        </p:nvSpPr>
        <p:spPr>
          <a:xfrm>
            <a:off x="1852851" y="1490619"/>
            <a:ext cx="1657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IN RETURN 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EAE53-C142-46B7-AFF7-71A80E38631E}"/>
              </a:ext>
            </a:extLst>
          </p:cNvPr>
          <p:cNvSpPr/>
          <p:nvPr/>
        </p:nvSpPr>
        <p:spPr>
          <a:xfrm>
            <a:off x="1955633" y="2484344"/>
            <a:ext cx="1431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YOU WILL</a:t>
            </a:r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C17BB-5B32-40EA-B0F0-29696362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23" y="317109"/>
            <a:ext cx="3371850" cy="26289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C2459C-BDBD-4993-8FC1-B02854D67E51}"/>
              </a:ext>
            </a:extLst>
          </p:cNvPr>
          <p:cNvGrpSpPr/>
          <p:nvPr/>
        </p:nvGrpSpPr>
        <p:grpSpPr>
          <a:xfrm>
            <a:off x="3068662" y="3387783"/>
            <a:ext cx="6221917" cy="1079783"/>
            <a:chOff x="5550983" y="3682425"/>
            <a:chExt cx="6221917" cy="107978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56B272-AC0F-446D-B256-F33A60689431}"/>
                </a:ext>
              </a:extLst>
            </p:cNvPr>
            <p:cNvGrpSpPr/>
            <p:nvPr/>
          </p:nvGrpSpPr>
          <p:grpSpPr>
            <a:xfrm>
              <a:off x="10353839" y="3712405"/>
              <a:ext cx="801510" cy="980857"/>
              <a:chOff x="9344188" y="1160712"/>
              <a:chExt cx="864481" cy="980857"/>
            </a:xfrm>
          </p:grpSpPr>
          <p:pic>
            <p:nvPicPr>
              <p:cNvPr id="14" name="Picture 13" descr="Image result for thunder strike clipart">
                <a:extLst>
                  <a:ext uri="{FF2B5EF4-FFF2-40B4-BE49-F238E27FC236}">
                    <a16:creationId xmlns:a16="http://schemas.microsoft.com/office/drawing/2014/main" id="{65BDB4CF-87B3-453A-BE3C-B6D95AB2C0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05951" y="1160808"/>
                <a:ext cx="550663" cy="8030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691D287-B69E-40D4-8ACD-DF0B9412FE18}"/>
                  </a:ext>
                </a:extLst>
              </p:cNvPr>
              <p:cNvSpPr/>
              <p:nvPr/>
            </p:nvSpPr>
            <p:spPr>
              <a:xfrm rot="1950611">
                <a:off x="9344188" y="1160712"/>
                <a:ext cx="864481" cy="980857"/>
              </a:xfrm>
              <a:prstGeom prst="ellipse">
                <a:avLst/>
              </a:prstGeom>
              <a:noFill/>
              <a:ln w="149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D2B6C8-EFBF-4373-9808-017C1460BC56}"/>
                </a:ext>
              </a:extLst>
            </p:cNvPr>
            <p:cNvSpPr/>
            <p:nvPr/>
          </p:nvSpPr>
          <p:spPr>
            <a:xfrm>
              <a:off x="5550983" y="3682425"/>
              <a:ext cx="6221917" cy="1079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it-IT" sz="8800" b="1" dirty="0">
                  <a:latin typeface="Harlow Solid Italic" panose="04030604020F02020D02" pitchFamily="82" charset="0"/>
                </a:rPr>
                <a:t>FlexiDA</a:t>
              </a:r>
              <a:endParaRPr lang="en-GB" sz="88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BC7A6-AA73-45CD-9759-BC78504154A0}"/>
              </a:ext>
            </a:extLst>
          </p:cNvPr>
          <p:cNvGrpSpPr/>
          <p:nvPr/>
        </p:nvGrpSpPr>
        <p:grpSpPr>
          <a:xfrm>
            <a:off x="1239096" y="4699532"/>
            <a:ext cx="6221917" cy="1171475"/>
            <a:chOff x="5550983" y="3682425"/>
            <a:chExt cx="6221917" cy="11714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7C9CED-9228-498E-BDF1-329A157CC111}"/>
                </a:ext>
              </a:extLst>
            </p:cNvPr>
            <p:cNvGrpSpPr/>
            <p:nvPr/>
          </p:nvGrpSpPr>
          <p:grpSpPr>
            <a:xfrm>
              <a:off x="10353839" y="3696568"/>
              <a:ext cx="801510" cy="996694"/>
              <a:chOff x="9344188" y="1144875"/>
              <a:chExt cx="864481" cy="996694"/>
            </a:xfrm>
          </p:grpSpPr>
          <p:pic>
            <p:nvPicPr>
              <p:cNvPr id="19" name="Picture 18" descr="Image result for thunder strike clipart">
                <a:extLst>
                  <a:ext uri="{FF2B5EF4-FFF2-40B4-BE49-F238E27FC236}">
                    <a16:creationId xmlns:a16="http://schemas.microsoft.com/office/drawing/2014/main" id="{5EEBB513-E756-49F7-AF40-B3CFD79FF3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 trans="0"/>
                        </a14:imgEffect>
                        <a14:imgEffect>
                          <a14:colorTemperature colorTemp="1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15332" y="1144875"/>
                <a:ext cx="550663" cy="8030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D542364-EBF1-4481-A7AB-0CDB8C0EF671}"/>
                  </a:ext>
                </a:extLst>
              </p:cNvPr>
              <p:cNvSpPr/>
              <p:nvPr/>
            </p:nvSpPr>
            <p:spPr>
              <a:xfrm rot="1950611">
                <a:off x="9344188" y="1160712"/>
                <a:ext cx="864481" cy="980857"/>
              </a:xfrm>
              <a:prstGeom prst="ellipse">
                <a:avLst/>
              </a:prstGeom>
              <a:noFill/>
              <a:ln w="149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95603E-AA48-431E-8246-8CCA9B7DEF4C}"/>
                </a:ext>
              </a:extLst>
            </p:cNvPr>
            <p:cNvSpPr/>
            <p:nvPr/>
          </p:nvSpPr>
          <p:spPr>
            <a:xfrm>
              <a:off x="5550983" y="3682425"/>
              <a:ext cx="6221917" cy="11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it-IT" sz="8800" b="1" dirty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FlexiDA</a:t>
              </a:r>
              <a:endParaRPr lang="en-GB" sz="88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1D0E6F62-45B0-4A91-B3A5-5A01AAE98F65}"/>
              </a:ext>
            </a:extLst>
          </p:cNvPr>
          <p:cNvSpPr/>
          <p:nvPr/>
        </p:nvSpPr>
        <p:spPr>
          <a:xfrm rot="20275740" flipH="1">
            <a:off x="7720506" y="4743022"/>
            <a:ext cx="1437652" cy="674741"/>
          </a:xfrm>
          <a:prstGeom prst="lightningBolt">
            <a:avLst/>
          </a:prstGeom>
          <a:solidFill>
            <a:srgbClr val="42D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58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8435" y="4531291"/>
            <a:ext cx="834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chemeClr val="bg1"/>
                </a:solidFill>
              </a:rPr>
              <a:t>++€</a:t>
            </a:r>
          </a:p>
        </p:txBody>
      </p:sp>
      <p:pic>
        <p:nvPicPr>
          <p:cNvPr id="6" name="Picture 5" descr="C:\Users\lordBycio\Pictures\Picture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494"/>
                    </a14:imgEffect>
                    <a14:imgEffect>
                      <a14:saturation sat="3000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242" y="4260852"/>
            <a:ext cx="3276564" cy="219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C:\Users\lordBycio\AppData\Local\Microsoft\Windows\Temporary Internet Files\Content.IE5\8GD6BY96\eco-car[1]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2873" y="4202627"/>
            <a:ext cx="3626088" cy="31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>
          <a:xfrm>
            <a:off x="3981755" y="825255"/>
            <a:ext cx="3207942" cy="1559292"/>
          </a:xfrm>
          <a:prstGeom prst="cloud">
            <a:avLst/>
          </a:prstGeom>
          <a:noFill/>
          <a:ln w="76200"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Picture 2" descr="C:\Users\lordBycio\Dropbox\Thesis_Greg_Simo\Website\FlexiDAO_logo_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759" y="1211223"/>
            <a:ext cx="2729288" cy="9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 flipH="1">
            <a:off x="8611887" y="3819551"/>
            <a:ext cx="2126162" cy="1006415"/>
            <a:chOff x="1577622" y="1997451"/>
            <a:chExt cx="2102766" cy="1006415"/>
          </a:xfrm>
        </p:grpSpPr>
        <p:grpSp>
          <p:nvGrpSpPr>
            <p:cNvPr id="10" name="Group 9"/>
            <p:cNvGrpSpPr/>
            <p:nvPr/>
          </p:nvGrpSpPr>
          <p:grpSpPr>
            <a:xfrm>
              <a:off x="2647768" y="1997451"/>
              <a:ext cx="1032620" cy="691872"/>
              <a:chOff x="14916889" y="-88809"/>
              <a:chExt cx="2843212" cy="19050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5303356" y="101104"/>
                <a:ext cx="939500" cy="59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800" b="1" dirty="0">
                    <a:solidFill>
                      <a:srgbClr val="00FF99"/>
                    </a:solidFill>
                  </a:rPr>
                  <a:t>++€</a:t>
                </a:r>
              </a:p>
            </p:txBody>
          </p:sp>
          <p:pic>
            <p:nvPicPr>
              <p:cNvPr id="12" name="Picture 11" descr="C:\Users\lordBycio\Pictures\Picture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494"/>
                        </a14:imgEffect>
                        <a14:imgEffect>
                          <a14:saturation sat="300000"/>
                        </a14:imgEffect>
                        <a14:imgEffect>
                          <a14:brightnessContrast bright="3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16889" y="-88809"/>
                <a:ext cx="2843212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13" descr="C:\Users\lordBycio\AppData\Local\Microsoft\Windows\Temporary Internet Files\Content.IE5\8GD6BY96\eco-car[1]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77622" y="2006630"/>
              <a:ext cx="1142774" cy="997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 flipH="1">
            <a:off x="7517143" y="4855320"/>
            <a:ext cx="2133157" cy="1006415"/>
            <a:chOff x="1577622" y="1997451"/>
            <a:chExt cx="2102766" cy="1006415"/>
          </a:xfrm>
        </p:grpSpPr>
        <p:grpSp>
          <p:nvGrpSpPr>
            <p:cNvPr id="16" name="Group 15"/>
            <p:cNvGrpSpPr/>
            <p:nvPr/>
          </p:nvGrpSpPr>
          <p:grpSpPr>
            <a:xfrm>
              <a:off x="2647768" y="1997451"/>
              <a:ext cx="1032620" cy="691872"/>
              <a:chOff x="14916889" y="-88809"/>
              <a:chExt cx="2843212" cy="19050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5303356" y="101104"/>
                <a:ext cx="939500" cy="59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800" b="1" dirty="0">
                    <a:solidFill>
                      <a:srgbClr val="00FF99"/>
                    </a:solidFill>
                  </a:rPr>
                  <a:t>++€</a:t>
                </a:r>
              </a:p>
            </p:txBody>
          </p:sp>
          <p:pic>
            <p:nvPicPr>
              <p:cNvPr id="19" name="Picture 18" descr="C:\Users\lordBycio\Pictures\Picture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494"/>
                        </a14:imgEffect>
                        <a14:imgEffect>
                          <a14:saturation sat="300000"/>
                        </a14:imgEffect>
                        <a14:imgEffect>
                          <a14:brightnessContrast bright="3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16889" y="-88809"/>
                <a:ext cx="2843212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13" descr="C:\Users\lordBycio\AppData\Local\Microsoft\Windows\Temporary Internet Files\Content.IE5\8GD6BY96\eco-car[1]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77622" y="2006630"/>
              <a:ext cx="1142774" cy="997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1726718" y="-1131026"/>
            <a:ext cx="2102766" cy="1006415"/>
            <a:chOff x="1577622" y="1997451"/>
            <a:chExt cx="2102766" cy="1006415"/>
          </a:xfrm>
        </p:grpSpPr>
        <p:grpSp>
          <p:nvGrpSpPr>
            <p:cNvPr id="21" name="Group 20"/>
            <p:cNvGrpSpPr/>
            <p:nvPr/>
          </p:nvGrpSpPr>
          <p:grpSpPr>
            <a:xfrm>
              <a:off x="2647768" y="1997451"/>
              <a:ext cx="1032620" cy="691872"/>
              <a:chOff x="14916889" y="-88809"/>
              <a:chExt cx="2843212" cy="190500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5303356" y="101104"/>
                <a:ext cx="939500" cy="59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800" b="1" dirty="0">
                    <a:solidFill>
                      <a:srgbClr val="00FF99"/>
                    </a:solidFill>
                  </a:rPr>
                  <a:t>++€</a:t>
                </a:r>
              </a:p>
            </p:txBody>
          </p:sp>
          <p:pic>
            <p:nvPicPr>
              <p:cNvPr id="24" name="Picture 23" descr="C:\Users\lordBycio\Pictures\Picture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494"/>
                        </a14:imgEffect>
                        <a14:imgEffect>
                          <a14:saturation sat="300000"/>
                        </a14:imgEffect>
                        <a14:imgEffect>
                          <a14:brightnessContrast bright="3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16889" y="-88809"/>
                <a:ext cx="2843212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2" name="Picture 13" descr="C:\Users\lordBycio\AppData\Local\Microsoft\Windows\Temporary Internet Files\Content.IE5\8GD6BY96\eco-car[1]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77622" y="2006630"/>
              <a:ext cx="1142774" cy="997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Freeform 24"/>
          <p:cNvSpPr/>
          <p:nvPr/>
        </p:nvSpPr>
        <p:spPr>
          <a:xfrm>
            <a:off x="3617273" y="-683698"/>
            <a:ext cx="1778000" cy="196053"/>
          </a:xfrm>
          <a:custGeom>
            <a:avLst/>
            <a:gdLst>
              <a:gd name="connsiteX0" fmla="*/ 0 w 2167467"/>
              <a:gd name="connsiteY0" fmla="*/ 234117 h 595329"/>
              <a:gd name="connsiteX1" fmla="*/ 643467 w 2167467"/>
              <a:gd name="connsiteY1" fmla="*/ 13984 h 595329"/>
              <a:gd name="connsiteX2" fmla="*/ 1151467 w 2167467"/>
              <a:gd name="connsiteY2" fmla="*/ 589717 h 595329"/>
              <a:gd name="connsiteX3" fmla="*/ 1862667 w 2167467"/>
              <a:gd name="connsiteY3" fmla="*/ 318784 h 595329"/>
              <a:gd name="connsiteX4" fmla="*/ 2167467 w 2167467"/>
              <a:gd name="connsiteY4" fmla="*/ 521984 h 595329"/>
              <a:gd name="connsiteX0" fmla="*/ 0 w 2827867"/>
              <a:gd name="connsiteY0" fmla="*/ 234117 h 596262"/>
              <a:gd name="connsiteX1" fmla="*/ 643467 w 2827867"/>
              <a:gd name="connsiteY1" fmla="*/ 13984 h 596262"/>
              <a:gd name="connsiteX2" fmla="*/ 1151467 w 2827867"/>
              <a:gd name="connsiteY2" fmla="*/ 589717 h 596262"/>
              <a:gd name="connsiteX3" fmla="*/ 1862667 w 2827867"/>
              <a:gd name="connsiteY3" fmla="*/ 318784 h 596262"/>
              <a:gd name="connsiteX4" fmla="*/ 2827867 w 2827867"/>
              <a:gd name="connsiteY4" fmla="*/ 217184 h 596262"/>
              <a:gd name="connsiteX0" fmla="*/ 0 w 2827867"/>
              <a:gd name="connsiteY0" fmla="*/ 222045 h 346234"/>
              <a:gd name="connsiteX1" fmla="*/ 643467 w 2827867"/>
              <a:gd name="connsiteY1" fmla="*/ 1912 h 346234"/>
              <a:gd name="connsiteX2" fmla="*/ 1273358 w 2827867"/>
              <a:gd name="connsiteY2" fmla="*/ 323645 h 346234"/>
              <a:gd name="connsiteX3" fmla="*/ 1862667 w 2827867"/>
              <a:gd name="connsiteY3" fmla="*/ 306712 h 346234"/>
              <a:gd name="connsiteX4" fmla="*/ 2827867 w 2827867"/>
              <a:gd name="connsiteY4" fmla="*/ 205112 h 346234"/>
              <a:gd name="connsiteX0" fmla="*/ 0 w 2827867"/>
              <a:gd name="connsiteY0" fmla="*/ 84396 h 196053"/>
              <a:gd name="connsiteX1" fmla="*/ 716601 w 2827867"/>
              <a:gd name="connsiteY1" fmla="*/ 33597 h 196053"/>
              <a:gd name="connsiteX2" fmla="*/ 1273358 w 2827867"/>
              <a:gd name="connsiteY2" fmla="*/ 185996 h 196053"/>
              <a:gd name="connsiteX3" fmla="*/ 1862667 w 2827867"/>
              <a:gd name="connsiteY3" fmla="*/ 169063 h 196053"/>
              <a:gd name="connsiteX4" fmla="*/ 2827867 w 2827867"/>
              <a:gd name="connsiteY4" fmla="*/ 67463 h 19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867" h="196053">
                <a:moveTo>
                  <a:pt x="0" y="84396"/>
                </a:moveTo>
                <a:cubicBezTo>
                  <a:pt x="225778" y="-55304"/>
                  <a:pt x="504375" y="16664"/>
                  <a:pt x="716601" y="33597"/>
                </a:cubicBezTo>
                <a:cubicBezTo>
                  <a:pt x="928827" y="50530"/>
                  <a:pt x="1082347" y="163418"/>
                  <a:pt x="1273358" y="185996"/>
                </a:cubicBezTo>
                <a:cubicBezTo>
                  <a:pt x="1464369" y="208574"/>
                  <a:pt x="1603582" y="188818"/>
                  <a:pt x="1862667" y="169063"/>
                </a:cubicBezTo>
                <a:cubicBezTo>
                  <a:pt x="2121752" y="149308"/>
                  <a:pt x="2808112" y="-270"/>
                  <a:pt x="2827867" y="67463"/>
                </a:cubicBezTo>
              </a:path>
            </a:pathLst>
          </a:custGeom>
          <a:ln w="28575">
            <a:solidFill>
              <a:srgbClr val="00FF99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5" name="Picture 3" descr="C:\Users\lordBycio\AppData\Local\Microsoft\Windows\Temporary Internet Files\Content.IE5\8GD6BY96\telephone-poles-311495_960_720[1].png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136" y="890338"/>
            <a:ext cx="2151814" cy="1720962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247389" y="1822317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Century Gothic" pitchFamily="34" charset="0"/>
              </a:rPr>
              <a:t>Grid Operator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4508123" y="3333806"/>
            <a:ext cx="167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00FF99"/>
                </a:solidFill>
                <a:latin typeface="Century Gothic" pitchFamily="34" charset="0"/>
              </a:rPr>
              <a:t>flexibility</a:t>
            </a:r>
            <a:endParaRPr lang="pl-PL" sz="2000" dirty="0">
              <a:solidFill>
                <a:srgbClr val="00FF99"/>
              </a:solidFill>
              <a:latin typeface="Century Gothic" pitchFamily="34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3464879" y="-463566"/>
            <a:ext cx="1778000" cy="196053"/>
          </a:xfrm>
          <a:custGeom>
            <a:avLst/>
            <a:gdLst>
              <a:gd name="connsiteX0" fmla="*/ 0 w 2167467"/>
              <a:gd name="connsiteY0" fmla="*/ 234117 h 595329"/>
              <a:gd name="connsiteX1" fmla="*/ 643467 w 2167467"/>
              <a:gd name="connsiteY1" fmla="*/ 13984 h 595329"/>
              <a:gd name="connsiteX2" fmla="*/ 1151467 w 2167467"/>
              <a:gd name="connsiteY2" fmla="*/ 589717 h 595329"/>
              <a:gd name="connsiteX3" fmla="*/ 1862667 w 2167467"/>
              <a:gd name="connsiteY3" fmla="*/ 318784 h 595329"/>
              <a:gd name="connsiteX4" fmla="*/ 2167467 w 2167467"/>
              <a:gd name="connsiteY4" fmla="*/ 521984 h 595329"/>
              <a:gd name="connsiteX0" fmla="*/ 0 w 2827867"/>
              <a:gd name="connsiteY0" fmla="*/ 234117 h 596262"/>
              <a:gd name="connsiteX1" fmla="*/ 643467 w 2827867"/>
              <a:gd name="connsiteY1" fmla="*/ 13984 h 596262"/>
              <a:gd name="connsiteX2" fmla="*/ 1151467 w 2827867"/>
              <a:gd name="connsiteY2" fmla="*/ 589717 h 596262"/>
              <a:gd name="connsiteX3" fmla="*/ 1862667 w 2827867"/>
              <a:gd name="connsiteY3" fmla="*/ 318784 h 596262"/>
              <a:gd name="connsiteX4" fmla="*/ 2827867 w 2827867"/>
              <a:gd name="connsiteY4" fmla="*/ 217184 h 596262"/>
              <a:gd name="connsiteX0" fmla="*/ 0 w 2827867"/>
              <a:gd name="connsiteY0" fmla="*/ 222045 h 346234"/>
              <a:gd name="connsiteX1" fmla="*/ 643467 w 2827867"/>
              <a:gd name="connsiteY1" fmla="*/ 1912 h 346234"/>
              <a:gd name="connsiteX2" fmla="*/ 1273358 w 2827867"/>
              <a:gd name="connsiteY2" fmla="*/ 323645 h 346234"/>
              <a:gd name="connsiteX3" fmla="*/ 1862667 w 2827867"/>
              <a:gd name="connsiteY3" fmla="*/ 306712 h 346234"/>
              <a:gd name="connsiteX4" fmla="*/ 2827867 w 2827867"/>
              <a:gd name="connsiteY4" fmla="*/ 205112 h 346234"/>
              <a:gd name="connsiteX0" fmla="*/ 0 w 2827867"/>
              <a:gd name="connsiteY0" fmla="*/ 84396 h 196053"/>
              <a:gd name="connsiteX1" fmla="*/ 716601 w 2827867"/>
              <a:gd name="connsiteY1" fmla="*/ 33597 h 196053"/>
              <a:gd name="connsiteX2" fmla="*/ 1273358 w 2827867"/>
              <a:gd name="connsiteY2" fmla="*/ 185996 h 196053"/>
              <a:gd name="connsiteX3" fmla="*/ 1862667 w 2827867"/>
              <a:gd name="connsiteY3" fmla="*/ 169063 h 196053"/>
              <a:gd name="connsiteX4" fmla="*/ 2827867 w 2827867"/>
              <a:gd name="connsiteY4" fmla="*/ 67463 h 19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867" h="196053">
                <a:moveTo>
                  <a:pt x="0" y="84396"/>
                </a:moveTo>
                <a:cubicBezTo>
                  <a:pt x="225778" y="-55304"/>
                  <a:pt x="504375" y="16664"/>
                  <a:pt x="716601" y="33597"/>
                </a:cubicBezTo>
                <a:cubicBezTo>
                  <a:pt x="928827" y="50530"/>
                  <a:pt x="1082347" y="163418"/>
                  <a:pt x="1273358" y="185996"/>
                </a:cubicBezTo>
                <a:cubicBezTo>
                  <a:pt x="1464369" y="208574"/>
                  <a:pt x="1603582" y="188818"/>
                  <a:pt x="1862667" y="169063"/>
                </a:cubicBezTo>
                <a:cubicBezTo>
                  <a:pt x="2121752" y="149308"/>
                  <a:pt x="2808112" y="-270"/>
                  <a:pt x="2827867" y="67463"/>
                </a:cubicBezTo>
              </a:path>
            </a:pathLst>
          </a:custGeom>
          <a:ln w="28575">
            <a:solidFill>
              <a:schemeClr val="bg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TextBox 32"/>
          <p:cNvSpPr txBox="1"/>
          <p:nvPr/>
        </p:nvSpPr>
        <p:spPr>
          <a:xfrm rot="5400000">
            <a:off x="5340559" y="3198924"/>
            <a:ext cx="167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Century Gothic" pitchFamily="34" charset="0"/>
              </a:rPr>
              <a:t>revenues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7416080" y="1293096"/>
            <a:ext cx="2089207" cy="17756"/>
          </a:xfrm>
          <a:prstGeom prst="straightConnector1">
            <a:avLst/>
          </a:prstGeom>
          <a:ln w="76200">
            <a:solidFill>
              <a:srgbClr val="00FF99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7362877" y="1689249"/>
            <a:ext cx="2080926" cy="0"/>
          </a:xfrm>
          <a:prstGeom prst="straightConnector1">
            <a:avLst/>
          </a:prstGeom>
          <a:ln w="76200">
            <a:solidFill>
              <a:srgbClr val="FFFFFF"/>
            </a:solidFill>
            <a:prstDash val="sys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97030" y="807553"/>
            <a:ext cx="167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00FF99"/>
                </a:solidFill>
                <a:latin typeface="Century Gothic" pitchFamily="34" charset="0"/>
              </a:rPr>
              <a:t>flexibility</a:t>
            </a:r>
            <a:endParaRPr lang="pl-PL" sz="2000" dirty="0">
              <a:solidFill>
                <a:srgbClr val="00FF99"/>
              </a:solidFill>
              <a:latin typeface="Century Gothic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3540" y="1679913"/>
            <a:ext cx="202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Century Gothic" pitchFamily="34" charset="0"/>
              </a:rPr>
              <a:t>revenues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585726" y="2530203"/>
            <a:ext cx="0" cy="1970966"/>
          </a:xfrm>
          <a:prstGeom prst="straightConnector1">
            <a:avLst/>
          </a:prstGeom>
          <a:ln w="73025">
            <a:solidFill>
              <a:srgbClr val="00FF99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924832" y="2593906"/>
            <a:ext cx="0" cy="1970966"/>
          </a:xfrm>
          <a:prstGeom prst="straightConnector1">
            <a:avLst/>
          </a:prstGeom>
          <a:ln w="76200">
            <a:solidFill>
              <a:srgbClr val="FFFFFF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5929" y="890338"/>
            <a:ext cx="2098226" cy="1323439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latin typeface="Century Gothic" pitchFamily="34" charset="0"/>
              </a:rPr>
              <a:t>How it works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F6C0B5-6871-472D-83CA-46AA1D62E30A}"/>
              </a:ext>
            </a:extLst>
          </p:cNvPr>
          <p:cNvSpPr/>
          <p:nvPr/>
        </p:nvSpPr>
        <p:spPr>
          <a:xfrm>
            <a:off x="3557017" y="5197374"/>
            <a:ext cx="1108135" cy="1115968"/>
          </a:xfrm>
          <a:prstGeom prst="rect">
            <a:avLst/>
          </a:prstGeom>
          <a:solidFill>
            <a:srgbClr val="21F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2" descr="C:\Users\lordBycio\Dropbox\Thesis_Greg_Simo\Website\FlexiDAO_logo_white.png">
            <a:extLst>
              <a:ext uri="{FF2B5EF4-FFF2-40B4-BE49-F238E27FC236}">
                <a16:creationId xmlns:a16="http://schemas.microsoft.com/office/drawing/2014/main" id="{AFEBCEBD-7E74-44D5-B0FC-8F29B7E78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80" t="21160" r="7467" b="30816"/>
          <a:stretch/>
        </p:blipFill>
        <p:spPr bwMode="auto">
          <a:xfrm>
            <a:off x="3629263" y="5226847"/>
            <a:ext cx="959546" cy="10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0A8A68-5E9E-4502-8B76-9195FB9448BB}"/>
              </a:ext>
            </a:extLst>
          </p:cNvPr>
          <p:cNvCxnSpPr>
            <a:cxnSpLocks/>
          </p:cNvCxnSpPr>
          <p:nvPr/>
        </p:nvCxnSpPr>
        <p:spPr>
          <a:xfrm>
            <a:off x="6760120" y="2716115"/>
            <a:ext cx="728063" cy="2048405"/>
          </a:xfrm>
          <a:prstGeom prst="straightConnector1">
            <a:avLst/>
          </a:prstGeom>
          <a:ln w="38100">
            <a:solidFill>
              <a:srgbClr val="00FF99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BDFD58-4C41-4DD4-B636-694D2A4AAB67}"/>
              </a:ext>
            </a:extLst>
          </p:cNvPr>
          <p:cNvCxnSpPr>
            <a:cxnSpLocks/>
          </p:cNvCxnSpPr>
          <p:nvPr/>
        </p:nvCxnSpPr>
        <p:spPr>
          <a:xfrm>
            <a:off x="7020361" y="2716115"/>
            <a:ext cx="685033" cy="1970966"/>
          </a:xfrm>
          <a:prstGeom prst="straightConnector1">
            <a:avLst/>
          </a:prstGeom>
          <a:ln w="38100">
            <a:solidFill>
              <a:srgbClr val="FFFF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968366-BA6D-44F1-896F-2F856586F28D}"/>
              </a:ext>
            </a:extLst>
          </p:cNvPr>
          <p:cNvCxnSpPr>
            <a:cxnSpLocks/>
          </p:cNvCxnSpPr>
          <p:nvPr/>
        </p:nvCxnSpPr>
        <p:spPr>
          <a:xfrm>
            <a:off x="7315105" y="2593906"/>
            <a:ext cx="1249582" cy="1448760"/>
          </a:xfrm>
          <a:prstGeom prst="straightConnector1">
            <a:avLst/>
          </a:prstGeom>
          <a:ln w="38100">
            <a:solidFill>
              <a:srgbClr val="00FF99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4F5078-8E67-42FC-87F4-BBA859FBF591}"/>
              </a:ext>
            </a:extLst>
          </p:cNvPr>
          <p:cNvCxnSpPr>
            <a:cxnSpLocks/>
          </p:cNvCxnSpPr>
          <p:nvPr/>
        </p:nvCxnSpPr>
        <p:spPr>
          <a:xfrm>
            <a:off x="7543966" y="2530203"/>
            <a:ext cx="1125847" cy="1344224"/>
          </a:xfrm>
          <a:prstGeom prst="straightConnector1">
            <a:avLst/>
          </a:prstGeom>
          <a:ln w="38100">
            <a:solidFill>
              <a:srgbClr val="FFFF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8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32" grpId="0"/>
      <p:bldP spid="40" grpId="0" animBg="1"/>
      <p:bldP spid="33" grpId="0"/>
      <p:bldP spid="56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ghtning Bolt 8">
            <a:extLst>
              <a:ext uri="{FF2B5EF4-FFF2-40B4-BE49-F238E27FC236}">
                <a16:creationId xmlns:a16="http://schemas.microsoft.com/office/drawing/2014/main" id="{E91791F3-F2B0-4EC9-98D3-01E6738E470E}"/>
              </a:ext>
            </a:extLst>
          </p:cNvPr>
          <p:cNvSpPr/>
          <p:nvPr/>
        </p:nvSpPr>
        <p:spPr>
          <a:xfrm rot="20169586" flipH="1">
            <a:off x="6352644" y="1432421"/>
            <a:ext cx="918253" cy="675358"/>
          </a:xfrm>
          <a:prstGeom prst="lightningBolt">
            <a:avLst/>
          </a:prstGeom>
          <a:solidFill>
            <a:srgbClr val="42D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47957E-DFAE-4BDF-892C-4ABC9B36199C}"/>
              </a:ext>
            </a:extLst>
          </p:cNvPr>
          <p:cNvGrpSpPr/>
          <p:nvPr/>
        </p:nvGrpSpPr>
        <p:grpSpPr>
          <a:xfrm>
            <a:off x="1653650" y="1390673"/>
            <a:ext cx="6221917" cy="3102203"/>
            <a:chOff x="5550983" y="3634904"/>
            <a:chExt cx="6221917" cy="31022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F5D860-04B8-4DF4-8968-0286B28B1D7A}"/>
                </a:ext>
              </a:extLst>
            </p:cNvPr>
            <p:cNvSpPr/>
            <p:nvPr/>
          </p:nvSpPr>
          <p:spPr>
            <a:xfrm rot="1950611">
              <a:off x="10353447" y="3634904"/>
              <a:ext cx="801510" cy="980857"/>
            </a:xfrm>
            <a:prstGeom prst="ellipse">
              <a:avLst/>
            </a:prstGeom>
            <a:noFill/>
            <a:ln w="149225">
              <a:solidFill>
                <a:srgbClr val="42D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B962C7-1441-4C69-8602-9B1FF9C01562}"/>
                </a:ext>
              </a:extLst>
            </p:cNvPr>
            <p:cNvSpPr/>
            <p:nvPr/>
          </p:nvSpPr>
          <p:spPr>
            <a:xfrm>
              <a:off x="5550983" y="3682425"/>
              <a:ext cx="6221917" cy="3054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it-IT" sz="8800" b="1" dirty="0">
                  <a:latin typeface="Harlow Solid Italic" panose="04030604020F02020D02" pitchFamily="82" charset="0"/>
                </a:rPr>
                <a:t>FlexiDA</a:t>
              </a:r>
              <a:endParaRPr lang="pl-PL" sz="8800" b="1" dirty="0">
                <a:latin typeface="Harlow Solid Italic" panose="04030604020F02020D02" pitchFamily="82" charset="0"/>
              </a:endParaRPr>
            </a:p>
            <a:p>
              <a:pPr>
                <a:lnSpc>
                  <a:spcPts val="7700"/>
                </a:lnSpc>
              </a:pPr>
              <a:r>
                <a:rPr lang="pl-PL" sz="3200" b="1" dirty="0">
                  <a:latin typeface="Montserrat Light" panose="00000400000000000000" pitchFamily="2" charset="0"/>
                </a:rPr>
                <a:t>Get</a:t>
              </a:r>
              <a:r>
                <a:rPr lang="pl-PL" sz="3200" b="1" dirty="0">
                  <a:latin typeface="Montserrat" panose="00000500000000000000" pitchFamily="2" charset="0"/>
                </a:rPr>
                <a:t> </a:t>
              </a:r>
              <a:r>
                <a:rPr lang="pl-PL" sz="3200" b="1" dirty="0">
                  <a:solidFill>
                    <a:srgbClr val="42DCA3"/>
                  </a:solidFill>
                  <a:latin typeface="Montserrat" panose="00000500000000000000" pitchFamily="2" charset="0"/>
                </a:rPr>
                <a:t>paid</a:t>
              </a:r>
              <a:r>
                <a:rPr lang="pl-PL" sz="3200" b="1" dirty="0">
                  <a:latin typeface="Montserrat" panose="00000500000000000000" pitchFamily="2" charset="0"/>
                </a:rPr>
                <a:t> </a:t>
              </a:r>
              <a:r>
                <a:rPr lang="pl-PL" sz="3200" b="1" dirty="0">
                  <a:latin typeface="Montserrat Light" panose="00000400000000000000" pitchFamily="2" charset="0"/>
                </a:rPr>
                <a:t>for</a:t>
              </a:r>
              <a:r>
                <a:rPr lang="pl-PL" sz="3200" b="1" dirty="0">
                  <a:latin typeface="Montserrat" panose="00000500000000000000" pitchFamily="2" charset="0"/>
                </a:rPr>
                <a:t> </a:t>
              </a:r>
              <a:r>
                <a:rPr lang="pl-PL" sz="3200" b="1" dirty="0">
                  <a:solidFill>
                    <a:srgbClr val="42DCA3"/>
                  </a:solidFill>
                  <a:latin typeface="Montserrat" panose="00000500000000000000" pitchFamily="2" charset="0"/>
                </a:rPr>
                <a:t>charging</a:t>
              </a:r>
              <a:r>
                <a:rPr lang="pl-PL" sz="3200" b="1" dirty="0">
                  <a:latin typeface="Montserrat" panose="00000500000000000000" pitchFamily="2" charset="0"/>
                </a:rPr>
                <a:t>.</a:t>
              </a:r>
              <a:endParaRPr lang="en-GB" sz="3200" b="1" dirty="0">
                <a:latin typeface="Montserrat" panose="00000500000000000000" pitchFamily="2" charset="0"/>
              </a:endParaRPr>
            </a:p>
            <a:p>
              <a:pPr>
                <a:lnSpc>
                  <a:spcPts val="7700"/>
                </a:lnSpc>
              </a:pPr>
              <a:endParaRPr lang="en-GB" sz="88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732CA-582E-43F6-9D1A-FC5200AE06B6}"/>
              </a:ext>
            </a:extLst>
          </p:cNvPr>
          <p:cNvGrpSpPr/>
          <p:nvPr/>
        </p:nvGrpSpPr>
        <p:grpSpPr>
          <a:xfrm>
            <a:off x="1650063" y="4172534"/>
            <a:ext cx="6225504" cy="1246221"/>
            <a:chOff x="5550983" y="3607679"/>
            <a:chExt cx="6221917" cy="124622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8CD18D-4625-49C6-B9C1-B05966F6D0DB}"/>
                </a:ext>
              </a:extLst>
            </p:cNvPr>
            <p:cNvGrpSpPr/>
            <p:nvPr/>
          </p:nvGrpSpPr>
          <p:grpSpPr>
            <a:xfrm>
              <a:off x="10331634" y="3607679"/>
              <a:ext cx="801510" cy="980857"/>
              <a:chOff x="9320238" y="1055986"/>
              <a:chExt cx="864481" cy="980857"/>
            </a:xfrm>
          </p:grpSpPr>
          <p:pic>
            <p:nvPicPr>
              <p:cNvPr id="13" name="Picture 12" descr="Image result for thunder strike clipart">
                <a:extLst>
                  <a:ext uri="{FF2B5EF4-FFF2-40B4-BE49-F238E27FC236}">
                    <a16:creationId xmlns:a16="http://schemas.microsoft.com/office/drawing/2014/main" id="{0ABED3EF-71FA-45EC-B6CD-4D0AB104DF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 trans="0"/>
                        </a14:imgEffect>
                        <a14:imgEffect>
                          <a14:colorTemperature colorTemp="1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0118" y="1102930"/>
                <a:ext cx="550663" cy="8030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56D7DE9-9DE5-4711-9580-228A2D7EFB39}"/>
                  </a:ext>
                </a:extLst>
              </p:cNvPr>
              <p:cNvSpPr/>
              <p:nvPr/>
            </p:nvSpPr>
            <p:spPr>
              <a:xfrm rot="1950611">
                <a:off x="9320238" y="1055986"/>
                <a:ext cx="864481" cy="980857"/>
              </a:xfrm>
              <a:prstGeom prst="ellipse">
                <a:avLst/>
              </a:prstGeom>
              <a:noFill/>
              <a:ln w="149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BE0AD3-9249-4C57-A9B7-3B26B942E135}"/>
                </a:ext>
              </a:extLst>
            </p:cNvPr>
            <p:cNvSpPr/>
            <p:nvPr/>
          </p:nvSpPr>
          <p:spPr>
            <a:xfrm>
              <a:off x="5550983" y="3682425"/>
              <a:ext cx="6221917" cy="11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it-IT" sz="8800" b="1" dirty="0">
                  <a:latin typeface="Harlow Solid Italic" panose="04030604020F02020D02" pitchFamily="82" charset="0"/>
                </a:rPr>
                <a:t>FlexiDA</a:t>
              </a:r>
              <a:endParaRPr lang="pl-PL" sz="8800" b="1" dirty="0">
                <a:latin typeface="Harlow Solid Italic" panose="04030604020F02020D02" pitchFamily="8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61951-2F73-400C-841F-4DE198A05A86}"/>
              </a:ext>
            </a:extLst>
          </p:cNvPr>
          <p:cNvSpPr/>
          <p:nvPr/>
        </p:nvSpPr>
        <p:spPr>
          <a:xfrm>
            <a:off x="1614075" y="4981572"/>
            <a:ext cx="4575291" cy="1079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7700"/>
              </a:lnSpc>
            </a:pPr>
            <a:r>
              <a:rPr lang="pl-PL" sz="3200" b="1" dirty="0">
                <a:latin typeface="Montserrat Light" panose="00000400000000000000" pitchFamily="2" charset="0"/>
              </a:rPr>
              <a:t>Get</a:t>
            </a:r>
            <a:r>
              <a:rPr lang="pl-PL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pl-PL" sz="3200" b="1" dirty="0">
                <a:solidFill>
                  <a:srgbClr val="42DCA3"/>
                </a:solidFill>
                <a:latin typeface="Montserrat Light" panose="00000400000000000000" pitchFamily="2" charset="0"/>
              </a:rPr>
              <a:t>paid</a:t>
            </a:r>
            <a:r>
              <a:rPr lang="pl-PL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pl-PL" sz="3200" b="1" dirty="0">
                <a:latin typeface="Montserrat Light" panose="00000400000000000000" pitchFamily="2" charset="0"/>
              </a:rPr>
              <a:t>for</a:t>
            </a:r>
            <a:r>
              <a:rPr lang="pl-PL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pl-PL" sz="3200" b="1" dirty="0">
                <a:solidFill>
                  <a:srgbClr val="42DCA3"/>
                </a:solidFill>
                <a:latin typeface="Montserrat Light" panose="00000400000000000000" pitchFamily="2" charset="0"/>
              </a:rPr>
              <a:t>charging.</a:t>
            </a:r>
            <a:r>
              <a:rPr lang="pl-PL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GB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BDFCBA-BAD9-433C-8406-028B8218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2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898" y="2510064"/>
            <a:ext cx="1712387" cy="14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5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974">
              <a:srgbClr val="B6C8E8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93B0DC2-9103-478A-A42F-21C7B06001C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231" y="83861"/>
            <a:ext cx="1712387" cy="1464090"/>
          </a:xfrm>
          <a:prstGeom prst="rect">
            <a:avLst/>
          </a:prstGeom>
        </p:spPr>
      </p:pic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9AEE141-F70A-497D-98E9-24C9F8EF7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66" y="3801482"/>
            <a:ext cx="3517119" cy="3279713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D3AD4317-4A3F-4D93-A475-C62805030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83" y="1302455"/>
            <a:ext cx="562742" cy="490992"/>
          </a:xfrm>
          <a:prstGeom prst="rect">
            <a:avLst/>
          </a:prstGeom>
        </p:spPr>
      </p:pic>
      <p:pic>
        <p:nvPicPr>
          <p:cNvPr id="1026" name="Picture 2" descr="Znalezione obrazy dla zapytania smartphone png icon">
            <a:extLst>
              <a:ext uri="{FF2B5EF4-FFF2-40B4-BE49-F238E27FC236}">
                <a16:creationId xmlns:a16="http://schemas.microsoft.com/office/drawing/2014/main" id="{4FAD0E38-767B-49C8-BA7E-EE58085A6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62" r="-4162"/>
          <a:stretch/>
        </p:blipFill>
        <p:spPr bwMode="auto">
          <a:xfrm>
            <a:off x="1094290" y="890324"/>
            <a:ext cx="1729927" cy="17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nalezione obrazy dla zapytania green energy png icon">
            <a:extLst>
              <a:ext uri="{FF2B5EF4-FFF2-40B4-BE49-F238E27FC236}">
                <a16:creationId xmlns:a16="http://schemas.microsoft.com/office/drawing/2014/main" id="{35BB11EB-AAE9-4831-B171-5411D78E3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30" y="436656"/>
            <a:ext cx="2002194" cy="200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7F0B519-8367-4B5A-A201-319D37E4EB87}"/>
              </a:ext>
            </a:extLst>
          </p:cNvPr>
          <p:cNvSpPr/>
          <p:nvPr/>
        </p:nvSpPr>
        <p:spPr>
          <a:xfrm>
            <a:off x="750939" y="538467"/>
            <a:ext cx="2416628" cy="2416628"/>
          </a:xfrm>
          <a:prstGeom prst="ellipse">
            <a:avLst/>
          </a:prstGeom>
          <a:noFill/>
          <a:ln w="76200">
            <a:solidFill>
              <a:srgbClr val="42D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6D302992-151B-447F-BB87-631199CC647A}"/>
              </a:ext>
            </a:extLst>
          </p:cNvPr>
          <p:cNvSpPr/>
          <p:nvPr/>
        </p:nvSpPr>
        <p:spPr>
          <a:xfrm rot="20275740" flipH="1">
            <a:off x="74092" y="3535319"/>
            <a:ext cx="1437652" cy="674741"/>
          </a:xfrm>
          <a:prstGeom prst="lightningBolt">
            <a:avLst/>
          </a:prstGeom>
          <a:solidFill>
            <a:srgbClr val="42D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FB2DCF-DEA0-4A5D-8865-E127BF395D82}"/>
              </a:ext>
            </a:extLst>
          </p:cNvPr>
          <p:cNvSpPr/>
          <p:nvPr/>
        </p:nvSpPr>
        <p:spPr>
          <a:xfrm>
            <a:off x="4698313" y="229439"/>
            <a:ext cx="2416628" cy="2416628"/>
          </a:xfrm>
          <a:prstGeom prst="ellipse">
            <a:avLst/>
          </a:prstGeom>
          <a:noFill/>
          <a:ln w="76200">
            <a:solidFill>
              <a:srgbClr val="42D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A4F0C7-2CC3-4563-AD40-7C539ABFE53A}"/>
              </a:ext>
            </a:extLst>
          </p:cNvPr>
          <p:cNvSpPr/>
          <p:nvPr/>
        </p:nvSpPr>
        <p:spPr>
          <a:xfrm>
            <a:off x="8311093" y="1230536"/>
            <a:ext cx="2416628" cy="2416628"/>
          </a:xfrm>
          <a:prstGeom prst="ellipse">
            <a:avLst/>
          </a:prstGeom>
          <a:noFill/>
          <a:ln w="76200">
            <a:solidFill>
              <a:srgbClr val="42D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FE7160-5ED0-4294-92E4-10207C88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13" y="1634766"/>
            <a:ext cx="1712387" cy="14640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01A4985-377A-412B-84D2-E31747530FED}"/>
              </a:ext>
            </a:extLst>
          </p:cNvPr>
          <p:cNvSpPr/>
          <p:nvPr/>
        </p:nvSpPr>
        <p:spPr>
          <a:xfrm>
            <a:off x="4497746" y="3647164"/>
            <a:ext cx="2416628" cy="2416628"/>
          </a:xfrm>
          <a:prstGeom prst="ellipse">
            <a:avLst/>
          </a:prstGeom>
          <a:noFill/>
          <a:ln w="76200">
            <a:solidFill>
              <a:srgbClr val="42D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2" descr="Znalezione obrazy dla zapytania cyber security icon png">
            <a:extLst>
              <a:ext uri="{FF2B5EF4-FFF2-40B4-BE49-F238E27FC236}">
                <a16:creationId xmlns:a16="http://schemas.microsoft.com/office/drawing/2014/main" id="{6416E445-97DE-4FFC-A504-6A8D7B7A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46" y="3895764"/>
            <a:ext cx="1915428" cy="191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Znalezione obrazy dla zapytania aggregator">
            <a:extLst>
              <a:ext uri="{FF2B5EF4-FFF2-40B4-BE49-F238E27FC236}">
                <a16:creationId xmlns:a16="http://schemas.microsoft.com/office/drawing/2014/main" id="{1BFDEF6F-1569-4F19-A00A-9E506783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47" y="3647164"/>
            <a:ext cx="42957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1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Znalezione obrazy dla zapytania aggregator">
            <a:extLst>
              <a:ext uri="{FF2B5EF4-FFF2-40B4-BE49-F238E27FC236}">
                <a16:creationId xmlns:a16="http://schemas.microsoft.com/office/drawing/2014/main" id="{E1D9722D-101F-4D75-9F53-74595363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9AF8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0000" l="9978" r="89800">
                        <a14:foregroundMark x1="47894" y1="6000" x2="47894" y2="6000"/>
                        <a14:backgroundMark x1="62084" y1="85250" x2="62084" y2="85250"/>
                        <a14:backgroundMark x1="59645" y1="84750" x2="59645" y2="84750"/>
                        <a14:backgroundMark x1="62084" y1="79750" x2="62084" y2="79750"/>
                        <a14:backgroundMark x1="62084" y1="79750" x2="62084" y2="79750"/>
                        <a14:backgroundMark x1="64080" y1="75750" x2="64080" y2="75750"/>
                        <a14:backgroundMark x1="66741" y1="71250" x2="66741" y2="71250"/>
                      </a14:backgroundRemoval>
                    </a14:imgEffect>
                    <a14:imgEffect>
                      <a14:sharpenSoften amount="-1000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15" y="1978862"/>
            <a:ext cx="9795953" cy="868820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625742C-CA41-42A4-9224-A88EE0886A4F}"/>
              </a:ext>
            </a:extLst>
          </p:cNvPr>
          <p:cNvGrpSpPr/>
          <p:nvPr/>
        </p:nvGrpSpPr>
        <p:grpSpPr>
          <a:xfrm>
            <a:off x="828131" y="904658"/>
            <a:ext cx="6225504" cy="1246221"/>
            <a:chOff x="5550983" y="3607679"/>
            <a:chExt cx="6221917" cy="12462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4D5929-E9BE-4326-8B34-AA05687A3291}"/>
                </a:ext>
              </a:extLst>
            </p:cNvPr>
            <p:cNvGrpSpPr/>
            <p:nvPr/>
          </p:nvGrpSpPr>
          <p:grpSpPr>
            <a:xfrm>
              <a:off x="10331634" y="3607679"/>
              <a:ext cx="801510" cy="980857"/>
              <a:chOff x="9320238" y="1055986"/>
              <a:chExt cx="864481" cy="980857"/>
            </a:xfrm>
          </p:grpSpPr>
          <p:pic>
            <p:nvPicPr>
              <p:cNvPr id="8" name="Picture 7" descr="Image result for thunder strike clipart">
                <a:extLst>
                  <a:ext uri="{FF2B5EF4-FFF2-40B4-BE49-F238E27FC236}">
                    <a16:creationId xmlns:a16="http://schemas.microsoft.com/office/drawing/2014/main" id="{93BDDFA1-E036-46A9-82C6-C00CD5170F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 trans="0"/>
                        </a14:imgEffect>
                        <a14:imgEffect>
                          <a14:colorTemperature colorTemp="1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0118" y="1102930"/>
                <a:ext cx="550663" cy="8030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5F7564-C2E8-45FD-862B-087FCB9788BC}"/>
                  </a:ext>
                </a:extLst>
              </p:cNvPr>
              <p:cNvSpPr/>
              <p:nvPr/>
            </p:nvSpPr>
            <p:spPr>
              <a:xfrm rot="1950611">
                <a:off x="9320238" y="1055986"/>
                <a:ext cx="864481" cy="980857"/>
              </a:xfrm>
              <a:prstGeom prst="ellipse">
                <a:avLst/>
              </a:prstGeom>
              <a:noFill/>
              <a:ln w="149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06B8E1-72B0-482F-8602-B785AE0E1967}"/>
                </a:ext>
              </a:extLst>
            </p:cNvPr>
            <p:cNvSpPr/>
            <p:nvPr/>
          </p:nvSpPr>
          <p:spPr>
            <a:xfrm>
              <a:off x="5550983" y="3682425"/>
              <a:ext cx="6221917" cy="11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it-IT" sz="8800" b="1" dirty="0">
                  <a:latin typeface="Harlow Solid Italic" panose="04030604020F02020D02" pitchFamily="82" charset="0"/>
                </a:rPr>
                <a:t>FlexiDA</a:t>
              </a:r>
              <a:endParaRPr lang="pl-PL" sz="8800" b="1" dirty="0">
                <a:latin typeface="Harlow Solid Italic" panose="04030604020F02020D02" pitchFamily="82" charset="0"/>
              </a:endParaRPr>
            </a:p>
          </p:txBody>
        </p:sp>
      </p:grpSp>
      <p:pic>
        <p:nvPicPr>
          <p:cNvPr id="10" name="Picture 9" descr="Image result for thunder strike clipart">
            <a:extLst>
              <a:ext uri="{FF2B5EF4-FFF2-40B4-BE49-F238E27FC236}">
                <a16:creationId xmlns:a16="http://schemas.microsoft.com/office/drawing/2014/main" id="{8727C3C5-B2E9-47CF-AF07-6CC7B1FB5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212" y="3452201"/>
            <a:ext cx="510846" cy="803081"/>
          </a:xfrm>
          <a:prstGeom prst="rect">
            <a:avLst/>
          </a:prstGeom>
          <a:noFill/>
          <a:effectLst>
            <a:outerShdw blurRad="50800" dist="50800" dir="5400000" sx="145000" sy="145000" algn="ctr" rotWithShape="0">
              <a:srgbClr val="21FE9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thunder strike clipart">
            <a:extLst>
              <a:ext uri="{FF2B5EF4-FFF2-40B4-BE49-F238E27FC236}">
                <a16:creationId xmlns:a16="http://schemas.microsoft.com/office/drawing/2014/main" id="{5CAB4B52-7E94-413E-838C-6418E7A1B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49" y="5728621"/>
            <a:ext cx="462325" cy="726803"/>
          </a:xfrm>
          <a:prstGeom prst="rect">
            <a:avLst/>
          </a:prstGeom>
          <a:noFill/>
          <a:effectLst>
            <a:outerShdw blurRad="50800" dist="50800" dir="5400000" sx="145000" sy="145000" algn="ctr" rotWithShape="0">
              <a:srgbClr val="21FE9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thunder strike clipart">
            <a:extLst>
              <a:ext uri="{FF2B5EF4-FFF2-40B4-BE49-F238E27FC236}">
                <a16:creationId xmlns:a16="http://schemas.microsoft.com/office/drawing/2014/main" id="{E35C7DE7-C1C0-49A9-9F53-4F85089E2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960" y="2803842"/>
            <a:ext cx="462325" cy="726803"/>
          </a:xfrm>
          <a:prstGeom prst="rect">
            <a:avLst/>
          </a:prstGeom>
          <a:noFill/>
          <a:effectLst>
            <a:outerShdw blurRad="50800" dist="50800" dir="5400000" sx="145000" sy="145000" algn="ctr" rotWithShape="0">
              <a:srgbClr val="21FE9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e result for thunder strike clipart">
            <a:extLst>
              <a:ext uri="{FF2B5EF4-FFF2-40B4-BE49-F238E27FC236}">
                <a16:creationId xmlns:a16="http://schemas.microsoft.com/office/drawing/2014/main" id="{3A9431A5-382A-4990-BA1A-374C8DEF0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537" y="2410509"/>
            <a:ext cx="339206" cy="533253"/>
          </a:xfrm>
          <a:prstGeom prst="rect">
            <a:avLst/>
          </a:prstGeom>
          <a:noFill/>
          <a:effectLst>
            <a:outerShdw blurRad="50800" dist="50800" dir="5400000" sx="145000" sy="145000" algn="ctr" rotWithShape="0">
              <a:srgbClr val="21FE9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thunder strike clipart">
            <a:extLst>
              <a:ext uri="{FF2B5EF4-FFF2-40B4-BE49-F238E27FC236}">
                <a16:creationId xmlns:a16="http://schemas.microsoft.com/office/drawing/2014/main" id="{042E52D2-158F-4601-B674-0546BE3A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365" y="4572000"/>
            <a:ext cx="301612" cy="474152"/>
          </a:xfrm>
          <a:prstGeom prst="rect">
            <a:avLst/>
          </a:prstGeom>
          <a:noFill/>
          <a:effectLst>
            <a:outerShdw blurRad="50800" dist="50800" dir="5400000" sx="145000" sy="145000" algn="ctr" rotWithShape="0">
              <a:srgbClr val="21FE9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611897-1858-4EE2-B75D-92830EE23E76}"/>
              </a:ext>
            </a:extLst>
          </p:cNvPr>
          <p:cNvSpPr txBox="1"/>
          <p:nvPr/>
        </p:nvSpPr>
        <p:spPr>
          <a:xfrm>
            <a:off x="3452336" y="4471003"/>
            <a:ext cx="834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chemeClr val="bg1"/>
                </a:solidFill>
              </a:rPr>
              <a:t>++€</a:t>
            </a:r>
          </a:p>
        </p:txBody>
      </p:sp>
      <p:pic>
        <p:nvPicPr>
          <p:cNvPr id="19" name="Picture 18" descr="C:\Users\lordBycio\Pictures\Picture3.png">
            <a:extLst>
              <a:ext uri="{FF2B5EF4-FFF2-40B4-BE49-F238E27FC236}">
                <a16:creationId xmlns:a16="http://schemas.microsoft.com/office/drawing/2014/main" id="{00178982-5377-4443-B6CD-7E1A76635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2494"/>
                    </a14:imgEffect>
                    <a14:imgEffect>
                      <a14:saturation sat="3000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447"/>
          <a:stretch/>
        </p:blipFill>
        <p:spPr bwMode="auto">
          <a:xfrm>
            <a:off x="2928143" y="4200564"/>
            <a:ext cx="2180641" cy="219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BC3F2D-6758-4361-896F-4DB25F0CE7A4}"/>
              </a:ext>
            </a:extLst>
          </p:cNvPr>
          <p:cNvSpPr/>
          <p:nvPr/>
        </p:nvSpPr>
        <p:spPr>
          <a:xfrm>
            <a:off x="3290918" y="5137086"/>
            <a:ext cx="1108135" cy="1115968"/>
          </a:xfrm>
          <a:prstGeom prst="rect">
            <a:avLst/>
          </a:prstGeom>
          <a:solidFill>
            <a:srgbClr val="21F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" descr="C:\Users\lordBycio\Dropbox\Thesis_Greg_Simo\Website\FlexiDAO_logo_white.png">
            <a:extLst>
              <a:ext uri="{FF2B5EF4-FFF2-40B4-BE49-F238E27FC236}">
                <a16:creationId xmlns:a16="http://schemas.microsoft.com/office/drawing/2014/main" id="{5C14B35A-F9BA-4D4D-9E5D-9A183CD99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80" t="21160" r="7467" b="30816"/>
          <a:stretch/>
        </p:blipFill>
        <p:spPr bwMode="auto">
          <a:xfrm>
            <a:off x="3365212" y="5162147"/>
            <a:ext cx="959546" cy="10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29F6BDD-3062-4544-BA37-27F9CAE54E79}"/>
              </a:ext>
            </a:extLst>
          </p:cNvPr>
          <p:cNvGrpSpPr/>
          <p:nvPr/>
        </p:nvGrpSpPr>
        <p:grpSpPr>
          <a:xfrm>
            <a:off x="1615679" y="7392891"/>
            <a:ext cx="7834499" cy="4048100"/>
            <a:chOff x="4197153" y="1621815"/>
            <a:chExt cx="7834499" cy="40481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DBB79C-BA5B-4DEB-9B25-42DB340A8BFD}"/>
                </a:ext>
              </a:extLst>
            </p:cNvPr>
            <p:cNvGrpSpPr/>
            <p:nvPr/>
          </p:nvGrpSpPr>
          <p:grpSpPr>
            <a:xfrm>
              <a:off x="5089235" y="1621815"/>
              <a:ext cx="835155" cy="1065387"/>
              <a:chOff x="1961179" y="1377459"/>
              <a:chExt cx="835155" cy="1065387"/>
            </a:xfrm>
          </p:grpSpPr>
          <p:pic>
            <p:nvPicPr>
              <p:cNvPr id="51" name="Picture 2" descr="Image result for battery png">
                <a:extLst>
                  <a:ext uri="{FF2B5EF4-FFF2-40B4-BE49-F238E27FC236}">
                    <a16:creationId xmlns:a16="http://schemas.microsoft.com/office/drawing/2014/main" id="{CFE8056A-69B6-443D-AE4E-6F215D4AF7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1179" y="1377459"/>
                <a:ext cx="788020" cy="7000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D82F85-BC31-4B78-8C6C-0CE17F2E071E}"/>
                  </a:ext>
                </a:extLst>
              </p:cNvPr>
              <p:cNvSpPr txBox="1"/>
              <p:nvPr/>
            </p:nvSpPr>
            <p:spPr>
              <a:xfrm>
                <a:off x="1962008" y="1919626"/>
                <a:ext cx="8343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b="1" dirty="0">
                    <a:solidFill>
                      <a:schemeClr val="bg1"/>
                    </a:solidFill>
                  </a:rPr>
                  <a:t>++€</a:t>
                </a:r>
              </a:p>
            </p:txBody>
          </p:sp>
        </p:grpSp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632096D4-ACF8-4C59-A554-ACEC1516A420}"/>
                </a:ext>
              </a:extLst>
            </p:cNvPr>
            <p:cNvSpPr/>
            <p:nvPr/>
          </p:nvSpPr>
          <p:spPr>
            <a:xfrm>
              <a:off x="6968278" y="1748626"/>
              <a:ext cx="2580943" cy="1277225"/>
            </a:xfrm>
            <a:prstGeom prst="cloud">
              <a:avLst/>
            </a:prstGeom>
            <a:noFill/>
            <a:ln w="76200">
              <a:solidFill>
                <a:srgbClr val="00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25" name="Picture 2" descr="C:\Users\lordBycio\Dropbox\Thesis_Greg_Simo\Website\FlexiDAO_logo_white.png">
              <a:extLst>
                <a:ext uri="{FF2B5EF4-FFF2-40B4-BE49-F238E27FC236}">
                  <a16:creationId xmlns:a16="http://schemas.microsoft.com/office/drawing/2014/main" id="{CD6447C3-30FC-4464-B54F-FB47D1846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7646" y="2000642"/>
              <a:ext cx="2235576" cy="773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F80894A-7659-4913-9A30-15A492CF65D1}"/>
                </a:ext>
              </a:extLst>
            </p:cNvPr>
            <p:cNvGrpSpPr/>
            <p:nvPr/>
          </p:nvGrpSpPr>
          <p:grpSpPr>
            <a:xfrm>
              <a:off x="4197153" y="2997339"/>
              <a:ext cx="2102766" cy="1006415"/>
              <a:chOff x="1577622" y="1997451"/>
              <a:chExt cx="2102766" cy="100641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9A170AA-7338-41B9-B301-2E31A0D35136}"/>
                  </a:ext>
                </a:extLst>
              </p:cNvPr>
              <p:cNvGrpSpPr/>
              <p:nvPr/>
            </p:nvGrpSpPr>
            <p:grpSpPr>
              <a:xfrm>
                <a:off x="2647768" y="1997451"/>
                <a:ext cx="1032620" cy="691872"/>
                <a:chOff x="14916887" y="-88809"/>
                <a:chExt cx="2843212" cy="1905000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A46BA18-6E69-4808-AAE2-42F1AAE7316D}"/>
                    </a:ext>
                  </a:extLst>
                </p:cNvPr>
                <p:cNvSpPr txBox="1"/>
                <p:nvPr/>
              </p:nvSpPr>
              <p:spPr>
                <a:xfrm>
                  <a:off x="15303356" y="101104"/>
                  <a:ext cx="939500" cy="593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800" b="1" dirty="0">
                      <a:solidFill>
                        <a:srgbClr val="00FF99"/>
                      </a:solidFill>
                    </a:rPr>
                    <a:t>++€</a:t>
                  </a:r>
                </a:p>
              </p:txBody>
            </p:sp>
            <p:pic>
              <p:nvPicPr>
                <p:cNvPr id="50" name="Picture 49" descr="C:\Users\lordBycio\Pictures\Picture3.png">
                  <a:extLst>
                    <a:ext uri="{FF2B5EF4-FFF2-40B4-BE49-F238E27FC236}">
                      <a16:creationId xmlns:a16="http://schemas.microsoft.com/office/drawing/2014/main" id="{F9B83D4C-4E2E-4525-9C93-DA0F72FD82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colorTemperature colorTemp="2494"/>
                          </a14:imgEffect>
                          <a14:imgEffect>
                            <a14:saturation sat="300000"/>
                          </a14:imgEffect>
                          <a14:imgEffect>
                            <a14:brightnessContrast bright="3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16887" y="-88809"/>
                  <a:ext cx="2843212" cy="1905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8" name="Picture 13" descr="C:\Users\lordBycio\AppData\Local\Microsoft\Windows\Temporary Internet Files\Content.IE5\8GD6BY96\eco-car[1].png">
                <a:extLst>
                  <a:ext uri="{FF2B5EF4-FFF2-40B4-BE49-F238E27FC236}">
                    <a16:creationId xmlns:a16="http://schemas.microsoft.com/office/drawing/2014/main" id="{A366A72D-F13B-4120-A1EB-D73F864FA7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577622" y="2006630"/>
                <a:ext cx="1142774" cy="9972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DD1901-3870-4CDF-B36F-5A731CF21D9E}"/>
                </a:ext>
              </a:extLst>
            </p:cNvPr>
            <p:cNvSpPr/>
            <p:nvPr/>
          </p:nvSpPr>
          <p:spPr>
            <a:xfrm>
              <a:off x="5963765" y="1957877"/>
              <a:ext cx="1013502" cy="117741"/>
            </a:xfrm>
            <a:custGeom>
              <a:avLst/>
              <a:gdLst>
                <a:gd name="connsiteX0" fmla="*/ 0 w 1828800"/>
                <a:gd name="connsiteY0" fmla="*/ 103783 h 434139"/>
                <a:gd name="connsiteX1" fmla="*/ 778933 w 1828800"/>
                <a:gd name="connsiteY1" fmla="*/ 19116 h 434139"/>
                <a:gd name="connsiteX2" fmla="*/ 1507067 w 1828800"/>
                <a:gd name="connsiteY2" fmla="*/ 425516 h 434139"/>
                <a:gd name="connsiteX3" fmla="*/ 1828800 w 1828800"/>
                <a:gd name="connsiteY3" fmla="*/ 323916 h 434139"/>
                <a:gd name="connsiteX0" fmla="*/ 0 w 1625600"/>
                <a:gd name="connsiteY0" fmla="*/ 103783 h 425647"/>
                <a:gd name="connsiteX1" fmla="*/ 778933 w 1625600"/>
                <a:gd name="connsiteY1" fmla="*/ 19116 h 425647"/>
                <a:gd name="connsiteX2" fmla="*/ 1507067 w 1625600"/>
                <a:gd name="connsiteY2" fmla="*/ 425516 h 425647"/>
                <a:gd name="connsiteX3" fmla="*/ 1625600 w 1625600"/>
                <a:gd name="connsiteY3" fmla="*/ 69916 h 425647"/>
                <a:gd name="connsiteX0" fmla="*/ 0 w 1625600"/>
                <a:gd name="connsiteY0" fmla="*/ 91174 h 226882"/>
                <a:gd name="connsiteX1" fmla="*/ 778933 w 1625600"/>
                <a:gd name="connsiteY1" fmla="*/ 6507 h 226882"/>
                <a:gd name="connsiteX2" fmla="*/ 1220196 w 1625600"/>
                <a:gd name="connsiteY2" fmla="*/ 226641 h 226882"/>
                <a:gd name="connsiteX3" fmla="*/ 1625600 w 1625600"/>
                <a:gd name="connsiteY3" fmla="*/ 57307 h 226882"/>
                <a:gd name="connsiteX0" fmla="*/ 0 w 1625600"/>
                <a:gd name="connsiteY0" fmla="*/ 84761 h 84761"/>
                <a:gd name="connsiteX1" fmla="*/ 778933 w 1625600"/>
                <a:gd name="connsiteY1" fmla="*/ 94 h 84761"/>
                <a:gd name="connsiteX2" fmla="*/ 1220196 w 1625600"/>
                <a:gd name="connsiteY2" fmla="*/ 67828 h 84761"/>
                <a:gd name="connsiteX3" fmla="*/ 1625600 w 1625600"/>
                <a:gd name="connsiteY3" fmla="*/ 50894 h 8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5600" h="84761">
                  <a:moveTo>
                    <a:pt x="0" y="84761"/>
                  </a:moveTo>
                  <a:cubicBezTo>
                    <a:pt x="263877" y="15616"/>
                    <a:pt x="575567" y="2916"/>
                    <a:pt x="778933" y="94"/>
                  </a:cubicBezTo>
                  <a:cubicBezTo>
                    <a:pt x="982299" y="-2728"/>
                    <a:pt x="1079085" y="59361"/>
                    <a:pt x="1220196" y="67828"/>
                  </a:cubicBezTo>
                  <a:cubicBezTo>
                    <a:pt x="1361307" y="76295"/>
                    <a:pt x="1597378" y="11383"/>
                    <a:pt x="1625600" y="50894"/>
                  </a:cubicBezTo>
                </a:path>
              </a:pathLst>
            </a:custGeom>
            <a:ln w="28575">
              <a:solidFill>
                <a:srgbClr val="00FF99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9743259C-D3EC-48E0-9F8B-D8C6DDCCD2D7}"/>
                </a:ext>
              </a:extLst>
            </p:cNvPr>
            <p:cNvSpPr/>
            <p:nvPr/>
          </p:nvSpPr>
          <p:spPr>
            <a:xfrm>
              <a:off x="6079913" y="2892231"/>
              <a:ext cx="942169" cy="615057"/>
            </a:xfrm>
            <a:custGeom>
              <a:avLst/>
              <a:gdLst>
                <a:gd name="connsiteX0" fmla="*/ 0 w 3285067"/>
                <a:gd name="connsiteY0" fmla="*/ 594674 h 749081"/>
                <a:gd name="connsiteX1" fmla="*/ 812800 w 3285067"/>
                <a:gd name="connsiteY1" fmla="*/ 205207 h 749081"/>
                <a:gd name="connsiteX2" fmla="*/ 1591733 w 3285067"/>
                <a:gd name="connsiteY2" fmla="*/ 747074 h 749081"/>
                <a:gd name="connsiteX3" fmla="*/ 2523067 w 3285067"/>
                <a:gd name="connsiteY3" fmla="*/ 374541 h 749081"/>
                <a:gd name="connsiteX4" fmla="*/ 3285067 w 3285067"/>
                <a:gd name="connsiteY4" fmla="*/ 2007 h 749081"/>
                <a:gd name="connsiteX0" fmla="*/ 0 w 3522134"/>
                <a:gd name="connsiteY0" fmla="*/ 628367 h 782812"/>
                <a:gd name="connsiteX1" fmla="*/ 812800 w 3522134"/>
                <a:gd name="connsiteY1" fmla="*/ 238900 h 782812"/>
                <a:gd name="connsiteX2" fmla="*/ 1591733 w 3522134"/>
                <a:gd name="connsiteY2" fmla="*/ 780767 h 782812"/>
                <a:gd name="connsiteX3" fmla="*/ 2523067 w 3522134"/>
                <a:gd name="connsiteY3" fmla="*/ 408234 h 782812"/>
                <a:gd name="connsiteX4" fmla="*/ 3522134 w 3522134"/>
                <a:gd name="connsiteY4" fmla="*/ 1834 h 782812"/>
                <a:gd name="connsiteX0" fmla="*/ 0 w 3522134"/>
                <a:gd name="connsiteY0" fmla="*/ 628367 h 787372"/>
                <a:gd name="connsiteX1" fmla="*/ 773881 w 3522134"/>
                <a:gd name="connsiteY1" fmla="*/ 645300 h 787372"/>
                <a:gd name="connsiteX2" fmla="*/ 1591733 w 3522134"/>
                <a:gd name="connsiteY2" fmla="*/ 780767 h 787372"/>
                <a:gd name="connsiteX3" fmla="*/ 2523067 w 3522134"/>
                <a:gd name="connsiteY3" fmla="*/ 408234 h 787372"/>
                <a:gd name="connsiteX4" fmla="*/ 3522134 w 3522134"/>
                <a:gd name="connsiteY4" fmla="*/ 1834 h 7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134" h="787372">
                  <a:moveTo>
                    <a:pt x="0" y="628367"/>
                  </a:moveTo>
                  <a:cubicBezTo>
                    <a:pt x="273755" y="420933"/>
                    <a:pt x="508592" y="619900"/>
                    <a:pt x="773881" y="645300"/>
                  </a:cubicBezTo>
                  <a:cubicBezTo>
                    <a:pt x="1039170" y="670700"/>
                    <a:pt x="1300202" y="820278"/>
                    <a:pt x="1591733" y="780767"/>
                  </a:cubicBezTo>
                  <a:cubicBezTo>
                    <a:pt x="1883264" y="741256"/>
                    <a:pt x="2201334" y="538056"/>
                    <a:pt x="2523067" y="408234"/>
                  </a:cubicBezTo>
                  <a:cubicBezTo>
                    <a:pt x="2844800" y="278412"/>
                    <a:pt x="3392312" y="-26388"/>
                    <a:pt x="3522134" y="1834"/>
                  </a:cubicBezTo>
                </a:path>
              </a:pathLst>
            </a:custGeom>
            <a:ln w="28575">
              <a:solidFill>
                <a:srgbClr val="00FF99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BA85C4A-6A42-4E20-9B59-5246D3BB5561}"/>
                </a:ext>
              </a:extLst>
            </p:cNvPr>
            <p:cNvSpPr/>
            <p:nvPr/>
          </p:nvSpPr>
          <p:spPr>
            <a:xfrm>
              <a:off x="6130715" y="3078497"/>
              <a:ext cx="942169" cy="615057"/>
            </a:xfrm>
            <a:custGeom>
              <a:avLst/>
              <a:gdLst>
                <a:gd name="connsiteX0" fmla="*/ 0 w 3285067"/>
                <a:gd name="connsiteY0" fmla="*/ 594674 h 749081"/>
                <a:gd name="connsiteX1" fmla="*/ 812800 w 3285067"/>
                <a:gd name="connsiteY1" fmla="*/ 205207 h 749081"/>
                <a:gd name="connsiteX2" fmla="*/ 1591733 w 3285067"/>
                <a:gd name="connsiteY2" fmla="*/ 747074 h 749081"/>
                <a:gd name="connsiteX3" fmla="*/ 2523067 w 3285067"/>
                <a:gd name="connsiteY3" fmla="*/ 374541 h 749081"/>
                <a:gd name="connsiteX4" fmla="*/ 3285067 w 3285067"/>
                <a:gd name="connsiteY4" fmla="*/ 2007 h 749081"/>
                <a:gd name="connsiteX0" fmla="*/ 0 w 3522134"/>
                <a:gd name="connsiteY0" fmla="*/ 628367 h 782812"/>
                <a:gd name="connsiteX1" fmla="*/ 812800 w 3522134"/>
                <a:gd name="connsiteY1" fmla="*/ 238900 h 782812"/>
                <a:gd name="connsiteX2" fmla="*/ 1591733 w 3522134"/>
                <a:gd name="connsiteY2" fmla="*/ 780767 h 782812"/>
                <a:gd name="connsiteX3" fmla="*/ 2523067 w 3522134"/>
                <a:gd name="connsiteY3" fmla="*/ 408234 h 782812"/>
                <a:gd name="connsiteX4" fmla="*/ 3522134 w 3522134"/>
                <a:gd name="connsiteY4" fmla="*/ 1834 h 782812"/>
                <a:gd name="connsiteX0" fmla="*/ 0 w 3522134"/>
                <a:gd name="connsiteY0" fmla="*/ 628367 h 787372"/>
                <a:gd name="connsiteX1" fmla="*/ 773881 w 3522134"/>
                <a:gd name="connsiteY1" fmla="*/ 645300 h 787372"/>
                <a:gd name="connsiteX2" fmla="*/ 1591733 w 3522134"/>
                <a:gd name="connsiteY2" fmla="*/ 780767 h 787372"/>
                <a:gd name="connsiteX3" fmla="*/ 2523067 w 3522134"/>
                <a:gd name="connsiteY3" fmla="*/ 408234 h 787372"/>
                <a:gd name="connsiteX4" fmla="*/ 3522134 w 3522134"/>
                <a:gd name="connsiteY4" fmla="*/ 1834 h 7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134" h="787372">
                  <a:moveTo>
                    <a:pt x="0" y="628367"/>
                  </a:moveTo>
                  <a:cubicBezTo>
                    <a:pt x="273755" y="420933"/>
                    <a:pt x="508592" y="619900"/>
                    <a:pt x="773881" y="645300"/>
                  </a:cubicBezTo>
                  <a:cubicBezTo>
                    <a:pt x="1039170" y="670700"/>
                    <a:pt x="1300202" y="820278"/>
                    <a:pt x="1591733" y="780767"/>
                  </a:cubicBezTo>
                  <a:cubicBezTo>
                    <a:pt x="1883264" y="741256"/>
                    <a:pt x="2201334" y="538056"/>
                    <a:pt x="2523067" y="408234"/>
                  </a:cubicBezTo>
                  <a:cubicBezTo>
                    <a:pt x="2844800" y="278412"/>
                    <a:pt x="3392312" y="-26388"/>
                    <a:pt x="3522134" y="1834"/>
                  </a:cubicBezTo>
                </a:path>
              </a:pathLst>
            </a:custGeom>
            <a:ln w="28575">
              <a:solidFill>
                <a:schemeClr val="bg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4570396-CDAE-4E54-9BE0-D3CD3D0D4FB1}"/>
                </a:ext>
              </a:extLst>
            </p:cNvPr>
            <p:cNvSpPr/>
            <p:nvPr/>
          </p:nvSpPr>
          <p:spPr>
            <a:xfrm>
              <a:off x="5997634" y="2110277"/>
              <a:ext cx="1013502" cy="117741"/>
            </a:xfrm>
            <a:custGeom>
              <a:avLst/>
              <a:gdLst>
                <a:gd name="connsiteX0" fmla="*/ 0 w 1828800"/>
                <a:gd name="connsiteY0" fmla="*/ 103783 h 434139"/>
                <a:gd name="connsiteX1" fmla="*/ 778933 w 1828800"/>
                <a:gd name="connsiteY1" fmla="*/ 19116 h 434139"/>
                <a:gd name="connsiteX2" fmla="*/ 1507067 w 1828800"/>
                <a:gd name="connsiteY2" fmla="*/ 425516 h 434139"/>
                <a:gd name="connsiteX3" fmla="*/ 1828800 w 1828800"/>
                <a:gd name="connsiteY3" fmla="*/ 323916 h 434139"/>
                <a:gd name="connsiteX0" fmla="*/ 0 w 1625600"/>
                <a:gd name="connsiteY0" fmla="*/ 103783 h 425647"/>
                <a:gd name="connsiteX1" fmla="*/ 778933 w 1625600"/>
                <a:gd name="connsiteY1" fmla="*/ 19116 h 425647"/>
                <a:gd name="connsiteX2" fmla="*/ 1507067 w 1625600"/>
                <a:gd name="connsiteY2" fmla="*/ 425516 h 425647"/>
                <a:gd name="connsiteX3" fmla="*/ 1625600 w 1625600"/>
                <a:gd name="connsiteY3" fmla="*/ 69916 h 425647"/>
                <a:gd name="connsiteX0" fmla="*/ 0 w 1625600"/>
                <a:gd name="connsiteY0" fmla="*/ 91174 h 226882"/>
                <a:gd name="connsiteX1" fmla="*/ 778933 w 1625600"/>
                <a:gd name="connsiteY1" fmla="*/ 6507 h 226882"/>
                <a:gd name="connsiteX2" fmla="*/ 1220196 w 1625600"/>
                <a:gd name="connsiteY2" fmla="*/ 226641 h 226882"/>
                <a:gd name="connsiteX3" fmla="*/ 1625600 w 1625600"/>
                <a:gd name="connsiteY3" fmla="*/ 57307 h 226882"/>
                <a:gd name="connsiteX0" fmla="*/ 0 w 1625600"/>
                <a:gd name="connsiteY0" fmla="*/ 84761 h 84761"/>
                <a:gd name="connsiteX1" fmla="*/ 778933 w 1625600"/>
                <a:gd name="connsiteY1" fmla="*/ 94 h 84761"/>
                <a:gd name="connsiteX2" fmla="*/ 1220196 w 1625600"/>
                <a:gd name="connsiteY2" fmla="*/ 67828 h 84761"/>
                <a:gd name="connsiteX3" fmla="*/ 1625600 w 1625600"/>
                <a:gd name="connsiteY3" fmla="*/ 50894 h 8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5600" h="84761">
                  <a:moveTo>
                    <a:pt x="0" y="84761"/>
                  </a:moveTo>
                  <a:cubicBezTo>
                    <a:pt x="263877" y="15616"/>
                    <a:pt x="575567" y="2916"/>
                    <a:pt x="778933" y="94"/>
                  </a:cubicBezTo>
                  <a:cubicBezTo>
                    <a:pt x="982299" y="-2728"/>
                    <a:pt x="1079085" y="59361"/>
                    <a:pt x="1220196" y="67828"/>
                  </a:cubicBezTo>
                  <a:cubicBezTo>
                    <a:pt x="1361307" y="76295"/>
                    <a:pt x="1597378" y="11383"/>
                    <a:pt x="1625600" y="50894"/>
                  </a:cubicBezTo>
                </a:path>
              </a:pathLst>
            </a:custGeom>
            <a:ln w="28575">
              <a:solidFill>
                <a:schemeClr val="bg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200F04A-F62F-4393-A45B-0C9C1D540FAA}"/>
                </a:ext>
              </a:extLst>
            </p:cNvPr>
            <p:cNvGrpSpPr/>
            <p:nvPr/>
          </p:nvGrpSpPr>
          <p:grpSpPr>
            <a:xfrm>
              <a:off x="7451388" y="2649030"/>
              <a:ext cx="1207473" cy="2077740"/>
              <a:chOff x="4418536" y="2392246"/>
              <a:chExt cx="1207473" cy="207774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AE873C2-5FAD-40ED-A1D7-EE362E681119}"/>
                  </a:ext>
                </a:extLst>
              </p:cNvPr>
              <p:cNvSpPr txBox="1"/>
              <p:nvPr/>
            </p:nvSpPr>
            <p:spPr>
              <a:xfrm rot="16200000">
                <a:off x="3783326" y="3027456"/>
                <a:ext cx="1670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>
                    <a:solidFill>
                      <a:srgbClr val="00FF99"/>
                    </a:solidFill>
                    <a:latin typeface="Century Gothic" pitchFamily="34" charset="0"/>
                  </a:rPr>
                  <a:t>flexibility</a:t>
                </a:r>
                <a:endParaRPr lang="pl-PL" dirty="0">
                  <a:solidFill>
                    <a:srgbClr val="00FF99"/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8A6B8E-52E5-4C9E-992C-A2D90028A1EE}"/>
                  </a:ext>
                </a:extLst>
              </p:cNvPr>
              <p:cNvSpPr txBox="1"/>
              <p:nvPr/>
            </p:nvSpPr>
            <p:spPr>
              <a:xfrm rot="5400000">
                <a:off x="4590103" y="3434081"/>
                <a:ext cx="16717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>
                    <a:solidFill>
                      <a:schemeClr val="bg1"/>
                    </a:solidFill>
                    <a:latin typeface="Century Gothic" pitchFamily="34" charset="0"/>
                  </a:rPr>
                  <a:t>revenues</a:t>
                </a:r>
                <a:endParaRPr lang="pl-PL" sz="2400" dirty="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3EA3D3-796F-4E54-916D-4C88F0FC16F0}"/>
                  </a:ext>
                </a:extLst>
              </p:cNvPr>
              <p:cNvCxnSpPr/>
              <p:nvPr/>
            </p:nvCxnSpPr>
            <p:spPr>
              <a:xfrm>
                <a:off x="4899661" y="2790207"/>
                <a:ext cx="16052" cy="1278928"/>
              </a:xfrm>
              <a:prstGeom prst="straightConnector1">
                <a:avLst/>
              </a:prstGeom>
              <a:ln w="38100">
                <a:solidFill>
                  <a:srgbClr val="00FF99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9EEA4E7-C566-4D17-8B8C-776179644DAA}"/>
                  </a:ext>
                </a:extLst>
              </p:cNvPr>
              <p:cNvCxnSpPr/>
              <p:nvPr/>
            </p:nvCxnSpPr>
            <p:spPr>
              <a:xfrm>
                <a:off x="5168172" y="2798509"/>
                <a:ext cx="1047" cy="1284854"/>
              </a:xfrm>
              <a:prstGeom prst="straightConnector1">
                <a:avLst/>
              </a:prstGeom>
              <a:ln w="38100">
                <a:solidFill>
                  <a:srgbClr val="FFFFFF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968B52-1A73-490F-89F5-9BE33631D386}"/>
                </a:ext>
              </a:extLst>
            </p:cNvPr>
            <p:cNvGrpSpPr/>
            <p:nvPr/>
          </p:nvGrpSpPr>
          <p:grpSpPr>
            <a:xfrm>
              <a:off x="7708819" y="4451791"/>
              <a:ext cx="833931" cy="1218124"/>
              <a:chOff x="1637423" y="3988423"/>
              <a:chExt cx="943485" cy="14180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3DB7C9-7970-4431-AE50-E4EE315EEE33}"/>
                  </a:ext>
                </a:extLst>
              </p:cNvPr>
              <p:cNvSpPr txBox="1"/>
              <p:nvPr/>
            </p:nvSpPr>
            <p:spPr>
              <a:xfrm>
                <a:off x="1698053" y="4883276"/>
                <a:ext cx="8343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b="1" dirty="0">
                    <a:solidFill>
                      <a:schemeClr val="bg1"/>
                    </a:solidFill>
                  </a:rPr>
                  <a:t>++€</a:t>
                </a:r>
              </a:p>
            </p:txBody>
          </p:sp>
          <p:pic>
            <p:nvPicPr>
              <p:cNvPr id="42" name="Picture 2" descr="Image result for home battery png">
                <a:extLst>
                  <a:ext uri="{FF2B5EF4-FFF2-40B4-BE49-F238E27FC236}">
                    <a16:creationId xmlns:a16="http://schemas.microsoft.com/office/drawing/2014/main" id="{119A494C-D98D-430B-A77B-8A81F7777E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7423" y="3988423"/>
                <a:ext cx="943485" cy="9434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AD1F6C1-A0EC-43EE-80C2-42A574321174}"/>
                </a:ext>
              </a:extLst>
            </p:cNvPr>
            <p:cNvGrpSpPr/>
            <p:nvPr/>
          </p:nvGrpSpPr>
          <p:grpSpPr>
            <a:xfrm>
              <a:off x="10292786" y="3690799"/>
              <a:ext cx="1738866" cy="1159208"/>
              <a:chOff x="8996960" y="3990616"/>
              <a:chExt cx="1738866" cy="1159208"/>
            </a:xfrm>
          </p:grpSpPr>
          <p:pic>
            <p:nvPicPr>
              <p:cNvPr id="39" name="Picture 3" descr="C:\Users\lordBycio\AppData\Local\Microsoft\Windows\Temporary Internet Files\Content.IE5\8GD6BY96\telephone-poles-311495_960_720[1].png">
                <a:extLst>
                  <a:ext uri="{FF2B5EF4-FFF2-40B4-BE49-F238E27FC236}">
                    <a16:creationId xmlns:a16="http://schemas.microsoft.com/office/drawing/2014/main" id="{B6035E93-F120-4418-A0AA-366DEB2C19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6960" y="3990616"/>
                <a:ext cx="1647550" cy="114985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ED821C9-6188-4A51-B314-FDB69B9348EA}"/>
                  </a:ext>
                </a:extLst>
              </p:cNvPr>
              <p:cNvSpPr txBox="1"/>
              <p:nvPr/>
            </p:nvSpPr>
            <p:spPr>
              <a:xfrm>
                <a:off x="9364226" y="4565049"/>
                <a:ext cx="137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>
                    <a:solidFill>
                      <a:schemeClr val="bg1"/>
                    </a:solidFill>
                    <a:latin typeface="Century Gothic" pitchFamily="34" charset="0"/>
                  </a:rPr>
                  <a:t>Grid Operator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9EEE26C-CFA5-4B25-8491-75A3E6C55B9E}"/>
                </a:ext>
              </a:extLst>
            </p:cNvPr>
            <p:cNvGrpSpPr/>
            <p:nvPr/>
          </p:nvGrpSpPr>
          <p:grpSpPr>
            <a:xfrm rot="18487772">
              <a:off x="9695415" y="2227344"/>
              <a:ext cx="1146352" cy="1702305"/>
              <a:chOff x="4479657" y="2790207"/>
              <a:chExt cx="1146352" cy="170230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3C6E62-A2A7-4308-BB27-095E911961F1}"/>
                  </a:ext>
                </a:extLst>
              </p:cNvPr>
              <p:cNvSpPr txBox="1"/>
              <p:nvPr/>
            </p:nvSpPr>
            <p:spPr>
              <a:xfrm rot="5391196">
                <a:off x="3844447" y="3457193"/>
                <a:ext cx="1670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>
                    <a:solidFill>
                      <a:srgbClr val="00FF99"/>
                    </a:solidFill>
                    <a:latin typeface="Century Gothic" pitchFamily="34" charset="0"/>
                  </a:rPr>
                  <a:t>flexibility</a:t>
                </a:r>
                <a:endParaRPr lang="pl-PL" dirty="0">
                  <a:solidFill>
                    <a:srgbClr val="00FF99"/>
                  </a:solidFill>
                  <a:latin typeface="Century Gothic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6E5703-2807-497B-BA9F-FA6C6C3CCD65}"/>
                  </a:ext>
                </a:extLst>
              </p:cNvPr>
              <p:cNvSpPr txBox="1"/>
              <p:nvPr/>
            </p:nvSpPr>
            <p:spPr>
              <a:xfrm rot="5400000">
                <a:off x="4590103" y="3434081"/>
                <a:ext cx="16717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dirty="0">
                    <a:solidFill>
                      <a:schemeClr val="bg1"/>
                    </a:solidFill>
                    <a:latin typeface="Century Gothic" pitchFamily="34" charset="0"/>
                  </a:rPr>
                  <a:t>revenues</a:t>
                </a:r>
                <a:endParaRPr lang="pl-PL" sz="2400" dirty="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9C5BAA1-FF29-4967-9BCF-548587840D4A}"/>
                  </a:ext>
                </a:extLst>
              </p:cNvPr>
              <p:cNvCxnSpPr/>
              <p:nvPr/>
            </p:nvCxnSpPr>
            <p:spPr>
              <a:xfrm>
                <a:off x="4899661" y="2790207"/>
                <a:ext cx="16052" cy="1278928"/>
              </a:xfrm>
              <a:prstGeom prst="straightConnector1">
                <a:avLst/>
              </a:prstGeom>
              <a:ln w="38100">
                <a:solidFill>
                  <a:srgbClr val="00FF99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70AA4FA-310B-4362-84D9-B45AA2600188}"/>
                  </a:ext>
                </a:extLst>
              </p:cNvPr>
              <p:cNvCxnSpPr/>
              <p:nvPr/>
            </p:nvCxnSpPr>
            <p:spPr>
              <a:xfrm>
                <a:off x="5168172" y="2798509"/>
                <a:ext cx="1047" cy="1284854"/>
              </a:xfrm>
              <a:prstGeom prst="straightConnector1">
                <a:avLst/>
              </a:prstGeom>
              <a:ln w="38100">
                <a:solidFill>
                  <a:srgbClr val="FFFFFF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3" name="Picture 2" descr="Image result for battery png">
            <a:extLst>
              <a:ext uri="{FF2B5EF4-FFF2-40B4-BE49-F238E27FC236}">
                <a16:creationId xmlns:a16="http://schemas.microsoft.com/office/drawing/2014/main" id="{105EF62D-C63C-4858-B374-3D5A3C999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129" y="310545"/>
            <a:ext cx="788020" cy="70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mage result for home battery png">
            <a:extLst>
              <a:ext uri="{FF2B5EF4-FFF2-40B4-BE49-F238E27FC236}">
                <a16:creationId xmlns:a16="http://schemas.microsoft.com/office/drawing/2014/main" id="{E70F187D-20E7-447F-88F5-8C873514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285" y="525045"/>
            <a:ext cx="833931" cy="81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24AC12A-C6E9-4F1C-B2E0-D8DBB3F0B5DC}"/>
              </a:ext>
            </a:extLst>
          </p:cNvPr>
          <p:cNvSpPr txBox="1"/>
          <p:nvPr/>
        </p:nvSpPr>
        <p:spPr>
          <a:xfrm>
            <a:off x="762598" y="2086783"/>
            <a:ext cx="1185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 dirty="0">
                <a:solidFill>
                  <a:srgbClr val="00FF99"/>
                </a:solidFill>
                <a:latin typeface="Century Gothic" panose="020B0502020202020204" pitchFamily="34" charset="0"/>
              </a:rPr>
              <a:t>Blockchain</a:t>
            </a:r>
            <a:r>
              <a:rPr lang="it-IT" sz="3200" b="1" i="1" dirty="0">
                <a:latin typeface="Century Gothic" panose="020B0502020202020204" pitchFamily="34" charset="0"/>
              </a:rPr>
              <a:t>-based</a:t>
            </a:r>
            <a:r>
              <a:rPr lang="it-IT" sz="3200" b="1" i="1" dirty="0">
                <a:solidFill>
                  <a:srgbClr val="00FF99"/>
                </a:solidFill>
                <a:latin typeface="Century Gothic" panose="020B0502020202020204" pitchFamily="34" charset="0"/>
              </a:rPr>
              <a:t> transactive </a:t>
            </a:r>
            <a:endParaRPr lang="pl-PL" sz="3200" b="1" i="1" dirty="0">
              <a:solidFill>
                <a:srgbClr val="00FF99"/>
              </a:solidFill>
              <a:latin typeface="Century Gothic" panose="020B0502020202020204" pitchFamily="34" charset="0"/>
            </a:endParaRPr>
          </a:p>
          <a:p>
            <a:r>
              <a:rPr lang="it-IT" sz="3200" b="1" i="1" dirty="0">
                <a:latin typeface="Century Gothic" panose="020B0502020202020204" pitchFamily="34" charset="0"/>
              </a:rPr>
              <a:t>energy</a:t>
            </a:r>
            <a:r>
              <a:rPr lang="it-IT" sz="32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sz="3200" b="1" i="1" dirty="0">
                <a:latin typeface="Century Gothic" panose="020B0502020202020204" pitchFamily="34" charset="0"/>
              </a:rPr>
              <a:t>services</a:t>
            </a:r>
            <a:r>
              <a:rPr lang="it-IT" sz="32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sz="3200" b="1" i="1" dirty="0">
                <a:solidFill>
                  <a:srgbClr val="00FF99"/>
                </a:solidFill>
                <a:latin typeface="Century Gothic" panose="020B0502020202020204" pitchFamily="34" charset="0"/>
              </a:rPr>
              <a:t>platform</a:t>
            </a:r>
            <a:endParaRPr lang="en-GB" sz="4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6" name="Picture 55" descr="C:\Users\lordBycio\Pictures\Picture3.png">
            <a:extLst>
              <a:ext uri="{FF2B5EF4-FFF2-40B4-BE49-F238E27FC236}">
                <a16:creationId xmlns:a16="http://schemas.microsoft.com/office/drawing/2014/main" id="{62274129-4E26-4844-846F-A8677065D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2494"/>
                    </a14:imgEffect>
                    <a14:imgEffect>
                      <a14:saturation sat="3000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69" b="27918"/>
          <a:stretch/>
        </p:blipFill>
        <p:spPr bwMode="auto">
          <a:xfrm rot="5400000">
            <a:off x="5320796" y="5476517"/>
            <a:ext cx="1131422" cy="158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 descr="C:\Users\lordBycio\Pictures\Picture3.png">
            <a:extLst>
              <a:ext uri="{FF2B5EF4-FFF2-40B4-BE49-F238E27FC236}">
                <a16:creationId xmlns:a16="http://schemas.microsoft.com/office/drawing/2014/main" id="{470ED711-0B56-4FD6-B0F8-E6B6A7E75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2494"/>
                    </a14:imgEffect>
                    <a14:imgEffect>
                      <a14:saturation sat="3000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69" b="27918"/>
          <a:stretch/>
        </p:blipFill>
        <p:spPr bwMode="auto">
          <a:xfrm rot="10800000">
            <a:off x="8351082" y="1208414"/>
            <a:ext cx="1131422" cy="158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 descr="C:\Users\lordBycio\Pictures\Picture3.png">
            <a:extLst>
              <a:ext uri="{FF2B5EF4-FFF2-40B4-BE49-F238E27FC236}">
                <a16:creationId xmlns:a16="http://schemas.microsoft.com/office/drawing/2014/main" id="{75372AD9-E110-429B-957F-84BB6FA91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2494"/>
                    </a14:imgEffect>
                    <a14:imgEffect>
                      <a14:saturation sat="3000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69" b="27918"/>
          <a:stretch/>
        </p:blipFill>
        <p:spPr bwMode="auto">
          <a:xfrm rot="11814104">
            <a:off x="10337018" y="1462063"/>
            <a:ext cx="1131422" cy="158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FCAD2B8D-FE56-4F0A-9F22-894AE268B7FB}"/>
              </a:ext>
            </a:extLst>
          </p:cNvPr>
          <p:cNvSpPr/>
          <p:nvPr/>
        </p:nvSpPr>
        <p:spPr>
          <a:xfrm>
            <a:off x="8449307" y="83746"/>
            <a:ext cx="1153665" cy="1153665"/>
          </a:xfrm>
          <a:prstGeom prst="ellipse">
            <a:avLst/>
          </a:prstGeom>
          <a:noFill/>
          <a:ln w="76200">
            <a:solidFill>
              <a:srgbClr val="42D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DDEF6CD-5304-4488-83E6-D637D5BC81F9}"/>
              </a:ext>
            </a:extLst>
          </p:cNvPr>
          <p:cNvSpPr/>
          <p:nvPr/>
        </p:nvSpPr>
        <p:spPr>
          <a:xfrm>
            <a:off x="10800903" y="391934"/>
            <a:ext cx="1153665" cy="1153665"/>
          </a:xfrm>
          <a:prstGeom prst="ellipse">
            <a:avLst/>
          </a:prstGeom>
          <a:noFill/>
          <a:ln w="76200">
            <a:solidFill>
              <a:srgbClr val="42D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8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colorTemperature colorTemp="8145"/>
                    </a14:imgEffect>
                    <a14:imgEffect>
                      <a14:saturation sat="0"/>
                    </a14:imgEffect>
                    <a14:imgEffect>
                      <a14:brightnessContrast bright="-94000" contrast="-51000"/>
                    </a14:imgEffect>
                  </a14:imgLayer>
                </a14:imgProps>
              </a:ext>
            </a:extLst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DF8220-ACE9-4F11-8164-A118B65E3A47}"/>
              </a:ext>
            </a:extLst>
          </p:cNvPr>
          <p:cNvSpPr txBox="1"/>
          <p:nvPr/>
        </p:nvSpPr>
        <p:spPr>
          <a:xfrm rot="18596811">
            <a:off x="10037852" y="2887039"/>
            <a:ext cx="359595" cy="7294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>
                <a:solidFill>
                  <a:srgbClr val="21FE9A">
                    <a:alpha val="40000"/>
                  </a:srgbClr>
                </a:solidFill>
                <a:effectLst>
                  <a:glow rad="101600">
                    <a:schemeClr val="accent1">
                      <a:alpha val="43000"/>
                    </a:schemeClr>
                  </a:glow>
                </a:effectLst>
              </a:defRPr>
            </a:lvl1pPr>
          </a:lstStyle>
          <a:p>
            <a:r>
              <a:rPr lang="pl-PL" dirty="0"/>
              <a:t>S5</a:t>
            </a:r>
          </a:p>
          <a:p>
            <a:r>
              <a:rPr lang="pl-PL" dirty="0"/>
              <a:t>%</a:t>
            </a:r>
          </a:p>
          <a:p>
            <a:r>
              <a:rPr lang="pl-PL" dirty="0"/>
              <a:t>^</a:t>
            </a:r>
          </a:p>
          <a:p>
            <a:r>
              <a:rPr lang="pl-PL" dirty="0"/>
              <a:t>Fds%$&amp;^%*&amp;^*&amp;(*JBBBMNB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B501F-3691-4A73-A132-DAD132A1AEF5}"/>
              </a:ext>
            </a:extLst>
          </p:cNvPr>
          <p:cNvSpPr txBox="1"/>
          <p:nvPr/>
        </p:nvSpPr>
        <p:spPr>
          <a:xfrm rot="18596811">
            <a:off x="9625174" y="731257"/>
            <a:ext cx="359595" cy="7294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>
                <a:solidFill>
                  <a:srgbClr val="21FE9A">
                    <a:alpha val="40000"/>
                  </a:srgbClr>
                </a:solidFill>
                <a:effectLst>
                  <a:glow rad="101600">
                    <a:schemeClr val="accent1">
                      <a:alpha val="43000"/>
                    </a:schemeClr>
                  </a:glow>
                </a:effectLst>
              </a:defRPr>
            </a:lvl1pPr>
          </a:lstStyle>
          <a:p>
            <a:r>
              <a:rPr lang="pl-PL" dirty="0"/>
              <a:t>S5</a:t>
            </a:r>
          </a:p>
          <a:p>
            <a:r>
              <a:rPr lang="pl-PL" dirty="0"/>
              <a:t>%</a:t>
            </a:r>
          </a:p>
          <a:p>
            <a:r>
              <a:rPr lang="pl-PL" dirty="0"/>
              <a:t>^</a:t>
            </a:r>
          </a:p>
          <a:p>
            <a:r>
              <a:rPr lang="pl-PL" dirty="0"/>
              <a:t>Fds%$&amp;^%*&amp;^*&amp;(*JBBBMNB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19C1C-63E1-4538-96FA-6B3ED4F28BAD}"/>
              </a:ext>
            </a:extLst>
          </p:cNvPr>
          <p:cNvSpPr txBox="1"/>
          <p:nvPr/>
        </p:nvSpPr>
        <p:spPr>
          <a:xfrm rot="18596811">
            <a:off x="9200458" y="-782653"/>
            <a:ext cx="359595" cy="8402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>
                <a:solidFill>
                  <a:srgbClr val="21FE9A">
                    <a:alpha val="40000"/>
                  </a:srgbClr>
                </a:solidFill>
                <a:effectLst>
                  <a:glow rad="101600">
                    <a:schemeClr val="accent1">
                      <a:alpha val="43000"/>
                    </a:schemeClr>
                  </a:glow>
                </a:effectLst>
              </a:defRPr>
            </a:lvl1pPr>
          </a:lstStyle>
          <a:p>
            <a:r>
              <a:rPr lang="pl-PL" dirty="0"/>
              <a:t>S5</a:t>
            </a:r>
          </a:p>
          <a:p>
            <a:r>
              <a:rPr lang="pl-PL" dirty="0"/>
              <a:t>%</a:t>
            </a:r>
          </a:p>
          <a:p>
            <a:r>
              <a:rPr lang="pl-PL" dirty="0"/>
              <a:t>^</a:t>
            </a:r>
          </a:p>
          <a:p>
            <a:r>
              <a:rPr lang="pl-PL" dirty="0"/>
              <a:t>Fds%$&amp;^%*&amp;^*&amp;(*JBBBMNB754tr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0A5EF-0C38-4026-BD8C-7799E30AE954}"/>
              </a:ext>
            </a:extLst>
          </p:cNvPr>
          <p:cNvSpPr txBox="1"/>
          <p:nvPr/>
        </p:nvSpPr>
        <p:spPr>
          <a:xfrm rot="18596811">
            <a:off x="7405955" y="3564470"/>
            <a:ext cx="359595" cy="7294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>
                <a:solidFill>
                  <a:srgbClr val="21FE9A"/>
                </a:solidFill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pl-PL" dirty="0">
                <a:solidFill>
                  <a:srgbClr val="21FE9A">
                    <a:alpha val="40000"/>
                  </a:srgbClr>
                </a:solidFill>
                <a:effectLst>
                  <a:glow rad="101600">
                    <a:schemeClr val="accent1">
                      <a:alpha val="43000"/>
                    </a:schemeClr>
                  </a:glow>
                </a:effectLst>
              </a:rPr>
              <a:t>S5</a:t>
            </a:r>
          </a:p>
          <a:p>
            <a:r>
              <a:rPr lang="pl-PL" dirty="0">
                <a:solidFill>
                  <a:srgbClr val="21FE9A">
                    <a:alpha val="40000"/>
                  </a:srgbClr>
                </a:solidFill>
                <a:effectLst>
                  <a:glow rad="101600">
                    <a:schemeClr val="accent1">
                      <a:alpha val="43000"/>
                    </a:schemeClr>
                  </a:glow>
                </a:effectLst>
              </a:rPr>
              <a:t>%</a:t>
            </a:r>
          </a:p>
          <a:p>
            <a:r>
              <a:rPr lang="pl-PL" dirty="0">
                <a:solidFill>
                  <a:srgbClr val="21FE9A">
                    <a:alpha val="40000"/>
                  </a:srgbClr>
                </a:solidFill>
                <a:effectLst>
                  <a:glow rad="101600">
                    <a:schemeClr val="accent1">
                      <a:alpha val="43000"/>
                    </a:schemeClr>
                  </a:glow>
                </a:effectLst>
              </a:rPr>
              <a:t>^</a:t>
            </a:r>
          </a:p>
          <a:p>
            <a:r>
              <a:rPr lang="pl-PL" dirty="0">
                <a:solidFill>
                  <a:srgbClr val="21FE9A">
                    <a:alpha val="40000"/>
                  </a:srgbClr>
                </a:solidFill>
                <a:effectLst>
                  <a:glow rad="101600">
                    <a:schemeClr val="accent1">
                      <a:alpha val="43000"/>
                    </a:schemeClr>
                  </a:glow>
                </a:effectLst>
              </a:rPr>
              <a:t>Fds%$&amp;^%*&amp;^*&amp;(*JBBBMNB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3F5AF-95A1-49B4-A7D9-91A8EB6BC7EA}"/>
              </a:ext>
            </a:extLst>
          </p:cNvPr>
          <p:cNvSpPr txBox="1"/>
          <p:nvPr/>
        </p:nvSpPr>
        <p:spPr>
          <a:xfrm rot="18596811">
            <a:off x="-1970289" y="-3942104"/>
            <a:ext cx="359595" cy="7294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>
                <a:solidFill>
                  <a:srgbClr val="21FE9A">
                    <a:alpha val="40000"/>
                  </a:srgbClr>
                </a:solidFill>
                <a:effectLst>
                  <a:glow rad="101600">
                    <a:schemeClr val="accent1">
                      <a:alpha val="43000"/>
                    </a:schemeClr>
                  </a:glow>
                </a:effectLst>
              </a:defRPr>
            </a:lvl1pPr>
          </a:lstStyle>
          <a:p>
            <a:r>
              <a:rPr lang="pl-PL" dirty="0"/>
              <a:t>S5</a:t>
            </a:r>
          </a:p>
          <a:p>
            <a:r>
              <a:rPr lang="pl-PL" dirty="0"/>
              <a:t>%</a:t>
            </a:r>
          </a:p>
          <a:p>
            <a:r>
              <a:rPr lang="pl-PL" dirty="0"/>
              <a:t>^</a:t>
            </a:r>
          </a:p>
          <a:p>
            <a:r>
              <a:rPr lang="pl-PL" dirty="0"/>
              <a:t>Fds%$&amp;^%*&amp;^*&amp;(*JBBBMNB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FD6A44-F904-4E5A-A93F-923088BAF42B}"/>
              </a:ext>
            </a:extLst>
          </p:cNvPr>
          <p:cNvGrpSpPr/>
          <p:nvPr/>
        </p:nvGrpSpPr>
        <p:grpSpPr>
          <a:xfrm>
            <a:off x="1066613" y="2016310"/>
            <a:ext cx="6225504" cy="1246221"/>
            <a:chOff x="5550983" y="3607679"/>
            <a:chExt cx="6221917" cy="124622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26F93F-07D3-45E0-81C9-EEFF066574DF}"/>
                </a:ext>
              </a:extLst>
            </p:cNvPr>
            <p:cNvGrpSpPr/>
            <p:nvPr/>
          </p:nvGrpSpPr>
          <p:grpSpPr>
            <a:xfrm>
              <a:off x="10331634" y="3607679"/>
              <a:ext cx="801510" cy="980857"/>
              <a:chOff x="9320238" y="1055986"/>
              <a:chExt cx="864481" cy="980857"/>
            </a:xfrm>
          </p:grpSpPr>
          <p:pic>
            <p:nvPicPr>
              <p:cNvPr id="14" name="Picture 13" descr="Image result for thunder strike clipart">
                <a:extLst>
                  <a:ext uri="{FF2B5EF4-FFF2-40B4-BE49-F238E27FC236}">
                    <a16:creationId xmlns:a16="http://schemas.microsoft.com/office/drawing/2014/main" id="{20975F2B-3CB9-4681-9437-091FAFFC0F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 trans="0"/>
                        </a14:imgEffect>
                        <a14:imgEffect>
                          <a14:colorTemperature colorTemp="1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0118" y="1102930"/>
                <a:ext cx="550663" cy="8030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1D09B0-4CE0-427C-A4BD-13D59FAAF7C5}"/>
                  </a:ext>
                </a:extLst>
              </p:cNvPr>
              <p:cNvSpPr/>
              <p:nvPr/>
            </p:nvSpPr>
            <p:spPr>
              <a:xfrm rot="1950611">
                <a:off x="9320238" y="1055986"/>
                <a:ext cx="864481" cy="980857"/>
              </a:xfrm>
              <a:prstGeom prst="ellipse">
                <a:avLst/>
              </a:prstGeom>
              <a:noFill/>
              <a:ln w="149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7195AA-71CB-4A19-8866-11E870E387EB}"/>
                </a:ext>
              </a:extLst>
            </p:cNvPr>
            <p:cNvSpPr/>
            <p:nvPr/>
          </p:nvSpPr>
          <p:spPr>
            <a:xfrm>
              <a:off x="5550983" y="3682425"/>
              <a:ext cx="6221917" cy="11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it-IT" sz="8800" b="1" dirty="0">
                  <a:latin typeface="Harlow Solid Italic" panose="04030604020F02020D02" pitchFamily="82" charset="0"/>
                </a:rPr>
                <a:t>FlexiDA</a:t>
              </a:r>
              <a:endParaRPr lang="pl-PL" sz="8800" b="1" dirty="0">
                <a:latin typeface="Harlow Solid Italic" panose="04030604020F02020D02" pitchFamily="82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0ADFF2-7BFB-4335-874A-6D11245BD13F}"/>
              </a:ext>
            </a:extLst>
          </p:cNvPr>
          <p:cNvSpPr txBox="1"/>
          <p:nvPr/>
        </p:nvSpPr>
        <p:spPr>
          <a:xfrm rot="18596811">
            <a:off x="-2310308" y="-2072144"/>
            <a:ext cx="359595" cy="7294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>
                <a:solidFill>
                  <a:srgbClr val="21FE9A">
                    <a:alpha val="40000"/>
                  </a:srgbClr>
                </a:solidFill>
                <a:effectLst>
                  <a:glow rad="101600">
                    <a:schemeClr val="accent1">
                      <a:alpha val="43000"/>
                    </a:schemeClr>
                  </a:glow>
                </a:effectLst>
              </a:defRPr>
            </a:lvl1pPr>
          </a:lstStyle>
          <a:p>
            <a:r>
              <a:rPr lang="pl-PL" dirty="0"/>
              <a:t>S5</a:t>
            </a:r>
          </a:p>
          <a:p>
            <a:r>
              <a:rPr lang="pl-PL" dirty="0"/>
              <a:t>%</a:t>
            </a:r>
          </a:p>
          <a:p>
            <a:r>
              <a:rPr lang="pl-PL" dirty="0"/>
              <a:t>^</a:t>
            </a:r>
          </a:p>
          <a:p>
            <a:r>
              <a:rPr lang="pl-PL" dirty="0"/>
              <a:t>Fds%$&amp;^%*&amp;^*&amp;(*JBBBMNB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DC66-E5CD-4193-BAF4-A534F6CD7A0E}"/>
              </a:ext>
            </a:extLst>
          </p:cNvPr>
          <p:cNvSpPr txBox="1"/>
          <p:nvPr/>
        </p:nvSpPr>
        <p:spPr>
          <a:xfrm rot="18596811">
            <a:off x="-2255914" y="-23585"/>
            <a:ext cx="359595" cy="7294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>
                <a:solidFill>
                  <a:srgbClr val="21FE9A">
                    <a:alpha val="40000"/>
                  </a:srgbClr>
                </a:solidFill>
                <a:effectLst>
                  <a:glow rad="101600">
                    <a:schemeClr val="accent1">
                      <a:alpha val="43000"/>
                    </a:schemeClr>
                  </a:glow>
                </a:effectLst>
              </a:defRPr>
            </a:lvl1pPr>
          </a:lstStyle>
          <a:p>
            <a:r>
              <a:rPr lang="pl-PL" dirty="0"/>
              <a:t>S5</a:t>
            </a:r>
          </a:p>
          <a:p>
            <a:r>
              <a:rPr lang="pl-PL" dirty="0"/>
              <a:t>%</a:t>
            </a:r>
          </a:p>
          <a:p>
            <a:r>
              <a:rPr lang="pl-PL" dirty="0"/>
              <a:t>^</a:t>
            </a:r>
          </a:p>
          <a:p>
            <a:r>
              <a:rPr lang="pl-PL" dirty="0"/>
              <a:t>Fds%$&amp;^%*&amp;^*&amp;(*JBBBMNB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C8F6B-EB0F-45CE-9DB8-E141FEFB6468}"/>
              </a:ext>
            </a:extLst>
          </p:cNvPr>
          <p:cNvSpPr txBox="1"/>
          <p:nvPr/>
        </p:nvSpPr>
        <p:spPr>
          <a:xfrm>
            <a:off x="968308" y="3205723"/>
            <a:ext cx="1185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 dirty="0">
                <a:solidFill>
                  <a:srgbClr val="00FF99"/>
                </a:solidFill>
                <a:latin typeface="Century Gothic" panose="020B0502020202020204" pitchFamily="34" charset="0"/>
              </a:rPr>
              <a:t>Blockchain</a:t>
            </a:r>
            <a:r>
              <a:rPr lang="it-IT" sz="3200" b="1" i="1" dirty="0">
                <a:latin typeface="Century Gothic" panose="020B0502020202020204" pitchFamily="34" charset="0"/>
              </a:rPr>
              <a:t>-based</a:t>
            </a:r>
            <a:r>
              <a:rPr lang="it-IT" sz="3200" b="1" i="1" dirty="0">
                <a:solidFill>
                  <a:srgbClr val="00FF99"/>
                </a:solidFill>
                <a:latin typeface="Century Gothic" panose="020B0502020202020204" pitchFamily="34" charset="0"/>
              </a:rPr>
              <a:t> transactive </a:t>
            </a:r>
            <a:endParaRPr lang="pl-PL" sz="3200" b="1" i="1" dirty="0">
              <a:solidFill>
                <a:srgbClr val="00FF99"/>
              </a:solidFill>
              <a:latin typeface="Century Gothic" panose="020B0502020202020204" pitchFamily="34" charset="0"/>
            </a:endParaRPr>
          </a:p>
          <a:p>
            <a:r>
              <a:rPr lang="it-IT" sz="3200" b="1" i="1" dirty="0">
                <a:latin typeface="Century Gothic" panose="020B0502020202020204" pitchFamily="34" charset="0"/>
              </a:rPr>
              <a:t>energy</a:t>
            </a:r>
            <a:r>
              <a:rPr lang="it-IT" sz="32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sz="3200" b="1" i="1" dirty="0">
                <a:latin typeface="Century Gothic" panose="020B0502020202020204" pitchFamily="34" charset="0"/>
              </a:rPr>
              <a:t>services</a:t>
            </a:r>
            <a:r>
              <a:rPr lang="it-IT" sz="32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sz="3200" b="1" i="1" dirty="0">
                <a:solidFill>
                  <a:srgbClr val="00FF99"/>
                </a:solidFill>
                <a:latin typeface="Century Gothic" panose="020B0502020202020204" pitchFamily="34" charset="0"/>
              </a:rPr>
              <a:t>platform</a:t>
            </a:r>
            <a:endParaRPr lang="en-GB" sz="4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452B23-2BAA-41FD-8E75-5F13859AFE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73" y="5814232"/>
            <a:ext cx="2395733" cy="9723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906A11-3177-4EB9-BB95-799F869C90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58" y="5814232"/>
            <a:ext cx="918948" cy="918948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6C2A69E-41B3-4489-BCF8-A8546C16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65" y="6103160"/>
            <a:ext cx="1358070" cy="45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 descr="Image result for clean tech camp">
            <a:extLst>
              <a:ext uri="{FF2B5EF4-FFF2-40B4-BE49-F238E27FC236}">
                <a16:creationId xmlns:a16="http://schemas.microsoft.com/office/drawing/2014/main" id="{C080BB70-B7B1-4034-B4CD-27933E814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79"/>
          <a:stretch/>
        </p:blipFill>
        <p:spPr bwMode="auto">
          <a:xfrm>
            <a:off x="7297420" y="5943578"/>
            <a:ext cx="1800238" cy="61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3A941A6-09A2-443E-8AA8-8E4CB189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950" b="90099" l="426" r="96809">
                        <a14:foregroundMark x1="4255" y1="6931" x2="4255" y2="6931"/>
                        <a14:foregroundMark x1="6596" y1="11881" x2="6596" y2="11881"/>
                        <a14:foregroundMark x1="851" y1="8911" x2="851" y2="8911"/>
                        <a14:foregroundMark x1="9149" y1="37624" x2="9149" y2="37624"/>
                        <a14:foregroundMark x1="12340" y1="27723" x2="12340" y2="27723"/>
                        <a14:foregroundMark x1="426" y1="34653" x2="426" y2="34653"/>
                        <a14:foregroundMark x1="4255" y1="28713" x2="4255" y2="28713"/>
                        <a14:foregroundMark x1="16596" y1="36634" x2="16596" y2="36634"/>
                        <a14:foregroundMark x1="18936" y1="40594" x2="18936" y2="40594"/>
                        <a14:foregroundMark x1="19574" y1="54455" x2="19574" y2="54455"/>
                        <a14:foregroundMark x1="24043" y1="47525" x2="24043" y2="47525"/>
                        <a14:foregroundMark x1="24468" y1="29703" x2="24468" y2="29703"/>
                        <a14:foregroundMark x1="34468" y1="42574" x2="34468" y2="42574"/>
                        <a14:foregroundMark x1="37234" y1="37624" x2="37234" y2="37624"/>
                        <a14:foregroundMark x1="46170" y1="36634" x2="46170" y2="36634"/>
                        <a14:foregroundMark x1="62553" y1="43564" x2="62553" y2="43564"/>
                        <a14:foregroundMark x1="70213" y1="37624" x2="70213" y2="37624"/>
                        <a14:foregroundMark x1="78511" y1="35644" x2="78511" y2="35644"/>
                        <a14:foregroundMark x1="82766" y1="33663" x2="82766" y2="33663"/>
                        <a14:foregroundMark x1="84894" y1="34653" x2="84894" y2="34653"/>
                        <a14:foregroundMark x1="93617" y1="30693" x2="93617" y2="30693"/>
                        <a14:foregroundMark x1="92979" y1="47525" x2="92979" y2="47525"/>
                        <a14:foregroundMark x1="40213" y1="43564" x2="40213" y2="43564"/>
                        <a14:foregroundMark x1="35106" y1="31683" x2="35106" y2="31683"/>
                        <a14:foregroundMark x1="41277" y1="50495" x2="41277" y2="50495"/>
                        <a14:foregroundMark x1="42128" y1="55446" x2="42128" y2="55446"/>
                        <a14:foregroundMark x1="36809" y1="50495" x2="36809" y2="50495"/>
                        <a14:foregroundMark x1="43191" y1="39604" x2="43191" y2="39604"/>
                        <a14:foregroundMark x1="43404" y1="33663" x2="43404" y2="33663"/>
                        <a14:foregroundMark x1="45745" y1="46535" x2="45745" y2="46535"/>
                        <a14:foregroundMark x1="48511" y1="33663" x2="48511" y2="33663"/>
                        <a14:foregroundMark x1="49362" y1="46535" x2="49362" y2="46535"/>
                        <a14:foregroundMark x1="50213" y1="52475" x2="50213" y2="52475"/>
                        <a14:foregroundMark x1="51702" y1="41584" x2="51702" y2="41584"/>
                        <a14:foregroundMark x1="51915" y1="33663" x2="51915" y2="33663"/>
                        <a14:foregroundMark x1="54043" y1="34653" x2="54043" y2="34653"/>
                        <a14:foregroundMark x1="55106" y1="28713" x2="55106" y2="28713"/>
                        <a14:foregroundMark x1="53830" y1="45545" x2="53830" y2="45545"/>
                        <a14:foregroundMark x1="54468" y1="52475" x2="54468" y2="52475"/>
                        <a14:foregroundMark x1="56170" y1="54455" x2="56170" y2="54455"/>
                        <a14:foregroundMark x1="62128" y1="34653" x2="62128" y2="34653"/>
                        <a14:foregroundMark x1="63404" y1="52475" x2="63404" y2="52475"/>
                        <a14:foregroundMark x1="73191" y1="26733" x2="73191" y2="26733"/>
                        <a14:foregroundMark x1="73617" y1="32673" x2="73617" y2="32673"/>
                        <a14:foregroundMark x1="73830" y1="39604" x2="73830" y2="39604"/>
                        <a14:foregroundMark x1="74255" y1="48515" x2="74255" y2="48515"/>
                        <a14:foregroundMark x1="78085" y1="46535" x2="78085" y2="46535"/>
                        <a14:foregroundMark x1="82766" y1="39604" x2="82766" y2="39604"/>
                        <a14:foregroundMark x1="82553" y1="48515" x2="82553" y2="48515"/>
                        <a14:foregroundMark x1="84894" y1="41584" x2="84894" y2="42574"/>
                        <a14:foregroundMark x1="97021" y1="51485" x2="97021" y2="51485"/>
                        <a14:foregroundMark x1="4681" y1="75248" x2="4681" y2="75248"/>
                        <a14:foregroundMark x1="6596" y1="79208" x2="6596" y2="79208"/>
                        <a14:foregroundMark x1="3191" y1="75248" x2="2553" y2="76238"/>
                        <a14:foregroundMark x1="1702" y1="81188" x2="2128" y2="85149"/>
                        <a14:foregroundMark x1="2553" y1="84158" x2="2553" y2="84158"/>
                        <a14:foregroundMark x1="4043" y1="83168" x2="4043" y2="83168"/>
                        <a14:foregroundMark x1="14255" y1="84158" x2="14255" y2="84158"/>
                        <a14:foregroundMark x1="19787" y1="86139" x2="19787" y2="86139"/>
                        <a14:foregroundMark x1="21064" y1="85149" x2="21915" y2="85149"/>
                        <a14:foregroundMark x1="25745" y1="85149" x2="25745" y2="85149"/>
                        <a14:foregroundMark x1="16809" y1="86139" x2="16809" y2="86139"/>
                        <a14:foregroundMark x1="12340" y1="86139" x2="12340" y2="86139"/>
                        <a14:foregroundMark x1="11915" y1="83168" x2="11915" y2="83168"/>
                        <a14:foregroundMark x1="11915" y1="91089" x2="11915" y2="91089"/>
                        <a14:foregroundMark x1="2766" y1="10891" x2="2766" y2="10891"/>
                        <a14:foregroundMark x1="5532" y1="10891" x2="5532" y2="10891"/>
                        <a14:foregroundMark x1="6383" y1="4950" x2="6383" y2="4950"/>
                        <a14:foregroundMark x1="4468" y1="27723" x2="4468" y2="27723"/>
                        <a14:foregroundMark x1="6383" y1="31683" x2="6383" y2="31683"/>
                        <a14:foregroundMark x1="2340" y1="54455" x2="2340" y2="54455"/>
                        <a14:foregroundMark x1="11277" y1="24752" x2="11277" y2="24752"/>
                        <a14:foregroundMark x1="17234" y1="27723" x2="17234" y2="27723"/>
                        <a14:foregroundMark x1="18936" y1="26733" x2="18936" y2="26733"/>
                        <a14:foregroundMark x1="21915" y1="26733" x2="21915" y2="26733"/>
                        <a14:foregroundMark x1="16809" y1="44554" x2="16809" y2="44554"/>
                        <a14:foregroundMark x1="17021" y1="54455" x2="17021" y2="54455"/>
                        <a14:foregroundMark x1="1915" y1="8911" x2="1915" y2="8911"/>
                        <a14:foregroundMark x1="1277" y1="8911" x2="1277" y2="8911"/>
                        <a14:foregroundMark x1="1277" y1="8911" x2="1277" y2="8911"/>
                        <a14:foregroundMark x1="1489" y1="8911" x2="1489" y2="8911"/>
                        <a14:foregroundMark x1="1277" y1="9901" x2="1277" y2="9901"/>
                        <a14:foregroundMark x1="1489" y1="8911" x2="1489" y2="8911"/>
                        <a14:foregroundMark x1="1277" y1="8911" x2="1277" y2="8911"/>
                        <a14:foregroundMark x1="1277" y1="8911" x2="1277" y2="8911"/>
                        <a14:foregroundMark x1="1277" y1="8911" x2="1277" y2="8911"/>
                        <a14:foregroundMark x1="1277" y1="8911" x2="1489" y2="8911"/>
                        <a14:foregroundMark x1="1489" y1="8911" x2="1489" y2="8911"/>
                        <a14:foregroundMark x1="1702" y1="9901" x2="1702" y2="9901"/>
                        <a14:foregroundMark x1="1489" y1="9901" x2="1489" y2="9901"/>
                        <a14:foregroundMark x1="1277" y1="7921" x2="1277" y2="7921"/>
                        <a14:foregroundMark x1="1489" y1="8911" x2="1489" y2="8911"/>
                        <a14:foregroundMark x1="1277" y1="8911" x2="1277" y2="8911"/>
                        <a14:foregroundMark x1="1489" y1="8911" x2="1489" y2="8911"/>
                        <a14:foregroundMark x1="1277" y1="8911" x2="1277" y2="8911"/>
                        <a14:foregroundMark x1="1277" y1="8911" x2="1277" y2="8911"/>
                        <a14:foregroundMark x1="1064" y1="9901" x2="1064" y2="9901"/>
                        <a14:foregroundMark x1="1277" y1="9901" x2="1277" y2="9901"/>
                        <a14:foregroundMark x1="1277" y1="9901" x2="1489" y2="9901"/>
                        <a14:foregroundMark x1="1702" y1="9901" x2="1702" y2="9901"/>
                        <a14:backgroundMark x1="12979" y1="57426" x2="12979" y2="57426"/>
                        <a14:backgroundMark x1="15106" y1="69307" x2="15106" y2="69307"/>
                        <a14:backgroundMark x1="20213" y1="70297" x2="21064" y2="72277"/>
                        <a14:backgroundMark x1="21489" y1="72277" x2="21489" y2="72277"/>
                        <a14:backgroundMark x1="9362" y1="88119" x2="9362" y2="88119"/>
                        <a14:backgroundMark x1="10213" y1="94059" x2="10213" y2="94059"/>
                        <a14:backgroundMark x1="12553" y1="95050" x2="12553" y2="95050"/>
                        <a14:backgroundMark x1="20000" y1="95050" x2="20000" y2="95050"/>
                        <a14:backgroundMark x1="12340" y1="93069" x2="12340" y2="93069"/>
                        <a14:backgroundMark x1="851" y1="96040" x2="851" y2="96040"/>
                        <a14:backgroundMark x1="3617" y1="36634" x2="3617" y2="36634"/>
                        <a14:backgroundMark x1="10638" y1="37624" x2="10638" y2="37624"/>
                        <a14:backgroundMark x1="56383" y1="45545" x2="56383" y2="45545"/>
                        <a14:backgroundMark x1="6383" y1="10891" x2="6383" y2="10891"/>
                        <a14:backgroundMark x1="3617" y1="10891" x2="3617" y2="10891"/>
                        <a14:backgroundMark x1="87872" y1="42574" x2="87872" y2="42574"/>
                        <a14:backgroundMark x1="2340" y1="3960" x2="2340" y2="3960"/>
                        <a14:backgroundMark x1="3830" y1="30693" x2="3830" y2="30693"/>
                        <a14:backgroundMark x1="4468" y1="29703" x2="4468" y2="29703"/>
                        <a14:backgroundMark x1="3830" y1="7921" x2="3830" y2="7921"/>
                        <a14:backgroundMark x1="1277" y1="6931" x2="1277" y2="69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613" y="6077385"/>
            <a:ext cx="2376132" cy="51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90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C545-8FBE-4904-A289-AEDD8DCC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20B4-4DDD-4AEF-9400-8E4DDEA2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5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104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Century Gothic</vt:lpstr>
      <vt:lpstr>Harlow Solid Italic</vt:lpstr>
      <vt:lpstr>Montserrat</vt:lpstr>
      <vt:lpstr>Montserrat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Grzegorz Bytniewski</dc:creator>
  <cp:lastModifiedBy>Simone Accornero</cp:lastModifiedBy>
  <cp:revision>27</cp:revision>
  <dcterms:created xsi:type="dcterms:W3CDTF">2017-09-27T16:21:37Z</dcterms:created>
  <dcterms:modified xsi:type="dcterms:W3CDTF">2017-12-15T18:27:43Z</dcterms:modified>
</cp:coreProperties>
</file>