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  <p:sldMasterId id="2147483660" r:id="rId4"/>
  </p:sldMasterIdLst>
  <p:notesMasterIdLst>
    <p:notesMasterId r:id="rId36"/>
  </p:notesMasterIdLst>
  <p:sldIdLst>
    <p:sldId id="256" r:id="rId5"/>
    <p:sldId id="388" r:id="rId6"/>
    <p:sldId id="389" r:id="rId7"/>
    <p:sldId id="257" r:id="rId8"/>
    <p:sldId id="258" r:id="rId9"/>
    <p:sldId id="390" r:id="rId10"/>
    <p:sldId id="391" r:id="rId11"/>
    <p:sldId id="392" r:id="rId12"/>
    <p:sldId id="393" r:id="rId13"/>
    <p:sldId id="394" r:id="rId14"/>
    <p:sldId id="397" r:id="rId15"/>
    <p:sldId id="395" r:id="rId16"/>
    <p:sldId id="396" r:id="rId17"/>
    <p:sldId id="340" r:id="rId18"/>
    <p:sldId id="398" r:id="rId19"/>
    <p:sldId id="401" r:id="rId20"/>
    <p:sldId id="399" r:id="rId21"/>
    <p:sldId id="403" r:id="rId22"/>
    <p:sldId id="400" r:id="rId23"/>
    <p:sldId id="386" r:id="rId24"/>
    <p:sldId id="402" r:id="rId25"/>
    <p:sldId id="407" r:id="rId26"/>
    <p:sldId id="408" r:id="rId27"/>
    <p:sldId id="406" r:id="rId28"/>
    <p:sldId id="405" r:id="rId29"/>
    <p:sldId id="404" r:id="rId30"/>
    <p:sldId id="409" r:id="rId31"/>
    <p:sldId id="371" r:id="rId32"/>
    <p:sldId id="387" r:id="rId33"/>
    <p:sldId id="383" r:id="rId34"/>
    <p:sldId id="410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22CB-B53F-BA3E-A415-D4103763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8E14-6FBE-26BC-9FE7-1D165527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CCD8-8B23-19DD-BF80-4AC03BC7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2FDD-E1EA-C6BA-7A8D-5D1B1A12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3E06-62E9-4969-DB43-2EBD05A8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26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7A0-0FBD-A191-1696-D76A98D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3668-F5BA-AE7B-EDE0-8E92C433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828F-9898-8E9F-4ACE-7F9FB9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204F-21A8-19A4-F009-E2C61CD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86D3-F5B8-6775-7B22-76F4AFA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576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5B7-5BF8-000B-E47B-4A0F81EE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DF4B-57C4-9E21-6E7E-20696493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1027-D1EA-4337-3BC6-83F2F264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2DF1-BEAF-4B7C-8E54-38E008F8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D666-B94D-BDE9-63BB-9DED2185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70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B2D0-3132-899B-BFC2-3AF5024D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6822-3B39-0EBC-AC9A-1051D92A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BB6D7-ACC9-1217-02C6-1302501E1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BEB-1D72-D005-1DDD-643868E1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FBA4-5D0E-9AD6-A683-91C16DE6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F7F5-2BDD-5487-37FE-5F1F9B02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579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79C-30A5-681B-CF7E-8DC40531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A677-B063-255D-AE5B-DD9F39B6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A6715-A99B-C3C2-B243-56FC685E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D65E9-A335-27C2-7935-350EF37A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8899-CB1C-C8FF-872A-146DCC5D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E1E8E-123A-B305-9EE8-BE949060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3BBEA-4266-A6F2-BA10-22F71AB2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D6538-6936-556B-1976-77AAE3C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305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0649-18E4-8E27-8E44-9D54C27D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C6FE-D02D-342E-E296-640E383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15EA7-6995-63AC-7C92-25DBA03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0503-C7CA-6B84-D24F-534286E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43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C4FD-1867-C6C6-BC67-C4DE4221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7C15-EB18-7994-C176-809E0BA0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3C0E-01C8-A928-94E4-74959882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694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1386-9705-9D6A-6C2A-2AB9FB66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379D-6579-DF6F-95A7-AA54E4EA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A393A-9433-2E9B-0922-E302CF06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8248-2A04-CB10-1CCD-EA7F003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433A-DD6F-36DF-7376-7E59B41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EAE01-C724-5C96-C51B-2E52B317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0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88C-CD9B-083C-F2D9-423E7D6E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1CCE8-C1A4-E540-C53C-46EC6EC0F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AF40-1EA9-0307-BCA4-CB3F7DFE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2BF1-C4EA-07FC-3FA1-7BCA0F5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3BE8-6D58-2041-4E7B-B070A31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D9E7-A09B-A737-1361-D3F0FC2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98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EB5-DCB5-3C32-C5D1-06751AC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E2826-A228-20FE-B90D-A0C75B36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901F-91F9-A9F3-7C67-EC74841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84E3-8CA9-6459-737B-4F7559A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7109-C233-FBCE-276C-FFAC7FF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43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27A3-301B-6792-2807-108F5CADE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C7BB-4D1C-5E50-5364-3BCBB06A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371F-769D-DB1A-8D63-88C1616B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B6DC-0A42-E88F-8B53-E260854B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149B-906C-C8C6-464E-599CBB46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47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A8CD-C01D-49CA-EF56-CD6F94F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D948-EC1F-42BF-7ADA-0D5AA824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DD68-98F7-2A00-EE6B-A92C65CD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EC36-C73C-4FBF-9215-738138EAD35A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9FB7-868C-2EAB-EBD1-4B3BAF7A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CDA9-7D38-D786-4D85-AF24654C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FBDB-8272-4930-8063-046A3438B5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8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r="6625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nl-BE" sz="5100" dirty="0"/>
              <a:t>Basiskennis</a:t>
            </a:r>
            <a:endParaRPr lang="nl-BE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Via de </a:t>
            </a:r>
            <a:r>
              <a:rPr lang="nl-BE" dirty="0" err="1"/>
              <a:t>ingeboude</a:t>
            </a:r>
            <a:r>
              <a:rPr lang="nl-BE" dirty="0"/>
              <a:t> functionaliteiten van Visual Studio of een </a:t>
            </a:r>
            <a:r>
              <a:rPr lang="nl-BE" dirty="0" err="1"/>
              <a:t>plugin</a:t>
            </a:r>
            <a:r>
              <a:rPr lang="nl-BE" dirty="0"/>
              <a:t> in Code.</a:t>
            </a:r>
          </a:p>
          <a:p>
            <a:pPr lvl="1"/>
            <a:r>
              <a:rPr lang="nl-BE" dirty="0"/>
              <a:t>Enkel een beperkte </a:t>
            </a:r>
            <a:r>
              <a:rPr lang="nl-BE" dirty="0" err="1"/>
              <a:t>toolset</a:t>
            </a:r>
            <a:r>
              <a:rPr lang="nl-BE" dirty="0"/>
              <a:t> van GIT is beschikbaar, voldoende voor .Net ontwikkeling</a:t>
            </a:r>
          </a:p>
          <a:p>
            <a:r>
              <a:rPr lang="nl-BE" dirty="0"/>
              <a:t>Via een Git GUI</a:t>
            </a:r>
          </a:p>
          <a:p>
            <a:pPr lvl="1"/>
            <a:r>
              <a:rPr lang="nl-BE" dirty="0"/>
              <a:t>GitHub desktop</a:t>
            </a:r>
          </a:p>
          <a:p>
            <a:pPr lvl="1"/>
            <a:r>
              <a:rPr lang="nl-BE" dirty="0"/>
              <a:t>Niet alle mogelijkheden zijn voorhanden die Git biedt.</a:t>
            </a:r>
          </a:p>
          <a:p>
            <a:r>
              <a:rPr lang="nl-BE" dirty="0"/>
              <a:t>Via de CLI</a:t>
            </a:r>
          </a:p>
          <a:p>
            <a:pPr lvl="1"/>
            <a:r>
              <a:rPr lang="nl-BE" dirty="0"/>
              <a:t>Via de </a:t>
            </a:r>
            <a:r>
              <a:rPr lang="nl-BE" dirty="0" err="1"/>
              <a:t>Command</a:t>
            </a:r>
            <a:r>
              <a:rPr lang="nl-BE" dirty="0"/>
              <a:t> Line zijn alle functionaliteiten beschikbaar.</a:t>
            </a:r>
          </a:p>
          <a:p>
            <a:pPr lvl="1"/>
            <a:r>
              <a:rPr lang="nl-BE" dirty="0"/>
              <a:t>Een vergt echter wel een grotere leercurve vooraleer we de functionaliteiten optimaal kunnen gebruiken.</a:t>
            </a:r>
          </a:p>
          <a:p>
            <a:pPr lvl="1"/>
            <a:r>
              <a:rPr lang="nl-BE" dirty="0"/>
              <a:t>Soms is ook een dieper inzicht nodig in GIT.</a:t>
            </a:r>
          </a:p>
        </p:txBody>
      </p:sp>
    </p:spTree>
    <p:extLst>
      <p:ext uri="{BB962C8B-B14F-4D97-AF65-F5344CB8AC3E}">
        <p14:creationId xmlns:p14="http://schemas.microsoft.com/office/powerpoint/2010/main" val="24485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4" b="194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</a:t>
            </a:r>
            <a:br>
              <a:rPr lang="en-US" sz="4800" b="1" dirty="0"/>
            </a:br>
            <a:r>
              <a:rPr lang="en-US" sz="4800" b="1" dirty="0" err="1"/>
              <a:t>gebruiken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3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Werken met GitHub: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Zorg ervoor dat GIT is geïnstalleerd op jou computer</a:t>
            </a:r>
          </a:p>
          <a:p>
            <a:pPr lvl="1"/>
            <a:r>
              <a:rPr lang="nl-BE" dirty="0"/>
              <a:t>Kijk na of Git is geïnstalleerd, meestal in volgende locatie: C:\Program Files\Git</a:t>
            </a:r>
          </a:p>
          <a:p>
            <a:pPr lvl="1"/>
            <a:r>
              <a:rPr lang="nl-BE" dirty="0"/>
              <a:t>Indien nodig, installeer Git via de site </a:t>
            </a:r>
            <a:r>
              <a:rPr lang="nl-BE" b="1" dirty="0">
                <a:hlinkClick r:id="rId2"/>
              </a:rPr>
              <a:t>https://git-scm.com/downloads</a:t>
            </a:r>
            <a:endParaRPr lang="nl-BE" b="1" dirty="0"/>
          </a:p>
          <a:p>
            <a:r>
              <a:rPr lang="nl-BE" dirty="0"/>
              <a:t>Indien je nog geen GitHub account hebt, maak er een aan.</a:t>
            </a:r>
          </a:p>
          <a:p>
            <a:pPr lvl="1"/>
            <a:r>
              <a:rPr lang="nl-BE" dirty="0">
                <a:hlinkClick r:id="rId3"/>
              </a:rPr>
              <a:t>https://github.com/</a:t>
            </a:r>
            <a:endParaRPr lang="nl-BE" dirty="0"/>
          </a:p>
          <a:p>
            <a:r>
              <a:rPr lang="nl-BE" dirty="0"/>
              <a:t>We werken met GIT </a:t>
            </a:r>
            <a:r>
              <a:rPr lang="nl-BE" dirty="0" err="1"/>
              <a:t>Bash</a:t>
            </a:r>
            <a:r>
              <a:rPr lang="nl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48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Basic GIT 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14400"/>
            <a:ext cx="11363865" cy="5820697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Configuratie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user.name &lt;name&gt;			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user.email</a:t>
            </a:r>
            <a:r>
              <a:rPr lang="nl-BE" dirty="0"/>
              <a:t> &lt;mail&gt;</a:t>
            </a:r>
          </a:p>
          <a:p>
            <a:pPr lvl="1"/>
            <a:r>
              <a:rPr lang="nl-BE"/>
              <a:t>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edit</a:t>
            </a:r>
            <a:r>
              <a:rPr lang="nl-BE" dirty="0"/>
              <a:t> –</a:t>
            </a:r>
            <a:r>
              <a:rPr lang="nl-BE" dirty="0" err="1"/>
              <a:t>global</a:t>
            </a:r>
            <a:endParaRPr lang="nl-BE" dirty="0"/>
          </a:p>
          <a:p>
            <a:r>
              <a:rPr lang="nl-BE" dirty="0"/>
              <a:t>Initialiseren van een nieuwe git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init</a:t>
            </a:r>
            <a:endParaRPr lang="nl-BE" dirty="0"/>
          </a:p>
          <a:p>
            <a:r>
              <a:rPr lang="nl-BE" dirty="0"/>
              <a:t>Status van een </a:t>
            </a:r>
            <a:r>
              <a:rPr lang="nl-BE" dirty="0" err="1"/>
              <a:t>repository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status</a:t>
            </a:r>
          </a:p>
          <a:p>
            <a:r>
              <a:rPr lang="nl-BE" dirty="0"/>
              <a:t>Voeg bestanden toe in de </a:t>
            </a:r>
            <a:r>
              <a:rPr lang="nl-BE" dirty="0" err="1"/>
              <a:t>staging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&lt;file&gt;			Voeg &lt;file&gt; toe aan de </a:t>
            </a:r>
            <a:r>
              <a:rPr lang="nl-BE" dirty="0" err="1"/>
              <a:t>repositories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add</a:t>
            </a:r>
            <a:r>
              <a:rPr lang="nl-BE" dirty="0"/>
              <a:t> .				Voeg alle nieuwe bestanden toe aan de </a:t>
            </a:r>
            <a:r>
              <a:rPr lang="nl-BE" dirty="0" err="1"/>
              <a:t>staging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rm</a:t>
            </a:r>
            <a:r>
              <a:rPr lang="nl-BE" dirty="0"/>
              <a:t> --</a:t>
            </a:r>
            <a:r>
              <a:rPr lang="nl-BE" dirty="0" err="1"/>
              <a:t>cached</a:t>
            </a:r>
            <a:r>
              <a:rPr lang="nl-BE" dirty="0"/>
              <a:t> &lt;file&gt; 		Verwijder een &lt;file&gt; terug uit de </a:t>
            </a:r>
            <a:r>
              <a:rPr lang="nl-BE" dirty="0" err="1"/>
              <a:t>stagin</a:t>
            </a:r>
            <a:endParaRPr lang="nl-BE" dirty="0"/>
          </a:p>
          <a:p>
            <a:r>
              <a:rPr lang="nl-BE" dirty="0" err="1"/>
              <a:t>Commit</a:t>
            </a:r>
            <a:endParaRPr lang="nl-BE" dirty="0"/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-m "&lt;</a:t>
            </a:r>
            <a:r>
              <a:rPr lang="nl-BE" dirty="0" err="1"/>
              <a:t>message</a:t>
            </a:r>
            <a:r>
              <a:rPr lang="nl-BE" dirty="0"/>
              <a:t>&gt;“		</a:t>
            </a:r>
            <a:r>
              <a:rPr lang="nl-BE" dirty="0" err="1"/>
              <a:t>Commit</a:t>
            </a:r>
            <a:r>
              <a:rPr lang="nl-BE" dirty="0"/>
              <a:t> de </a:t>
            </a:r>
            <a:r>
              <a:rPr lang="nl-BE" dirty="0" err="1"/>
              <a:t>staging</a:t>
            </a:r>
            <a:r>
              <a:rPr lang="nl-BE" dirty="0"/>
              <a:t> met een boodschap. </a:t>
            </a:r>
          </a:p>
          <a:p>
            <a:pPr lvl="2"/>
            <a:r>
              <a:rPr lang="nl-BE" b="1" dirty="0"/>
              <a:t>Boodschappen zijn verplicht bij een </a:t>
            </a:r>
            <a:r>
              <a:rPr lang="nl-BE" b="1" dirty="0" err="1"/>
              <a:t>commit</a:t>
            </a:r>
            <a:r>
              <a:rPr lang="nl-BE" b="1" dirty="0"/>
              <a:t>!</a:t>
            </a:r>
          </a:p>
          <a:p>
            <a:pPr lvl="1"/>
            <a:r>
              <a:rPr lang="nl-BE" dirty="0"/>
              <a:t>git </a:t>
            </a:r>
            <a:r>
              <a:rPr lang="nl-BE" dirty="0" err="1"/>
              <a:t>commit</a:t>
            </a:r>
            <a:r>
              <a:rPr lang="nl-BE" dirty="0"/>
              <a:t> -</a:t>
            </a:r>
            <a:r>
              <a:rPr lang="nl-BE" dirty="0" err="1"/>
              <a:t>am</a:t>
            </a:r>
            <a:r>
              <a:rPr lang="nl-BE" dirty="0"/>
              <a:t> "&lt;</a:t>
            </a:r>
            <a:r>
              <a:rPr lang="nl-BE" dirty="0" err="1"/>
              <a:t>message</a:t>
            </a:r>
            <a:r>
              <a:rPr lang="nl-BE" dirty="0"/>
              <a:t>"</a:t>
            </a:r>
          </a:p>
          <a:p>
            <a:r>
              <a:rPr lang="nl-BE" dirty="0"/>
              <a:t>Info</a:t>
            </a:r>
          </a:p>
          <a:p>
            <a:pPr lvl="1"/>
            <a:r>
              <a:rPr lang="nl-BE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7868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Creëer een directory met minstens 4 bestanden, waarvan er 1 een readme.txt is 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al de bestanden in een nieuwe </a:t>
            </a:r>
            <a:r>
              <a:rPr lang="nl-BE" sz="1700" dirty="0" err="1"/>
              <a:t>repository</a:t>
            </a:r>
            <a:endParaRPr lang="nl-BE" sz="1700" dirty="0"/>
          </a:p>
          <a:p>
            <a:r>
              <a:rPr lang="nl-BE" sz="1700" dirty="0"/>
              <a:t>Voeg een extra bestand toe.</a:t>
            </a:r>
          </a:p>
          <a:p>
            <a:r>
              <a:rPr lang="nl-BE" sz="1700" dirty="0"/>
              <a:t>Wijzig de readme.txt en voeg er tekst aan toe.</a:t>
            </a:r>
          </a:p>
          <a:p>
            <a:r>
              <a:rPr lang="nl-BE" sz="1700" dirty="0" err="1"/>
              <a:t>Commit</a:t>
            </a:r>
            <a:r>
              <a:rPr lang="nl-BE" sz="1700" dirty="0"/>
              <a:t> enkel de readme.txt en nog niet de nieuwe file.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GitHub: CLI toegang via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6"/>
            <a:ext cx="11363865" cy="5879690"/>
          </a:xfrm>
        </p:spPr>
        <p:txBody>
          <a:bodyPr>
            <a:normAutofit/>
          </a:bodyPr>
          <a:lstStyle/>
          <a:p>
            <a:r>
              <a:rPr lang="nl-BE" dirty="0"/>
              <a:t>Als we werken via CLI, is een toegang via SSH het makkelijkst.</a:t>
            </a:r>
          </a:p>
          <a:p>
            <a:pPr lvl="1"/>
            <a:r>
              <a:rPr lang="nl-BE" dirty="0"/>
              <a:t>We werken via de CLI van GIT </a:t>
            </a:r>
            <a:r>
              <a:rPr lang="nl-BE" dirty="0" err="1"/>
              <a:t>bash</a:t>
            </a:r>
            <a:endParaRPr lang="nl-BE" dirty="0"/>
          </a:p>
          <a:p>
            <a:r>
              <a:rPr lang="nl-BE" dirty="0"/>
              <a:t>Set up:</a:t>
            </a:r>
          </a:p>
          <a:p>
            <a:pPr lvl="1"/>
            <a:r>
              <a:rPr lang="nl-BE" dirty="0"/>
              <a:t>We kunnen controleren of er reeds een toegang bestaat: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ls</a:t>
            </a:r>
            <a:r>
              <a:rPr lang="nl-BE" dirty="0"/>
              <a:t> -al ~/.</a:t>
            </a:r>
            <a:r>
              <a:rPr lang="nl-BE" dirty="0" err="1"/>
              <a:t>ssh</a:t>
            </a:r>
            <a:endParaRPr lang="nl-BE" dirty="0"/>
          </a:p>
          <a:p>
            <a:pPr lvl="1"/>
            <a:r>
              <a:rPr lang="nl-BE" dirty="0"/>
              <a:t>Indien er geen bestaat, maak een </a:t>
            </a:r>
            <a:r>
              <a:rPr lang="nl-BE" dirty="0" err="1"/>
              <a:t>key</a:t>
            </a:r>
            <a:r>
              <a:rPr lang="nl-BE" dirty="0"/>
              <a:t> aan met het commando: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ssh-keygen</a:t>
            </a:r>
            <a:r>
              <a:rPr lang="nl-BE" dirty="0"/>
              <a:t> -t </a:t>
            </a:r>
            <a:r>
              <a:rPr lang="nl-BE" dirty="0" err="1"/>
              <a:t>rsa</a:t>
            </a:r>
            <a:r>
              <a:rPr lang="nl-BE" dirty="0"/>
              <a:t> -b =&gt; 4096 -C "&lt;email&gt;“</a:t>
            </a:r>
          </a:p>
          <a:p>
            <a:pPr lvl="1"/>
            <a:r>
              <a:rPr lang="nl-BE" dirty="0"/>
              <a:t>We voegen de SSH </a:t>
            </a:r>
            <a:r>
              <a:rPr lang="nl-BE" dirty="0" err="1"/>
              <a:t>identity</a:t>
            </a:r>
            <a:r>
              <a:rPr lang="nl-BE" dirty="0"/>
              <a:t> toe met het commando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/&lt;</a:t>
            </a:r>
            <a:r>
              <a:rPr lang="nl-BE" dirty="0" err="1"/>
              <a:t>rsa</a:t>
            </a:r>
            <a:r>
              <a:rPr lang="nl-BE" dirty="0"/>
              <a:t> file&gt;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Als we de standaard file gebruiken is het commando : 	</a:t>
            </a:r>
            <a:r>
              <a:rPr lang="nl-BE" dirty="0" err="1"/>
              <a:t>ssh-add</a:t>
            </a:r>
            <a:r>
              <a:rPr lang="nl-BE" dirty="0"/>
              <a:t> ~/.</a:t>
            </a:r>
            <a:r>
              <a:rPr lang="nl-BE" dirty="0" err="1"/>
              <a:t>ssh</a:t>
            </a:r>
            <a:r>
              <a:rPr lang="nl-BE" dirty="0"/>
              <a:t>/</a:t>
            </a:r>
            <a:r>
              <a:rPr lang="nl-BE" dirty="0" err="1"/>
              <a:t>id_rsa</a:t>
            </a:r>
            <a:endParaRPr lang="nl-BE" dirty="0"/>
          </a:p>
          <a:p>
            <a:pPr lvl="1"/>
            <a:r>
              <a:rPr lang="nl-BE" dirty="0"/>
              <a:t>Voeg SSH login toe in je GitHub </a:t>
            </a:r>
            <a:r>
              <a:rPr lang="nl-BE" dirty="0" err="1"/>
              <a:t>settings</a:t>
            </a:r>
            <a:r>
              <a:rPr lang="nl-BE" dirty="0"/>
              <a:t> account: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 err="1"/>
              <a:t>Creer</a:t>
            </a:r>
            <a:r>
              <a:rPr lang="nl-BE" dirty="0"/>
              <a:t> een nieuwe SSH toegang in je GitHub account bij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Open de </a:t>
            </a:r>
            <a:r>
              <a:rPr lang="nl-BE" dirty="0" err="1"/>
              <a:t>rsa</a:t>
            </a:r>
            <a:r>
              <a:rPr lang="nl-BE" dirty="0"/>
              <a:t> .pub file  (id_rsa.pub) en copy de inhoud in je </a:t>
            </a:r>
            <a:r>
              <a:rPr lang="nl-BE" dirty="0" err="1"/>
              <a:t>Github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We kunnen </a:t>
            </a:r>
            <a:r>
              <a:rPr lang="nl-BE" dirty="0" err="1"/>
              <a:t>inloggin</a:t>
            </a:r>
            <a:r>
              <a:rPr lang="nl-BE" dirty="0"/>
              <a:t> met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nl-BE" dirty="0"/>
              <a:t>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438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GitHub Repositories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GitHub </a:t>
            </a:r>
            <a:r>
              <a:rPr lang="nl-BE" dirty="0" err="1"/>
              <a:t>Repositories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11624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Online </a:t>
            </a:r>
            <a:r>
              <a:rPr lang="nl-BE" dirty="0" err="1"/>
              <a:t>repository</a:t>
            </a:r>
            <a:r>
              <a:rPr lang="nl-BE" dirty="0"/>
              <a:t> op een server in de </a:t>
            </a:r>
            <a:r>
              <a:rPr lang="nl-BE" dirty="0" err="1"/>
              <a:t>cloud</a:t>
            </a:r>
            <a:r>
              <a:rPr lang="nl-BE" dirty="0"/>
              <a:t>, in dit geval GitHub.</a:t>
            </a:r>
          </a:p>
          <a:p>
            <a:pPr lvl="1"/>
            <a:r>
              <a:rPr lang="nl-BE" dirty="0"/>
              <a:t>Deze </a:t>
            </a:r>
            <a:r>
              <a:rPr lang="nl-BE" dirty="0" err="1"/>
              <a:t>repositories</a:t>
            </a:r>
            <a:r>
              <a:rPr lang="nl-BE" dirty="0"/>
              <a:t> kunnen </a:t>
            </a:r>
            <a:r>
              <a:rPr lang="nl-BE" dirty="0" err="1"/>
              <a:t>rechtreeks</a:t>
            </a:r>
            <a:r>
              <a:rPr lang="nl-BE" dirty="0"/>
              <a:t> in de </a:t>
            </a:r>
            <a:r>
              <a:rPr lang="nl-BE" dirty="0" err="1"/>
              <a:t>coud</a:t>
            </a:r>
            <a:r>
              <a:rPr lang="nl-BE" dirty="0"/>
              <a:t> worden aangemaakt</a:t>
            </a:r>
          </a:p>
          <a:p>
            <a:pPr lvl="1"/>
            <a:r>
              <a:rPr lang="nl-BE" dirty="0"/>
              <a:t>Je kan ook eerst lokaal een </a:t>
            </a:r>
            <a:r>
              <a:rPr lang="nl-BE" dirty="0" err="1"/>
              <a:t>repository</a:t>
            </a:r>
            <a:r>
              <a:rPr lang="nl-BE" dirty="0"/>
              <a:t> aanmaken en daarna deze naar de </a:t>
            </a:r>
            <a:r>
              <a:rPr lang="nl-BE" dirty="0" err="1"/>
              <a:t>cloud</a:t>
            </a:r>
            <a:r>
              <a:rPr lang="nl-BE" dirty="0"/>
              <a:t> brengen</a:t>
            </a:r>
          </a:p>
          <a:p>
            <a:r>
              <a:rPr lang="nl-BE" dirty="0"/>
              <a:t>Online </a:t>
            </a:r>
            <a:r>
              <a:rPr lang="nl-BE" dirty="0" err="1"/>
              <a:t>repositories</a:t>
            </a:r>
            <a:r>
              <a:rPr lang="nl-BE" dirty="0"/>
              <a:t> kunnen publiek of privaat zijn.</a:t>
            </a:r>
          </a:p>
          <a:p>
            <a:r>
              <a:rPr lang="nl-BE" dirty="0"/>
              <a:t>Deze online </a:t>
            </a:r>
            <a:r>
              <a:rPr lang="nl-BE" dirty="0" err="1"/>
              <a:t>repositories</a:t>
            </a:r>
            <a:r>
              <a:rPr lang="nl-BE" dirty="0"/>
              <a:t> laten het toe om met meerdere personen aan een project te werken.</a:t>
            </a:r>
          </a:p>
          <a:p>
            <a:r>
              <a:rPr lang="nl-BE" dirty="0"/>
              <a:t>Net zoals de lokale </a:t>
            </a:r>
            <a:r>
              <a:rPr lang="nl-BE" dirty="0" err="1"/>
              <a:t>repositories</a:t>
            </a:r>
            <a:r>
              <a:rPr lang="nl-BE" dirty="0"/>
              <a:t>, bevatten de online </a:t>
            </a:r>
            <a:r>
              <a:rPr lang="nl-BE" dirty="0" err="1"/>
              <a:t>repositories</a:t>
            </a:r>
            <a:r>
              <a:rPr lang="nl-BE" dirty="0"/>
              <a:t> een historiek van alle veranderingen die aan deze bestanden zijn gebeurd en door wie.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77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Remote </a:t>
            </a:r>
            <a:r>
              <a:rPr lang="nl-BE" dirty="0" err="1"/>
              <a:t>repositories</a:t>
            </a:r>
            <a:r>
              <a:rPr lang="nl-BE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8" y="1311185"/>
            <a:ext cx="7509738" cy="2352118"/>
          </a:xfrm>
        </p:spPr>
        <p:txBody>
          <a:bodyPr>
            <a:normAutofit/>
          </a:bodyPr>
          <a:lstStyle/>
          <a:p>
            <a:r>
              <a:rPr lang="en-US" sz="2400" dirty="0"/>
              <a:t>Clone van de remote repository</a:t>
            </a:r>
          </a:p>
          <a:p>
            <a:r>
              <a:rPr lang="en-US" sz="2400" dirty="0"/>
              <a:t>Push de </a:t>
            </a:r>
            <a:r>
              <a:rPr lang="en-US" sz="2400" dirty="0" err="1"/>
              <a:t>veranderingen</a:t>
            </a:r>
            <a:r>
              <a:rPr lang="en-US" sz="2400" dirty="0"/>
              <a:t> </a:t>
            </a:r>
            <a:r>
              <a:rPr lang="en-US" sz="2400" dirty="0" err="1"/>
              <a:t>terug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de server</a:t>
            </a:r>
          </a:p>
          <a:p>
            <a:pPr lvl="1"/>
            <a:r>
              <a:rPr lang="en-US" sz="2000" dirty="0"/>
              <a:t>Om </a:t>
            </a:r>
            <a:r>
              <a:rPr lang="en-US" sz="2000" dirty="0" err="1"/>
              <a:t>eventuele</a:t>
            </a:r>
            <a:r>
              <a:rPr lang="en-US" sz="2000" dirty="0"/>
              <a:t> </a:t>
            </a:r>
            <a:r>
              <a:rPr lang="en-US" sz="2000" dirty="0" err="1"/>
              <a:t>veranderingen</a:t>
            </a:r>
            <a:r>
              <a:rPr lang="en-US" sz="2000" dirty="0"/>
              <a:t> door </a:t>
            </a:r>
            <a:r>
              <a:rPr lang="en-US" sz="2000" dirty="0" err="1"/>
              <a:t>anderen</a:t>
            </a:r>
            <a:r>
              <a:rPr lang="en-US" sz="2000" dirty="0"/>
              <a:t> op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vangen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Doe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fetch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merge</a:t>
            </a:r>
          </a:p>
          <a:p>
            <a:pPr lvl="2"/>
            <a:r>
              <a:rPr lang="en-US" sz="1800" dirty="0" err="1"/>
              <a:t>Alternatief</a:t>
            </a:r>
            <a:r>
              <a:rPr lang="en-US" sz="1800" dirty="0"/>
              <a:t> is om </a:t>
            </a:r>
            <a:r>
              <a:rPr lang="en-US" sz="1800" dirty="0" err="1"/>
              <a:t>eerst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pull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doen</a:t>
            </a:r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4553055" y="4428875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7099811" y="4428875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9646566" y="4384767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.git repository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9833191" y="5184820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910E5-45B6-862B-E569-2D48FA156241}"/>
              </a:ext>
            </a:extLst>
          </p:cNvPr>
          <p:cNvGrpSpPr/>
          <p:nvPr/>
        </p:nvGrpSpPr>
        <p:grpSpPr>
          <a:xfrm>
            <a:off x="8337787" y="794204"/>
            <a:ext cx="1722217" cy="1990489"/>
            <a:chOff x="414067" y="3626313"/>
            <a:chExt cx="2638052" cy="3158087"/>
          </a:xfrm>
        </p:grpSpPr>
        <p:pic>
          <p:nvPicPr>
            <p:cNvPr id="4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96D0286-33F1-6FC3-A534-44B6949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5D97B8-B0CC-330C-D82B-358E6D5FC315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 repo</a:t>
              </a:r>
            </a:p>
          </p:txBody>
        </p:sp>
      </p:grpSp>
      <p:pic>
        <p:nvPicPr>
          <p:cNvPr id="9" name="Picture 8" descr="A black outline of a cloud&#10;&#10;Description automatically generated">
            <a:extLst>
              <a:ext uri="{FF2B5EF4-FFF2-40B4-BE49-F238E27FC236}">
                <a16:creationId xmlns:a16="http://schemas.microsoft.com/office/drawing/2014/main" id="{E4248488-8F55-0079-96AB-E323AA126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01" y="2699124"/>
            <a:ext cx="2982630" cy="12001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CD96EE-4874-3DF9-58DF-EACD76A1B745}"/>
              </a:ext>
            </a:extLst>
          </p:cNvPr>
          <p:cNvGrpSpPr/>
          <p:nvPr/>
        </p:nvGrpSpPr>
        <p:grpSpPr>
          <a:xfrm>
            <a:off x="8545364" y="1578184"/>
            <a:ext cx="1354531" cy="1068579"/>
            <a:chOff x="7440075" y="5483361"/>
            <a:chExt cx="1354531" cy="1068579"/>
          </a:xfrm>
        </p:grpSpPr>
        <p:pic>
          <p:nvPicPr>
            <p:cNvPr id="11" name="Picture 1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1DA23E5D-59CB-B300-EBEA-B11A7E17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2" name="Picture 1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EDF22EB-6F79-4DA2-A606-0ED3EE5F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4" name="Picture 1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8104317-B959-353F-2563-987472E2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6" name="Picture 1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6E52EC2-C5CF-8E4E-7673-4560F45F4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8" name="Picture 1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E6F9D00-B10C-A471-C3D7-3EDA5D04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A363D3E-E2A1-B287-3AB1-D2DE7B10D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1B63C3-34DB-56F2-943C-AC3EED80934F}"/>
              </a:ext>
            </a:extLst>
          </p:cNvPr>
          <p:cNvGrpSpPr/>
          <p:nvPr/>
        </p:nvGrpSpPr>
        <p:grpSpPr>
          <a:xfrm>
            <a:off x="8539374" y="1566281"/>
            <a:ext cx="1193072" cy="1025728"/>
            <a:chOff x="9042267" y="2738991"/>
            <a:chExt cx="1193072" cy="1025728"/>
          </a:xfrm>
        </p:grpSpPr>
        <p:pic>
          <p:nvPicPr>
            <p:cNvPr id="31" name="Picture 3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395E8D9-750C-E802-097C-595C35C9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35" name="Picture 3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ECAA108-0718-C8F3-2C5D-8EDAB6BC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36" name="Picture 3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F36E25AE-D936-7470-1525-45F343086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48" name="Picture 4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6D637598-C0F3-9755-D6BD-DEB01472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4FD7F-6926-D38B-48A1-0BEAD73527EB}"/>
              </a:ext>
            </a:extLst>
          </p:cNvPr>
          <p:cNvGrpSpPr/>
          <p:nvPr/>
        </p:nvGrpSpPr>
        <p:grpSpPr>
          <a:xfrm>
            <a:off x="8541628" y="1573387"/>
            <a:ext cx="1193072" cy="1025728"/>
            <a:chOff x="9042267" y="2738991"/>
            <a:chExt cx="1193072" cy="1025728"/>
          </a:xfrm>
        </p:grpSpPr>
        <p:pic>
          <p:nvPicPr>
            <p:cNvPr id="51" name="Picture 5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55D25DD-2939-C7CE-9550-244161E2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52" name="Picture 5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0D4E7AF-3760-F1AA-D92C-40861F1D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53" name="Picture 5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AB4DBA3-C814-F5CA-6725-AD8CF9D4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54" name="Picture 5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D4A83B6-3EDE-A65B-FF06-CA37A370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DAAC89-560C-BB12-B5D2-76E4B0CAA6A5}"/>
              </a:ext>
            </a:extLst>
          </p:cNvPr>
          <p:cNvGrpSpPr/>
          <p:nvPr/>
        </p:nvGrpSpPr>
        <p:grpSpPr>
          <a:xfrm>
            <a:off x="5167895" y="5158627"/>
            <a:ext cx="979267" cy="1125555"/>
            <a:chOff x="1841667" y="3006513"/>
            <a:chExt cx="979267" cy="112555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149" y="356996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99" y="3006514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667" y="3006513"/>
              <a:ext cx="469430" cy="560483"/>
            </a:xfrm>
            <a:prstGeom prst="rect">
              <a:avLst/>
            </a:prstGeom>
          </p:spPr>
        </p:pic>
        <p:pic>
          <p:nvPicPr>
            <p:cNvPr id="56" name="Picture 5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43BB14E1-EAC7-6619-E043-ADEE1DF2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06" y="3569967"/>
              <a:ext cx="470785" cy="562101"/>
            </a:xfrm>
            <a:prstGeom prst="rect">
              <a:avLst/>
            </a:prstGeom>
          </p:spPr>
        </p:pic>
      </p:grpSp>
      <p:pic>
        <p:nvPicPr>
          <p:cNvPr id="57" name="Picture 56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5CAB3E47-0B76-5DE1-C715-7E812A0D0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11" y="5752229"/>
            <a:ext cx="469430" cy="560483"/>
          </a:xfrm>
          <a:prstGeom prst="rect">
            <a:avLst/>
          </a:prstGeom>
        </p:spPr>
      </p:pic>
      <p:pic>
        <p:nvPicPr>
          <p:cNvPr id="58" name="Picture 57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46F046E9-F0C1-F7D5-A4C3-3DF924B8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17" y="5150205"/>
            <a:ext cx="469430" cy="56048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B88E0-7164-2EC5-67F3-C8E3E998A66B}"/>
              </a:ext>
            </a:extLst>
          </p:cNvPr>
          <p:cNvGrpSpPr/>
          <p:nvPr/>
        </p:nvGrpSpPr>
        <p:grpSpPr>
          <a:xfrm>
            <a:off x="9929289" y="5278119"/>
            <a:ext cx="1193072" cy="1025728"/>
            <a:chOff x="9042267" y="2738991"/>
            <a:chExt cx="1193072" cy="1025728"/>
          </a:xfrm>
        </p:grpSpPr>
        <p:pic>
          <p:nvPicPr>
            <p:cNvPr id="65" name="Picture 6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542AF73-40DE-B87B-1199-35DFE007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29" y="2738991"/>
              <a:ext cx="451510" cy="539087"/>
            </a:xfrm>
            <a:prstGeom prst="rect">
              <a:avLst/>
            </a:prstGeom>
          </p:spPr>
        </p:pic>
        <p:pic>
          <p:nvPicPr>
            <p:cNvPr id="66" name="Picture 6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41B49D-0E5B-A87C-84A2-D9A6E81C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175" y="3225631"/>
              <a:ext cx="451510" cy="539087"/>
            </a:xfrm>
            <a:prstGeom prst="rect">
              <a:avLst/>
            </a:prstGeom>
          </p:spPr>
        </p:pic>
        <p:pic>
          <p:nvPicPr>
            <p:cNvPr id="67" name="Picture 6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CC2518D5-0370-074B-F4DE-737EB05D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267" y="3225632"/>
              <a:ext cx="451510" cy="539087"/>
            </a:xfrm>
            <a:prstGeom prst="rect">
              <a:avLst/>
            </a:prstGeom>
          </p:spPr>
        </p:pic>
        <p:pic>
          <p:nvPicPr>
            <p:cNvPr id="68" name="Picture 6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0DDB4D6-2A14-95A0-15F1-2F571534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3038" y="2740144"/>
              <a:ext cx="451510" cy="53908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346D3F-DC74-05A1-2CA4-0840DD47ADFF}"/>
              </a:ext>
            </a:extLst>
          </p:cNvPr>
          <p:cNvGrpSpPr/>
          <p:nvPr/>
        </p:nvGrpSpPr>
        <p:grpSpPr>
          <a:xfrm>
            <a:off x="4688687" y="5165196"/>
            <a:ext cx="1450951" cy="1139157"/>
            <a:chOff x="2018141" y="2807839"/>
            <a:chExt cx="1450951" cy="113915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3FFFE6B-C650-D389-A5BD-F55C55788040}"/>
                </a:ext>
              </a:extLst>
            </p:cNvPr>
            <p:cNvGrpSpPr/>
            <p:nvPr/>
          </p:nvGrpSpPr>
          <p:grpSpPr>
            <a:xfrm>
              <a:off x="2489825" y="2807839"/>
              <a:ext cx="979267" cy="1125555"/>
              <a:chOff x="1841667" y="3006513"/>
              <a:chExt cx="979267" cy="1125555"/>
            </a:xfrm>
          </p:grpSpPr>
          <p:pic>
            <p:nvPicPr>
              <p:cNvPr id="71" name="Picture 70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940704C8-CA0B-32AC-172E-B00C0788F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149" y="3569967"/>
                <a:ext cx="470785" cy="562101"/>
              </a:xfrm>
              <a:prstGeom prst="rect">
                <a:avLst/>
              </a:prstGeom>
            </p:spPr>
          </p:pic>
          <p:pic>
            <p:nvPicPr>
              <p:cNvPr id="72" name="Picture 71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139A743E-E945-D625-08FF-5DE48CFC4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7299" y="3006514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3" name="Picture 72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7F068DC-A6E4-5A76-9BB5-B837B36CF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1667" y="3006513"/>
                <a:ext cx="469430" cy="560483"/>
              </a:xfrm>
              <a:prstGeom prst="rect">
                <a:avLst/>
              </a:prstGeom>
            </p:spPr>
          </p:pic>
          <p:pic>
            <p:nvPicPr>
              <p:cNvPr id="74" name="Picture 73" descr="A black and white image of a document and a pencil&#10;&#10;Description automatically generated">
                <a:extLst>
                  <a:ext uri="{FF2B5EF4-FFF2-40B4-BE49-F238E27FC236}">
                    <a16:creationId xmlns:a16="http://schemas.microsoft.com/office/drawing/2014/main" id="{4AC56EC2-29D6-1F2F-ECE9-42D5051AC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306" y="3569967"/>
                <a:ext cx="470785" cy="562101"/>
              </a:xfrm>
              <a:prstGeom prst="rect">
                <a:avLst/>
              </a:prstGeom>
            </p:spPr>
          </p:pic>
        </p:grpSp>
        <p:pic>
          <p:nvPicPr>
            <p:cNvPr id="75" name="Picture 74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617402EB-5D90-4335-8BC3-4D124491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2807839"/>
              <a:ext cx="469430" cy="560483"/>
            </a:xfrm>
            <a:prstGeom prst="rect">
              <a:avLst/>
            </a:prstGeom>
          </p:spPr>
        </p:pic>
        <p:pic>
          <p:nvPicPr>
            <p:cNvPr id="76" name="Picture 75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F6CB5BB3-9828-859B-8114-2B3B459E2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141" y="3386513"/>
              <a:ext cx="469430" cy="56048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58950A-986B-55B2-7341-03B132041D52}"/>
              </a:ext>
            </a:extLst>
          </p:cNvPr>
          <p:cNvGrpSpPr/>
          <p:nvPr/>
        </p:nvGrpSpPr>
        <p:grpSpPr>
          <a:xfrm>
            <a:off x="7269911" y="5174555"/>
            <a:ext cx="1452981" cy="1129291"/>
            <a:chOff x="1599687" y="2487780"/>
            <a:chExt cx="1452981" cy="1129291"/>
          </a:xfrm>
        </p:grpSpPr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87" y="2488720"/>
              <a:ext cx="457002" cy="545644"/>
            </a:xfrm>
            <a:prstGeom prst="rect">
              <a:avLst/>
            </a:prstGeom>
          </p:spPr>
        </p:pic>
        <p:pic>
          <p:nvPicPr>
            <p:cNvPr id="86" name="Picture 85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AF1EB27-9FDE-8D5F-3591-40E000A5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319" y="2487780"/>
              <a:ext cx="457002" cy="545644"/>
            </a:xfrm>
            <a:prstGeom prst="rect">
              <a:avLst/>
            </a:prstGeom>
          </p:spPr>
        </p:pic>
        <p:pic>
          <p:nvPicPr>
            <p:cNvPr id="87" name="Picture 86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7C36453A-C857-F48F-2C74-5550DF31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61" y="3066050"/>
              <a:ext cx="457002" cy="545644"/>
            </a:xfrm>
            <a:prstGeom prst="rect">
              <a:avLst/>
            </a:prstGeom>
          </p:spPr>
        </p:pic>
        <p:pic>
          <p:nvPicPr>
            <p:cNvPr id="88" name="Picture 87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D2DB6743-6B58-2F84-30BB-57D7F675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601" y="3071427"/>
              <a:ext cx="457002" cy="545644"/>
            </a:xfrm>
            <a:prstGeom prst="rect">
              <a:avLst/>
            </a:prstGeom>
          </p:spPr>
        </p:pic>
        <p:pic>
          <p:nvPicPr>
            <p:cNvPr id="89" name="Picture 8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3FAB8F22-F8C0-F2F5-F244-5C56CE45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666" y="3058569"/>
              <a:ext cx="457002" cy="545644"/>
            </a:xfrm>
            <a:prstGeom prst="rect">
              <a:avLst/>
            </a:prstGeom>
          </p:spPr>
        </p:pic>
        <p:pic>
          <p:nvPicPr>
            <p:cNvPr id="90" name="Picture 8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59350F40-1B2B-6C6B-C1E6-7832AC6CE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677" y="2487780"/>
              <a:ext cx="457002" cy="545644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775ED72-6DF8-40CD-B97F-97687085986D}"/>
              </a:ext>
            </a:extLst>
          </p:cNvPr>
          <p:cNvSpPr txBox="1"/>
          <p:nvPr/>
        </p:nvSpPr>
        <p:spPr>
          <a:xfrm>
            <a:off x="9305826" y="3762199"/>
            <a:ext cx="85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Clone</a:t>
            </a:r>
            <a:endParaRPr lang="en-IE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C05A5D-7EFC-9677-E297-DC26A33AB757}"/>
              </a:ext>
            </a:extLst>
          </p:cNvPr>
          <p:cNvSpPr txBox="1"/>
          <p:nvPr/>
        </p:nvSpPr>
        <p:spPr>
          <a:xfrm>
            <a:off x="10679068" y="3762199"/>
            <a:ext cx="72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</a:t>
            </a:r>
            <a:endParaRPr lang="en-IE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F2A7A3-A5D4-936F-7C35-D48DA8570FAB}"/>
              </a:ext>
            </a:extLst>
          </p:cNvPr>
          <p:cNvGrpSpPr/>
          <p:nvPr/>
        </p:nvGrpSpPr>
        <p:grpSpPr>
          <a:xfrm>
            <a:off x="9824951" y="5178291"/>
            <a:ext cx="1354531" cy="1068579"/>
            <a:chOff x="7440075" y="5483361"/>
            <a:chExt cx="1354531" cy="1068579"/>
          </a:xfrm>
        </p:grpSpPr>
        <p:pic>
          <p:nvPicPr>
            <p:cNvPr id="102" name="Picture 10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E0FEE8C-5A31-D51B-FB26-8416A566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103" name="Picture 10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8A880A30-C700-2AAE-04E8-7EA24E53B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104" name="Picture 103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37DE29E5-4809-D143-FA60-7F380DCBC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105" name="Picture 104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905B10E8-0333-AAFF-1499-6364F5401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106" name="Picture 105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F2CA56B-1CE6-65DC-5A2C-52C29DC11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107" name="Picture 10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5D1F1785-F144-63D3-2089-F4E7A077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8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0.01088 L 0.06641 0.01088 C 0.09219 0.01088 0.12396 0.16273 0.12396 0.28634 L 0.12396 0.5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275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46 L -0.20781 -0.00046 C -0.3013 -0.00046 -0.41654 -0.00254 -0.41654 -0.00393 L -0.41654 -0.0071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-3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16 L 0.10768 0.00116 C 0.15469 0.00116 0.21276 0.00301 0.21276 0.0044 L 0.21276 0.0078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717 L 0.10404 0.00717 C 0.15013 0.00717 0.20703 0.00902 0.20703 0.01064 L 0.20703 0.0143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018 L -0.05065 0.01018 C -0.07448 0.01018 -0.10365 -0.13611 -0.10365 -0.25486 L -0.10365 -0.51968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2650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92" grpId="0"/>
      <p:bldP spid="92" grpId="1"/>
      <p:bldP spid="93" grpId="0"/>
      <p:bldP spid="9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remote </a:t>
            </a:r>
            <a:r>
              <a:rPr lang="nl-BE" dirty="0" err="1"/>
              <a:t>repositories</a:t>
            </a:r>
            <a:r>
              <a:rPr lang="nl-BE" dirty="0"/>
              <a:t> in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904568"/>
            <a:ext cx="11363865" cy="5720519"/>
          </a:xfrm>
        </p:spPr>
        <p:txBody>
          <a:bodyPr>
            <a:normAutofit/>
          </a:bodyPr>
          <a:lstStyle/>
          <a:p>
            <a:r>
              <a:rPr lang="nl-BE" dirty="0"/>
              <a:t>We beginnen met een bestaande </a:t>
            </a:r>
            <a:r>
              <a:rPr lang="nl-BE" dirty="0" err="1"/>
              <a:t>repository</a:t>
            </a:r>
            <a:r>
              <a:rPr lang="nl-BE" dirty="0"/>
              <a:t> te </a:t>
            </a:r>
            <a:r>
              <a:rPr lang="nl-BE" dirty="0" err="1"/>
              <a:t>clonen</a:t>
            </a:r>
            <a:r>
              <a:rPr lang="nl-BE" dirty="0"/>
              <a:t> van de remote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Dit doen we met het commando </a:t>
            </a:r>
          </a:p>
          <a:p>
            <a:pPr lvl="2"/>
            <a:r>
              <a:rPr lang="en-US" b="1" dirty="0"/>
              <a:t>git clone &lt;SSH link from </a:t>
            </a:r>
            <a:r>
              <a:rPr lang="en-US" b="1" dirty="0" err="1"/>
              <a:t>github</a:t>
            </a:r>
            <a:r>
              <a:rPr lang="en-US" b="1" dirty="0"/>
              <a:t>&gt;</a:t>
            </a:r>
            <a:endParaRPr lang="nl-BE" b="1" dirty="0"/>
          </a:p>
          <a:p>
            <a:pPr lvl="2"/>
            <a:r>
              <a:rPr lang="nl-BE" dirty="0"/>
              <a:t>De SSH link vinden we in onze </a:t>
            </a:r>
            <a:r>
              <a:rPr lang="nl-BE" dirty="0" err="1"/>
              <a:t>repository</a:t>
            </a:r>
            <a:r>
              <a:rPr lang="nl-BE" dirty="0"/>
              <a:t> op GitHub</a:t>
            </a:r>
          </a:p>
          <a:p>
            <a:pPr lvl="2"/>
            <a:endParaRPr lang="nl-BE" dirty="0"/>
          </a:p>
          <a:p>
            <a:endParaRPr lang="nl-BE" dirty="0"/>
          </a:p>
          <a:p>
            <a:r>
              <a:rPr lang="nl-BE" dirty="0"/>
              <a:t>Nadat we veranderingen gemaakt hebben kunnen we die terug pushen </a:t>
            </a:r>
          </a:p>
          <a:p>
            <a:pPr lvl="1"/>
            <a:r>
              <a:rPr lang="nl-BE" dirty="0"/>
              <a:t>We pushen die terug op de originele </a:t>
            </a:r>
            <a:r>
              <a:rPr lang="nl-BE" dirty="0" err="1"/>
              <a:t>repository</a:t>
            </a:r>
            <a:endParaRPr lang="nl-BE" dirty="0"/>
          </a:p>
          <a:p>
            <a:pPr lvl="2"/>
            <a:r>
              <a:rPr lang="nl-BE" b="1" dirty="0"/>
              <a:t>git push </a:t>
            </a:r>
            <a:r>
              <a:rPr lang="nl-BE" b="1" dirty="0" err="1"/>
              <a:t>origin</a:t>
            </a:r>
            <a:r>
              <a:rPr lang="nl-BE" b="1" dirty="0"/>
              <a:t> &lt;</a:t>
            </a:r>
            <a:r>
              <a:rPr lang="nl-BE" b="1" dirty="0" err="1"/>
              <a:t>branch</a:t>
            </a:r>
            <a:r>
              <a:rPr lang="nl-BE" b="1" dirty="0"/>
              <a:t>&gt; </a:t>
            </a:r>
            <a:r>
              <a:rPr lang="nl-BE" dirty="0"/>
              <a:t>	</a:t>
            </a:r>
          </a:p>
          <a:p>
            <a:pPr lvl="3"/>
            <a:r>
              <a:rPr lang="nl-BE" dirty="0"/>
              <a:t>In dit geval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, dus &gt;	git push </a:t>
            </a:r>
            <a:r>
              <a:rPr lang="nl-BE" dirty="0" err="1"/>
              <a:t>origin</a:t>
            </a:r>
            <a:r>
              <a:rPr lang="nl-BE" dirty="0"/>
              <a:t> </a:t>
            </a:r>
            <a:r>
              <a:rPr lang="nl-BE" dirty="0" err="1"/>
              <a:t>main</a:t>
            </a:r>
            <a:endParaRPr lang="nl-BE" dirty="0"/>
          </a:p>
          <a:p>
            <a:r>
              <a:rPr lang="nl-BE" dirty="0"/>
              <a:t>Best eerst kijken of we up-to-date zijn met de server</a:t>
            </a:r>
          </a:p>
          <a:p>
            <a:pPr lvl="1"/>
            <a:r>
              <a:rPr lang="nl-BE" dirty="0"/>
              <a:t>Een </a:t>
            </a:r>
            <a:r>
              <a:rPr lang="nl-BE" b="1" dirty="0" err="1"/>
              <a:t>fetch</a:t>
            </a:r>
            <a:r>
              <a:rPr lang="nl-BE" dirty="0"/>
              <a:t> kijkt enkel of er veranderingen zijn: 	</a:t>
            </a:r>
            <a:r>
              <a:rPr lang="nl-BE" b="1" dirty="0"/>
              <a:t>git </a:t>
            </a:r>
            <a:r>
              <a:rPr lang="nl-BE" b="1" dirty="0" err="1"/>
              <a:t>fetch</a:t>
            </a:r>
            <a:endParaRPr lang="nl-BE" b="1" dirty="0"/>
          </a:p>
          <a:p>
            <a:pPr lvl="1"/>
            <a:r>
              <a:rPr lang="nl-BE" dirty="0"/>
              <a:t>Een </a:t>
            </a:r>
            <a:r>
              <a:rPr lang="nl-BE" b="1" dirty="0"/>
              <a:t>pull</a:t>
            </a:r>
            <a:r>
              <a:rPr lang="nl-BE" dirty="0"/>
              <a:t> haalt de veranderingen binnen en doet ineens een </a:t>
            </a:r>
            <a:r>
              <a:rPr lang="nl-BE" dirty="0" err="1"/>
              <a:t>merge</a:t>
            </a:r>
            <a:r>
              <a:rPr lang="nl-BE" dirty="0"/>
              <a:t>: </a:t>
            </a:r>
            <a:r>
              <a:rPr lang="nl-BE" b="1" dirty="0"/>
              <a:t>git pull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564026-D21F-6370-8E06-E002F2AD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11" y="1551234"/>
            <a:ext cx="4205244" cy="20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0" r="183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WERKEN MET GIT &amp; GitHub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220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Samenwerking op een </a:t>
            </a:r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78194"/>
            <a:ext cx="11541959" cy="5346893"/>
          </a:xfrm>
        </p:spPr>
        <p:txBody>
          <a:bodyPr>
            <a:normAutofit/>
          </a:bodyPr>
          <a:lstStyle/>
          <a:p>
            <a:r>
              <a:rPr lang="nl-BE" dirty="0"/>
              <a:t>Uiteraard kunnen op een </a:t>
            </a:r>
            <a:r>
              <a:rPr lang="nl-BE" dirty="0" err="1"/>
              <a:t>repository</a:t>
            </a:r>
            <a:r>
              <a:rPr lang="nl-BE" dirty="0"/>
              <a:t> meerdere gebruikers toevoegen. GIT is immers gemaakt om samen op een project te werken </a:t>
            </a:r>
          </a:p>
          <a:p>
            <a:r>
              <a:rPr lang="nl-BE" dirty="0"/>
              <a:t>We kunnen een onderscheid maken tussen de gebruikers die we toevoegen:</a:t>
            </a:r>
          </a:p>
          <a:p>
            <a:pPr lvl="1"/>
            <a:r>
              <a:rPr lang="nl-BE" dirty="0"/>
              <a:t>Collaborators:</a:t>
            </a:r>
          </a:p>
          <a:p>
            <a:pPr lvl="2"/>
            <a:r>
              <a:rPr lang="nl-BE" dirty="0"/>
              <a:t>Dit is het </a:t>
            </a:r>
            <a:r>
              <a:rPr lang="nl-BE" dirty="0" err="1"/>
              <a:t>core</a:t>
            </a:r>
            <a:r>
              <a:rPr lang="nl-BE" dirty="0"/>
              <a:t> team van het project</a:t>
            </a:r>
          </a:p>
          <a:p>
            <a:pPr lvl="2"/>
            <a:r>
              <a:rPr lang="nl-BE" dirty="0"/>
              <a:t>Deze hebben uitgebreide rechten</a:t>
            </a:r>
          </a:p>
          <a:p>
            <a:pPr lvl="1"/>
            <a:r>
              <a:rPr lang="nl-BE" dirty="0" err="1"/>
              <a:t>Contributors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Medewerkers met minder rechten.</a:t>
            </a:r>
          </a:p>
          <a:p>
            <a:pPr lvl="2"/>
            <a:r>
              <a:rPr lang="nl-BE" dirty="0"/>
              <a:t>Niet rechtstreeks pushen naar de </a:t>
            </a: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branch</a:t>
            </a:r>
            <a:endParaRPr lang="nl-BE" dirty="0"/>
          </a:p>
          <a:p>
            <a:pPr lvl="2"/>
            <a:r>
              <a:rPr lang="nl-BE" dirty="0"/>
              <a:t>Hiervoor is een PR (pull </a:t>
            </a:r>
            <a:r>
              <a:rPr lang="nl-BE" dirty="0" err="1"/>
              <a:t>request</a:t>
            </a:r>
            <a:r>
              <a:rPr lang="nl-BE" dirty="0"/>
              <a:t>) nodig</a:t>
            </a:r>
          </a:p>
          <a:p>
            <a:r>
              <a:rPr lang="nl-BE" dirty="0"/>
              <a:t>We kunnen meerdere gebruikers toevoegen in de GitHub </a:t>
            </a:r>
            <a:r>
              <a:rPr lang="nl-BE" dirty="0" err="1"/>
              <a:t>repository</a:t>
            </a:r>
            <a:endParaRPr lang="nl-BE" dirty="0"/>
          </a:p>
          <a:p>
            <a:pPr lvl="1"/>
            <a:r>
              <a:rPr lang="nl-BE" dirty="0"/>
              <a:t>Op de site, selecteer </a:t>
            </a:r>
            <a:r>
              <a:rPr lang="nl-BE" dirty="0" err="1"/>
              <a:t>Settings</a:t>
            </a:r>
            <a:r>
              <a:rPr lang="nl-BE" dirty="0"/>
              <a:t> end ga naar de Access tab. Daar kan je mensen uitnodigen om Collaborator te worden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1ECA-8DA1-8B40-811C-B775E02D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9" y="2767627"/>
            <a:ext cx="323850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661F0-E8D2-C525-DB77-22593D57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29" y="2767627"/>
            <a:ext cx="3914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1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 err="1"/>
              <a:t>Clone</a:t>
            </a:r>
            <a:r>
              <a:rPr lang="nl-BE" sz="1700" dirty="0"/>
              <a:t> de code van de demo lokaal </a:t>
            </a:r>
          </a:p>
          <a:p>
            <a:r>
              <a:rPr lang="nl-BE" sz="1700" dirty="0"/>
              <a:t>Voeg een Persoonlijke file toe met jou naam</a:t>
            </a:r>
          </a:p>
          <a:p>
            <a:r>
              <a:rPr lang="nl-BE" sz="1700" dirty="0"/>
              <a:t>Push die file terug op de </a:t>
            </a:r>
            <a:r>
              <a:rPr lang="nl-BE" sz="1700" dirty="0" err="1"/>
              <a:t>repository</a:t>
            </a:r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38997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2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Maak een nieuwe </a:t>
            </a:r>
            <a:r>
              <a:rPr lang="nl-BE" sz="1700" dirty="0" err="1"/>
              <a:t>repository</a:t>
            </a:r>
            <a:r>
              <a:rPr lang="nl-BE" sz="1700" dirty="0"/>
              <a:t> aan</a:t>
            </a:r>
          </a:p>
          <a:p>
            <a:r>
              <a:rPr lang="nl-BE" sz="1700" dirty="0" err="1"/>
              <a:t>Clone</a:t>
            </a:r>
            <a:r>
              <a:rPr lang="nl-BE" sz="1700" dirty="0"/>
              <a:t> die lokaal en voeg verschillende bestanden toe.</a:t>
            </a:r>
          </a:p>
          <a:p>
            <a:r>
              <a:rPr lang="nl-BE" sz="1700" dirty="0"/>
              <a:t>Push die </a:t>
            </a:r>
            <a:r>
              <a:rPr lang="nl-BE" sz="1700" dirty="0" err="1"/>
              <a:t>repository</a:t>
            </a:r>
            <a:r>
              <a:rPr lang="nl-BE" sz="1700" dirty="0"/>
              <a:t> terug naar GitHub</a:t>
            </a:r>
          </a:p>
          <a:p>
            <a:r>
              <a:rPr lang="nl-BE" sz="1700" dirty="0"/>
              <a:t>Nodig een mede student uit als Collaborator.</a:t>
            </a:r>
          </a:p>
          <a:p>
            <a:r>
              <a:rPr lang="nl-BE" sz="1700" dirty="0"/>
              <a:t>Verander beide iets in het project en voeg ook een bestand toe.</a:t>
            </a:r>
          </a:p>
          <a:p>
            <a:r>
              <a:rPr lang="nl-BE" sz="1700" dirty="0"/>
              <a:t>Push de veranderingen naar GitHub.</a:t>
            </a:r>
          </a:p>
          <a:p>
            <a:r>
              <a:rPr lang="nl-BE" sz="1700" dirty="0"/>
              <a:t>Zorg dat je op het einde van het Labo identiek dezelfde files lokaal hebt staan</a:t>
            </a:r>
          </a:p>
        </p:txBody>
      </p:sp>
    </p:spTree>
    <p:extLst>
      <p:ext uri="{BB962C8B-B14F-4D97-AF65-F5344CB8AC3E}">
        <p14:creationId xmlns:p14="http://schemas.microsoft.com/office/powerpoint/2010/main" val="271189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78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Branches </a:t>
            </a:r>
            <a:r>
              <a:rPr lang="en-US" sz="4800" b="1" dirty="0" err="1"/>
              <a:t>en</a:t>
            </a:r>
            <a:r>
              <a:rPr lang="en-US" sz="4800" b="1" dirty="0"/>
              <a:t> Pull requests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Branching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894735"/>
            <a:ext cx="11363865" cy="5850194"/>
          </a:xfrm>
        </p:spPr>
        <p:txBody>
          <a:bodyPr>
            <a:normAutofit/>
          </a:bodyPr>
          <a:lstStyle/>
          <a:p>
            <a:r>
              <a:rPr lang="nl-BE" dirty="0"/>
              <a:t>Als we met meerdere </a:t>
            </a:r>
            <a:r>
              <a:rPr lang="nl-BE" dirty="0" err="1"/>
              <a:t>developers</a:t>
            </a:r>
            <a:r>
              <a:rPr lang="nl-BE" dirty="0"/>
              <a:t> samen aan code werken, komen we dikwijls in elkaars vaarwater. </a:t>
            </a:r>
          </a:p>
          <a:p>
            <a:r>
              <a:rPr lang="nl-BE" dirty="0"/>
              <a:t>Om dit te verhelpen kunnen we een aparte </a:t>
            </a:r>
            <a:r>
              <a:rPr lang="nl-BE" dirty="0" err="1"/>
              <a:t>branch</a:t>
            </a:r>
            <a:r>
              <a:rPr lang="nl-BE" dirty="0"/>
              <a:t> maken van ons project.</a:t>
            </a:r>
          </a:p>
          <a:p>
            <a:pPr lvl="1"/>
            <a:r>
              <a:rPr lang="nl-BE" dirty="0"/>
              <a:t>Dit is letterlijk een aftakking van de code.</a:t>
            </a:r>
          </a:p>
          <a:p>
            <a:pPr lvl="1"/>
            <a:r>
              <a:rPr lang="nl-BE" dirty="0"/>
              <a:t>De aftakking gebeurt op een bepaald moment in de ontwikkeling.</a:t>
            </a:r>
          </a:p>
          <a:p>
            <a:pPr lvl="1"/>
            <a:r>
              <a:rPr lang="nl-BE" dirty="0"/>
              <a:t>Vanaf dat moment heeft elke verandering enkel een impact op de </a:t>
            </a:r>
            <a:r>
              <a:rPr lang="nl-BE" dirty="0" err="1"/>
              <a:t>branch</a:t>
            </a:r>
            <a:r>
              <a:rPr lang="nl-BE" dirty="0"/>
              <a:t> waar we op dat moment aan werken en heeft geen enkele invloed op de andere branches.</a:t>
            </a:r>
          </a:p>
          <a:p>
            <a:pPr lvl="1"/>
            <a:r>
              <a:rPr lang="nl-BE" dirty="0"/>
              <a:t>We kunnen na afloop de veranderingen terug </a:t>
            </a:r>
            <a:r>
              <a:rPr lang="nl-BE" dirty="0" err="1"/>
              <a:t>mergen</a:t>
            </a:r>
            <a:r>
              <a:rPr lang="nl-BE" dirty="0"/>
              <a:t> met de oorspronkelijke </a:t>
            </a:r>
            <a:r>
              <a:rPr lang="nl-BE" dirty="0" err="1"/>
              <a:t>branch</a:t>
            </a:r>
            <a:r>
              <a:rPr lang="nl-BE" dirty="0"/>
              <a:t> of ook met andere branches.</a:t>
            </a:r>
          </a:p>
          <a:p>
            <a:pPr lvl="1"/>
            <a:r>
              <a:rPr lang="nl-BE" dirty="0"/>
              <a:t>Indien we niet tevreden zijn van ons werk kunnen we er zelfs voor kiezen om ons werk ongedaan te maken en de </a:t>
            </a:r>
            <a:r>
              <a:rPr lang="nl-BE" dirty="0" err="1"/>
              <a:t>branch</a:t>
            </a:r>
            <a:r>
              <a:rPr lang="nl-BE" dirty="0"/>
              <a:t> weg te gooien.</a:t>
            </a:r>
          </a:p>
          <a:p>
            <a:r>
              <a:rPr lang="nl-BE" dirty="0" err="1"/>
              <a:t>Branching</a:t>
            </a:r>
            <a:r>
              <a:rPr lang="nl-BE" dirty="0"/>
              <a:t> bestaat ook in andere source control systemen, maar is </a:t>
            </a:r>
            <a:r>
              <a:rPr lang="nl-BE" dirty="0" err="1"/>
              <a:t>lightweight</a:t>
            </a:r>
            <a:r>
              <a:rPr lang="nl-BE" dirty="0"/>
              <a:t> en snel in Git.</a:t>
            </a:r>
          </a:p>
          <a:p>
            <a:pPr lvl="1"/>
            <a:r>
              <a:rPr lang="nl-BE" dirty="0"/>
              <a:t>Git werkt op basis van snapshots</a:t>
            </a:r>
          </a:p>
        </p:txBody>
      </p:sp>
    </p:spTree>
    <p:extLst>
      <p:ext uri="{BB962C8B-B14F-4D97-AF65-F5344CB8AC3E}">
        <p14:creationId xmlns:p14="http://schemas.microsoft.com/office/powerpoint/2010/main" val="260285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Wanneer gebruiken we </a:t>
            </a:r>
            <a:r>
              <a:rPr lang="nl-BE" dirty="0" err="1"/>
              <a:t>Branching</a:t>
            </a:r>
            <a:r>
              <a:rPr lang="nl-BE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061884"/>
            <a:ext cx="11363865" cy="5673213"/>
          </a:xfrm>
        </p:spPr>
        <p:txBody>
          <a:bodyPr>
            <a:normAutofit/>
          </a:bodyPr>
          <a:lstStyle/>
          <a:p>
            <a:r>
              <a:rPr lang="nl-BE" dirty="0"/>
              <a:t>We gebruiken branches om :</a:t>
            </a:r>
          </a:p>
          <a:p>
            <a:pPr lvl="1"/>
            <a:r>
              <a:rPr lang="nl-BE" dirty="0"/>
              <a:t>Nieuwe features te ontwikkelen</a:t>
            </a:r>
          </a:p>
          <a:p>
            <a:pPr lvl="1"/>
            <a:r>
              <a:rPr lang="nl-BE" dirty="0"/>
              <a:t>Bugs op te lossen</a:t>
            </a:r>
          </a:p>
          <a:p>
            <a:pPr lvl="1"/>
            <a:r>
              <a:rPr lang="nl-BE" dirty="0"/>
              <a:t>Experimenteren met nieuwe toepassingen.</a:t>
            </a:r>
          </a:p>
          <a:p>
            <a:r>
              <a:rPr lang="nl-BE" dirty="0"/>
              <a:t>Maar we kunnen </a:t>
            </a:r>
            <a:r>
              <a:rPr lang="nl-BE" dirty="0" err="1"/>
              <a:t>branching</a:t>
            </a:r>
            <a:r>
              <a:rPr lang="nl-BE" dirty="0"/>
              <a:t> ook gebruiken voor </a:t>
            </a:r>
            <a:r>
              <a:rPr lang="nl-BE" dirty="0" err="1"/>
              <a:t>version</a:t>
            </a:r>
            <a:r>
              <a:rPr lang="nl-BE" dirty="0"/>
              <a:t> control en release management.</a:t>
            </a:r>
          </a:p>
          <a:p>
            <a:pPr lvl="1"/>
            <a:r>
              <a:rPr lang="nl-BE" dirty="0"/>
              <a:t>Elke release versie kan immers een aparte </a:t>
            </a:r>
            <a:r>
              <a:rPr lang="nl-BE" dirty="0" err="1"/>
              <a:t>branch</a:t>
            </a:r>
            <a:r>
              <a:rPr lang="nl-BE" dirty="0"/>
              <a:t> krijgen. </a:t>
            </a:r>
          </a:p>
          <a:p>
            <a:pPr lvl="1"/>
            <a:r>
              <a:rPr lang="nl-BE" dirty="0"/>
              <a:t>Indien er later fouten optreden in een bepaalde release, hebben we ook een duidelijk zicht wie en wat er </a:t>
            </a:r>
            <a:r>
              <a:rPr lang="nl-BE" dirty="0" err="1"/>
              <a:t>geïmpacteerd</a:t>
            </a:r>
            <a:r>
              <a:rPr lang="nl-BE" dirty="0"/>
              <a:t> is.</a:t>
            </a:r>
          </a:p>
          <a:p>
            <a:r>
              <a:rPr lang="nl-BE" dirty="0"/>
              <a:t>Teveel branches kunnen ook voor onduidelijkheid zorgen!</a:t>
            </a:r>
          </a:p>
          <a:p>
            <a:pPr lvl="1"/>
            <a:r>
              <a:rPr lang="nl-BE" dirty="0"/>
              <a:t>Daarom is er nood aan regels wanneer en hoe er branches worden gemaakt.</a:t>
            </a:r>
          </a:p>
          <a:p>
            <a:pPr lvl="1"/>
            <a:r>
              <a:rPr lang="nl-BE" dirty="0"/>
              <a:t>Stel naast regels, ook een workflow op waaraan </a:t>
            </a:r>
            <a:r>
              <a:rPr lang="nl-BE" dirty="0" err="1"/>
              <a:t>branching</a:t>
            </a:r>
            <a:r>
              <a:rPr lang="nl-BE" dirty="0"/>
              <a:t> moet voldoen.</a:t>
            </a:r>
          </a:p>
        </p:txBody>
      </p:sp>
    </p:spTree>
    <p:extLst>
      <p:ext uri="{BB962C8B-B14F-4D97-AF65-F5344CB8AC3E}">
        <p14:creationId xmlns:p14="http://schemas.microsoft.com/office/powerpoint/2010/main" val="137444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1363864" cy="794204"/>
          </a:xfrm>
        </p:spPr>
        <p:txBody>
          <a:bodyPr/>
          <a:lstStyle/>
          <a:p>
            <a:r>
              <a:rPr lang="nl-BE" dirty="0" err="1"/>
              <a:t>Workflows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130710"/>
            <a:ext cx="11363865" cy="5494377"/>
          </a:xfrm>
        </p:spPr>
        <p:txBody>
          <a:bodyPr>
            <a:normAutofit/>
          </a:bodyPr>
          <a:lstStyle/>
          <a:p>
            <a:r>
              <a:rPr lang="nl-BE" dirty="0"/>
              <a:t>Er bestaan ook enkele standaarden:</a:t>
            </a:r>
          </a:p>
          <a:p>
            <a:pPr lvl="1"/>
            <a:r>
              <a:rPr lang="nl-BE" dirty="0" err="1"/>
              <a:t>Centralized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Gitflow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Forking</a:t>
            </a:r>
            <a:r>
              <a:rPr lang="nl-BE" dirty="0"/>
              <a:t> workflow</a:t>
            </a:r>
          </a:p>
          <a:p>
            <a:pPr lvl="1"/>
            <a:r>
              <a:rPr lang="nl-BE" dirty="0"/>
              <a:t>GitHub workflow</a:t>
            </a:r>
          </a:p>
          <a:p>
            <a:r>
              <a:rPr lang="nl-BE" dirty="0"/>
              <a:t>GitHub workflow is een </a:t>
            </a:r>
            <a:r>
              <a:rPr lang="nl-BE" dirty="0" err="1"/>
              <a:t>Lightweight</a:t>
            </a:r>
            <a:r>
              <a:rPr lang="nl-BE" dirty="0"/>
              <a:t> workflow:</a:t>
            </a:r>
          </a:p>
          <a:p>
            <a:pPr lvl="1"/>
            <a:r>
              <a:rPr lang="nl-BE" dirty="0"/>
              <a:t>Er worden branches gemaakt voor</a:t>
            </a:r>
          </a:p>
          <a:p>
            <a:pPr lvl="2"/>
            <a:r>
              <a:rPr lang="nl-BE" dirty="0"/>
              <a:t>Features</a:t>
            </a:r>
          </a:p>
          <a:p>
            <a:pPr lvl="2"/>
            <a:r>
              <a:rPr lang="nl-BE" dirty="0"/>
              <a:t>Bugs</a:t>
            </a:r>
          </a:p>
          <a:p>
            <a:pPr lvl="1"/>
            <a:r>
              <a:rPr lang="nl-BE" dirty="0"/>
              <a:t>Liefst lokaal indien mogelijk</a:t>
            </a:r>
          </a:p>
          <a:p>
            <a:r>
              <a:rPr lang="nl-BE" dirty="0"/>
              <a:t>Wanneer het werk compleet is volgt een pull </a:t>
            </a:r>
            <a:r>
              <a:rPr lang="nl-BE" dirty="0" err="1"/>
              <a:t>request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1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Pull </a:t>
            </a:r>
            <a:r>
              <a:rPr lang="nl-BE" dirty="0" err="1"/>
              <a:t>request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386348"/>
            <a:ext cx="11363865" cy="5238739"/>
          </a:xfrm>
        </p:spPr>
        <p:txBody>
          <a:bodyPr>
            <a:normAutofit/>
          </a:bodyPr>
          <a:lstStyle/>
          <a:p>
            <a:r>
              <a:rPr lang="nl-BE" dirty="0"/>
              <a:t>Wanneer een onderdeel klaar is (nieuwe feature of bug fix) en we zijn klaar om onze code met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 te </a:t>
            </a:r>
            <a:r>
              <a:rPr lang="nl-BE" dirty="0" err="1"/>
              <a:t>mergen</a:t>
            </a:r>
            <a:r>
              <a:rPr lang="nl-BE" dirty="0"/>
              <a:t>, kan er besloten worden dat dit via een pull </a:t>
            </a:r>
            <a:r>
              <a:rPr lang="nl-BE" dirty="0" err="1"/>
              <a:t>request</a:t>
            </a:r>
            <a:r>
              <a:rPr lang="nl-BE" dirty="0"/>
              <a:t> moet.</a:t>
            </a:r>
          </a:p>
          <a:p>
            <a:r>
              <a:rPr lang="nl-BE" dirty="0"/>
              <a:t>Een pull </a:t>
            </a:r>
            <a:r>
              <a:rPr lang="nl-BE" dirty="0" err="1"/>
              <a:t>request</a:t>
            </a:r>
            <a:r>
              <a:rPr lang="nl-BE" dirty="0"/>
              <a:t> vraagt om een review door een of meerdere (senior) collega’s vooraleer de code </a:t>
            </a:r>
            <a:r>
              <a:rPr lang="nl-BE" dirty="0" err="1"/>
              <a:t>gemerged</a:t>
            </a:r>
            <a:r>
              <a:rPr lang="nl-BE" dirty="0"/>
              <a:t> kan worden naar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Tijdens die code review kan er ook nagekeken worden dat alle testen feilloos uitgevoerd worden (</a:t>
            </a:r>
            <a:r>
              <a:rPr lang="nl-BE" dirty="0" err="1"/>
              <a:t>oa</a:t>
            </a:r>
            <a:r>
              <a:rPr lang="nl-BE" dirty="0"/>
              <a:t> unit tests).</a:t>
            </a:r>
          </a:p>
          <a:p>
            <a:pPr lvl="1"/>
            <a:r>
              <a:rPr lang="nl-BE" dirty="0"/>
              <a:t>Er wordt nagekeken of de workflow en </a:t>
            </a:r>
            <a:r>
              <a:rPr lang="nl-BE" dirty="0" err="1"/>
              <a:t>rules</a:t>
            </a:r>
            <a:r>
              <a:rPr lang="nl-BE" dirty="0"/>
              <a:t> werden gevolgd</a:t>
            </a:r>
          </a:p>
          <a:p>
            <a:pPr lvl="1"/>
            <a:r>
              <a:rPr lang="nl-BE" dirty="0"/>
              <a:t>Er is ruimte voor discussie over de gevolgde strategie of gebruikte methodes.</a:t>
            </a:r>
          </a:p>
          <a:p>
            <a:r>
              <a:rPr lang="nl-BE" dirty="0"/>
              <a:t>Pas na goedkeuring kan de code </a:t>
            </a:r>
            <a:r>
              <a:rPr lang="nl-BE" dirty="0" err="1"/>
              <a:t>gemerged</a:t>
            </a:r>
            <a:r>
              <a:rPr lang="nl-BE" dirty="0"/>
              <a:t> worden in de “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branch</a:t>
            </a:r>
            <a:r>
              <a:rPr lang="nl-B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30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973-ACE2-4F45-B97A-6AE21150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CLI commando’s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0AA2-251F-4699-85B0-14D3DC57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347107"/>
            <a:ext cx="11129817" cy="4829856"/>
          </a:xfrm>
        </p:spPr>
        <p:txBody>
          <a:bodyPr/>
          <a:lstStyle/>
          <a:p>
            <a:r>
              <a:rPr lang="nl-BE" dirty="0"/>
              <a:t>Bij het initialiseren van Git wordt automatisch een </a:t>
            </a:r>
            <a:r>
              <a:rPr lang="nl-BE" dirty="0" err="1"/>
              <a:t>main</a:t>
            </a:r>
            <a:r>
              <a:rPr lang="nl-BE" dirty="0"/>
              <a:t> branch aangemaakt. Die krijgt standaard de naam ‘</a:t>
            </a:r>
            <a:r>
              <a:rPr lang="nl-BE" b="1" dirty="0" err="1"/>
              <a:t>main</a:t>
            </a:r>
            <a:r>
              <a:rPr lang="nl-BE" dirty="0"/>
              <a:t>’.</a:t>
            </a:r>
          </a:p>
          <a:p>
            <a:r>
              <a:rPr lang="nl-BE" dirty="0"/>
              <a:t>We kunnen een nieuwe branch aanmaken met het commando: </a:t>
            </a:r>
          </a:p>
          <a:p>
            <a:pPr marL="457200" lvl="1" indent="0">
              <a:buNone/>
            </a:pPr>
            <a:r>
              <a:rPr lang="nl-BE" sz="2800" dirty="0"/>
              <a:t>‘</a:t>
            </a:r>
            <a:r>
              <a:rPr lang="nl-BE" sz="2800" b="1" dirty="0"/>
              <a:t>git branch </a:t>
            </a:r>
            <a:r>
              <a:rPr lang="nl-BE" sz="2800" dirty="0"/>
              <a:t>&lt;naam&gt;’</a:t>
            </a:r>
          </a:p>
          <a:p>
            <a:r>
              <a:rPr lang="nl-BE" dirty="0"/>
              <a:t>Het </a:t>
            </a:r>
            <a:r>
              <a:rPr lang="nl-BE" b="1" dirty="0"/>
              <a:t>git branch </a:t>
            </a:r>
            <a:r>
              <a:rPr lang="nl-BE" dirty="0"/>
              <a:t>commando zonder parameters toont de gekende branches.</a:t>
            </a:r>
          </a:p>
          <a:p>
            <a:r>
              <a:rPr lang="nl-BE" dirty="0"/>
              <a:t>Wanneer we een branch hebben aangemaakt, wordt die niet automatisch de huidige branch waarin we werken. We moeten een branch uitdrukkelijk selecteren met het commando:</a:t>
            </a:r>
          </a:p>
          <a:p>
            <a:pPr marL="457200" lvl="1" indent="0">
              <a:buNone/>
            </a:pPr>
            <a:r>
              <a:rPr lang="nl-BE" sz="2800" b="1" dirty="0"/>
              <a:t>git </a:t>
            </a:r>
            <a:r>
              <a:rPr lang="nl-BE" sz="2800" b="1" dirty="0" err="1"/>
              <a:t>checkout</a:t>
            </a:r>
            <a:r>
              <a:rPr lang="nl-BE" sz="2800" b="1" dirty="0"/>
              <a:t> </a:t>
            </a:r>
            <a:r>
              <a:rPr lang="nl-BE" sz="2800" dirty="0"/>
              <a:t>&lt;branch&gt;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6203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 err="1"/>
              <a:t>Merge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r>
              <a:rPr lang="nl-BE" dirty="0"/>
              <a:t>Soms kunnen er tijdens de </a:t>
            </a:r>
            <a:r>
              <a:rPr lang="nl-BE" dirty="0" err="1"/>
              <a:t>merge</a:t>
            </a:r>
            <a:r>
              <a:rPr lang="nl-BE" dirty="0"/>
              <a:t> conflicterende zaken naar boven komen:</a:t>
            </a:r>
          </a:p>
          <a:p>
            <a:pPr lvl="1"/>
            <a:r>
              <a:rPr lang="nl-BE" dirty="0"/>
              <a:t>Dezelfde code was reeds aangepast door iemand anders waar wij ook veranderingen hebben aan toegevoegd.</a:t>
            </a:r>
          </a:p>
          <a:p>
            <a:pPr lvl="1"/>
            <a:r>
              <a:rPr lang="nl-BE" dirty="0"/>
              <a:t>We hebben een wijziging aangebracht in een bestand die door iemand anders verwijderd werd.</a:t>
            </a:r>
          </a:p>
          <a:p>
            <a:r>
              <a:rPr lang="nl-BE" dirty="0"/>
              <a:t>In dit geval moeten we deze conflicten oplossen vooraleer de code effectief kan </a:t>
            </a:r>
            <a:r>
              <a:rPr lang="nl-BE" dirty="0" err="1"/>
              <a:t>gemerged</a:t>
            </a:r>
            <a:r>
              <a:rPr lang="nl-BE" dirty="0"/>
              <a:t> worden.</a:t>
            </a:r>
          </a:p>
          <a:p>
            <a:r>
              <a:rPr lang="nl-BE" dirty="0"/>
              <a:t>Binnen GitHub kunnen we simpele conflicten oplossen.</a:t>
            </a:r>
          </a:p>
          <a:p>
            <a:r>
              <a:rPr lang="nl-BE" dirty="0"/>
              <a:t>Dikwijls zijn </a:t>
            </a:r>
            <a:r>
              <a:rPr lang="nl-BE" dirty="0" err="1"/>
              <a:t>Diff</a:t>
            </a:r>
            <a:r>
              <a:rPr lang="nl-BE" dirty="0"/>
              <a:t> tools nodig waar we tussen de veranderingen moeten kiezen welke het meest relevante is.</a:t>
            </a:r>
          </a:p>
          <a:p>
            <a:pPr lvl="1"/>
            <a:r>
              <a:rPr lang="nl-BE" dirty="0"/>
              <a:t>Er zijn verschillende externe tools beschikbaar om lokaal een conflict op te lossen.</a:t>
            </a:r>
          </a:p>
          <a:p>
            <a:pPr lvl="1"/>
            <a:r>
              <a:rPr lang="nl-BE" dirty="0"/>
              <a:t>Visual Studio heeft een ingebouwde </a:t>
            </a:r>
            <a:r>
              <a:rPr lang="nl-BE" dirty="0" err="1"/>
              <a:t>diff</a:t>
            </a:r>
            <a:r>
              <a:rPr lang="nl-BE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25920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Wat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19200"/>
            <a:ext cx="11363865" cy="5405887"/>
          </a:xfrm>
        </p:spPr>
        <p:txBody>
          <a:bodyPr>
            <a:normAutofit/>
          </a:bodyPr>
          <a:lstStyle/>
          <a:p>
            <a:r>
              <a:rPr lang="nl-BE" dirty="0"/>
              <a:t>Version Control System of VCS</a:t>
            </a:r>
          </a:p>
          <a:p>
            <a:pPr lvl="1"/>
            <a:r>
              <a:rPr lang="nl-BE" dirty="0"/>
              <a:t>Version control gaat elke wijziging gemaakt aan de code opslaan</a:t>
            </a:r>
          </a:p>
          <a:p>
            <a:pPr lvl="1"/>
            <a:r>
              <a:rPr lang="nl-BE" dirty="0"/>
              <a:t>Men kan met Version Control steeds terugkeren naar elke eerdere versie in het verleden. </a:t>
            </a:r>
          </a:p>
          <a:p>
            <a:r>
              <a:rPr lang="nl-BE" dirty="0"/>
              <a:t>Distributed system</a:t>
            </a:r>
          </a:p>
          <a:p>
            <a:pPr lvl="1"/>
            <a:r>
              <a:rPr lang="nl-BE" dirty="0"/>
              <a:t>Distributed systems kopiëren de volledige codebase op de client computer zodat makkelijk offline kan gewerkt worden.</a:t>
            </a:r>
          </a:p>
          <a:p>
            <a:pPr lvl="1"/>
            <a:r>
              <a:rPr lang="nl-BE" dirty="0"/>
              <a:t>Distributed system </a:t>
            </a:r>
            <a:r>
              <a:rPr lang="nl-BE" dirty="0">
                <a:sym typeface="Wingdings" panose="05000000000000000000" pitchFamily="2" charset="2"/>
              </a:rPr>
              <a:t> </a:t>
            </a:r>
            <a:r>
              <a:rPr lang="en-US" dirty="0">
                <a:sym typeface="Wingdings" panose="05000000000000000000" pitchFamily="2" charset="2"/>
              </a:rPr>
              <a:t>Centralized</a:t>
            </a:r>
            <a:r>
              <a:rPr lang="nl-BE" dirty="0">
                <a:sym typeface="Wingdings" panose="05000000000000000000" pitchFamily="2" charset="2"/>
              </a:rPr>
              <a:t> system</a:t>
            </a:r>
            <a:endParaRPr lang="nl-BE" dirty="0"/>
          </a:p>
          <a:p>
            <a:r>
              <a:rPr lang="nl-BE" dirty="0"/>
              <a:t>Gecreëerd door </a:t>
            </a:r>
            <a:r>
              <a:rPr lang="nl-BE" dirty="0" err="1"/>
              <a:t>Linus</a:t>
            </a:r>
            <a:r>
              <a:rPr lang="nl-BE" dirty="0"/>
              <a:t> </a:t>
            </a:r>
            <a:r>
              <a:rPr lang="nl-BE" dirty="0" err="1"/>
              <a:t>Torvalds</a:t>
            </a:r>
            <a:r>
              <a:rPr lang="nl-BE" dirty="0"/>
              <a:t> in 2005</a:t>
            </a:r>
          </a:p>
          <a:p>
            <a:pPr lvl="1"/>
            <a:r>
              <a:rPr lang="nl-BE" dirty="0" err="1"/>
              <a:t>Linus</a:t>
            </a:r>
            <a:r>
              <a:rPr lang="nl-BE" dirty="0"/>
              <a:t> creëerde de Linux </a:t>
            </a:r>
            <a:r>
              <a:rPr lang="nl-BE" dirty="0" err="1"/>
              <a:t>kernel</a:t>
            </a:r>
            <a:r>
              <a:rPr lang="nl-BE" dirty="0"/>
              <a:t> tijdens zijn studententijd als een open source project</a:t>
            </a:r>
          </a:p>
          <a:p>
            <a:r>
              <a:rPr lang="nl-BE" dirty="0"/>
              <a:t>Open Source en gratis</a:t>
            </a:r>
          </a:p>
        </p:txBody>
      </p:sp>
    </p:spTree>
    <p:extLst>
      <p:ext uri="{BB962C8B-B14F-4D97-AF65-F5344CB8AC3E}">
        <p14:creationId xmlns:p14="http://schemas.microsoft.com/office/powerpoint/2010/main" val="22878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6" y="106874"/>
            <a:ext cx="4096172" cy="794204"/>
          </a:xfrm>
        </p:spPr>
        <p:txBody>
          <a:bodyPr>
            <a:normAutofit/>
          </a:bodyPr>
          <a:lstStyle/>
          <a:p>
            <a:r>
              <a:rPr lang="nl-BE" sz="3200" dirty="0"/>
              <a:t>Branches in werking: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9FBE782-1A51-4F01-88E0-0A8BF21040D7}"/>
              </a:ext>
            </a:extLst>
          </p:cNvPr>
          <p:cNvSpPr/>
          <p:nvPr/>
        </p:nvSpPr>
        <p:spPr>
          <a:xfrm>
            <a:off x="124848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 Git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3A2388-FE90-4C8D-B8FE-2C64DFE50C27}"/>
              </a:ext>
            </a:extLst>
          </p:cNvPr>
          <p:cNvSpPr/>
          <p:nvPr/>
        </p:nvSpPr>
        <p:spPr>
          <a:xfrm>
            <a:off x="184311" y="3692935"/>
            <a:ext cx="2881357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9D9486-8C9C-4B65-96F8-68C335EAC95A}"/>
              </a:ext>
            </a:extLst>
          </p:cNvPr>
          <p:cNvSpPr/>
          <p:nvPr/>
        </p:nvSpPr>
        <p:spPr>
          <a:xfrm>
            <a:off x="124848" y="3686054"/>
            <a:ext cx="4963856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62B79D-31DB-47B3-9128-E577B5DE93A8}"/>
              </a:ext>
            </a:extLst>
          </p:cNvPr>
          <p:cNvSpPr/>
          <p:nvPr/>
        </p:nvSpPr>
        <p:spPr>
          <a:xfrm>
            <a:off x="124848" y="3681061"/>
            <a:ext cx="11942304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14DB8F-A4D9-41DC-BCE0-B1FF70F324E5}"/>
              </a:ext>
            </a:extLst>
          </p:cNvPr>
          <p:cNvSpPr/>
          <p:nvPr/>
        </p:nvSpPr>
        <p:spPr>
          <a:xfrm>
            <a:off x="1647247" y="4730262"/>
            <a:ext cx="3441457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C76838-88EC-4B90-BE97-4D4D78F22C1D}"/>
              </a:ext>
            </a:extLst>
          </p:cNvPr>
          <p:cNvSpPr/>
          <p:nvPr/>
        </p:nvSpPr>
        <p:spPr>
          <a:xfrm>
            <a:off x="124847" y="3692935"/>
            <a:ext cx="1621565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branch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CB06D8-45BE-42B3-99FA-5CA23F3B3649}"/>
              </a:ext>
            </a:extLst>
          </p:cNvPr>
          <p:cNvSpPr/>
          <p:nvPr/>
        </p:nvSpPr>
        <p:spPr>
          <a:xfrm>
            <a:off x="124846" y="3692934"/>
            <a:ext cx="8396902" cy="70930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branch (master)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FFA006-7738-40B6-9B50-C05E7D011319}"/>
              </a:ext>
            </a:extLst>
          </p:cNvPr>
          <p:cNvSpPr/>
          <p:nvPr/>
        </p:nvSpPr>
        <p:spPr>
          <a:xfrm>
            <a:off x="4948948" y="1598243"/>
            <a:ext cx="4290987" cy="7093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(B)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6BB2A-7B29-42B2-9AA2-FEA9758053CE}"/>
              </a:ext>
            </a:extLst>
          </p:cNvPr>
          <p:cNvGrpSpPr/>
          <p:nvPr/>
        </p:nvGrpSpPr>
        <p:grpSpPr>
          <a:xfrm>
            <a:off x="534447" y="2292808"/>
            <a:ext cx="905856" cy="1136192"/>
            <a:chOff x="2772040" y="2371320"/>
            <a:chExt cx="905856" cy="1136192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EA063CC0-87EB-4486-80F6-573CB1C886E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180A7E-AFF4-40A3-A763-9256315A1183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06E2C1-528C-48CB-ADEA-E4301557BEF6}"/>
              </a:ext>
            </a:extLst>
          </p:cNvPr>
          <p:cNvGrpSpPr/>
          <p:nvPr/>
        </p:nvGrpSpPr>
        <p:grpSpPr>
          <a:xfrm>
            <a:off x="6200320" y="395229"/>
            <a:ext cx="1033625" cy="1136192"/>
            <a:chOff x="2772040" y="2371320"/>
            <a:chExt cx="905856" cy="1136192"/>
          </a:xfrm>
        </p:grpSpPr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9F438A27-2E33-4E04-A1F3-803318856D71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FE8E98-8958-4E6C-91CB-E4D9F5C1511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8C23B-279C-49FF-A244-DEAA82B69876}"/>
              </a:ext>
            </a:extLst>
          </p:cNvPr>
          <p:cNvGrpSpPr/>
          <p:nvPr/>
        </p:nvGrpSpPr>
        <p:grpSpPr>
          <a:xfrm>
            <a:off x="3480094" y="5461787"/>
            <a:ext cx="905856" cy="1136192"/>
            <a:chOff x="2772040" y="2371320"/>
            <a:chExt cx="905856" cy="1136192"/>
          </a:xfrm>
        </p:grpSpPr>
        <p:sp>
          <p:nvSpPr>
            <p:cNvPr id="36" name="Rectangle: Folded Corner 35">
              <a:extLst>
                <a:ext uri="{FF2B5EF4-FFF2-40B4-BE49-F238E27FC236}">
                  <a16:creationId xmlns:a16="http://schemas.microsoft.com/office/drawing/2014/main" id="{14E81CDB-C14A-49B4-B89B-444DBA55B29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7B513-4FE0-40AA-BCE2-7486FE2E090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12F6A-B8EE-47E0-A1A9-D57A5356E1A5}"/>
              </a:ext>
            </a:extLst>
          </p:cNvPr>
          <p:cNvGrpSpPr/>
          <p:nvPr/>
        </p:nvGrpSpPr>
        <p:grpSpPr>
          <a:xfrm>
            <a:off x="3065668" y="2354508"/>
            <a:ext cx="905856" cy="1136192"/>
            <a:chOff x="2772040" y="2371320"/>
            <a:chExt cx="905856" cy="1136192"/>
          </a:xfrm>
        </p:grpSpPr>
        <p:sp>
          <p:nvSpPr>
            <p:cNvPr id="39" name="Rectangle: Folded Corner 38">
              <a:extLst>
                <a:ext uri="{FF2B5EF4-FFF2-40B4-BE49-F238E27FC236}">
                  <a16:creationId xmlns:a16="http://schemas.microsoft.com/office/drawing/2014/main" id="{4121CB85-69E1-44C7-8661-1F673761676C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D5A27-0706-4FC8-B4AB-4B94F4BFF6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68C6E343-04C2-408F-87EB-D0732B598769}"/>
              </a:ext>
            </a:extLst>
          </p:cNvPr>
          <p:cNvSpPr/>
          <p:nvPr/>
        </p:nvSpPr>
        <p:spPr>
          <a:xfrm rot="5400000">
            <a:off x="1472606" y="4384562"/>
            <a:ext cx="5476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F2658E6-19AE-4C52-A528-0D74EC60A5A5}"/>
              </a:ext>
            </a:extLst>
          </p:cNvPr>
          <p:cNvSpPr/>
          <p:nvPr/>
        </p:nvSpPr>
        <p:spPr>
          <a:xfrm>
            <a:off x="1655659" y="4730262"/>
            <a:ext cx="4752635" cy="70930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Nieuwe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(A)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138AED-9372-4DAA-A501-0E4B8805558E}"/>
              </a:ext>
            </a:extLst>
          </p:cNvPr>
          <p:cNvGrpSpPr/>
          <p:nvPr/>
        </p:nvGrpSpPr>
        <p:grpSpPr>
          <a:xfrm>
            <a:off x="563357" y="5438892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44" name="Rectangle: Folded Corner 43">
              <a:extLst>
                <a:ext uri="{FF2B5EF4-FFF2-40B4-BE49-F238E27FC236}">
                  <a16:creationId xmlns:a16="http://schemas.microsoft.com/office/drawing/2014/main" id="{346665E5-91B8-4760-B5B4-DABFACDE4C5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void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80658-5845-4AE2-81F0-A22370CDBA82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5EA50306-B313-4F55-88CA-E7DB4250A550}"/>
              </a:ext>
            </a:extLst>
          </p:cNvPr>
          <p:cNvSpPr/>
          <p:nvPr/>
        </p:nvSpPr>
        <p:spPr>
          <a:xfrm rot="16200000">
            <a:off x="4527066" y="2776391"/>
            <a:ext cx="1185512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5BAF01-1B6F-42EE-96F4-1379F95B3580}"/>
              </a:ext>
            </a:extLst>
          </p:cNvPr>
          <p:cNvGrpSpPr/>
          <p:nvPr/>
        </p:nvGrpSpPr>
        <p:grpSpPr>
          <a:xfrm>
            <a:off x="4682306" y="704701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0" name="Rectangle: Folded Corner 59">
              <a:extLst>
                <a:ext uri="{FF2B5EF4-FFF2-40B4-BE49-F238E27FC236}">
                  <a16:creationId xmlns:a16="http://schemas.microsoft.com/office/drawing/2014/main" id="{372774A2-065D-48D9-86F3-64C5D2C8D40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First{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Add(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return a++;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492BC2-CBCF-474A-9E7C-D3AADB9BCDE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99C03B-29CA-4B60-90BF-67A79A836354}"/>
              </a:ext>
            </a:extLst>
          </p:cNvPr>
          <p:cNvGrpSpPr/>
          <p:nvPr/>
        </p:nvGrpSpPr>
        <p:grpSpPr>
          <a:xfrm>
            <a:off x="3795388" y="641286"/>
            <a:ext cx="812793" cy="79245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63" name="Rectangle: Folded Corner 62">
              <a:extLst>
                <a:ext uri="{FF2B5EF4-FFF2-40B4-BE49-F238E27FC236}">
                  <a16:creationId xmlns:a16="http://schemas.microsoft.com/office/drawing/2014/main" id="{F3A97DB7-4AB2-45BC-AD00-0AF87FCF6B37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894233-B627-4785-ABAB-0E0E39AC9077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Arrow: Striped Right 67">
            <a:extLst>
              <a:ext uri="{FF2B5EF4-FFF2-40B4-BE49-F238E27FC236}">
                <a16:creationId xmlns:a16="http://schemas.microsoft.com/office/drawing/2014/main" id="{5F09FC2B-5227-4267-A318-1949186CF440}"/>
              </a:ext>
            </a:extLst>
          </p:cNvPr>
          <p:cNvSpPr/>
          <p:nvPr/>
        </p:nvSpPr>
        <p:spPr>
          <a:xfrm rot="16200000">
            <a:off x="6134488" y="4360529"/>
            <a:ext cx="547613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DCBD7B-A92D-4AA9-8AF8-4740E9FC7D01}"/>
              </a:ext>
            </a:extLst>
          </p:cNvPr>
          <p:cNvGrpSpPr/>
          <p:nvPr/>
        </p:nvGrpSpPr>
        <p:grpSpPr>
          <a:xfrm>
            <a:off x="3477122" y="5397243"/>
            <a:ext cx="905856" cy="1136192"/>
            <a:chOff x="2772040" y="2371320"/>
            <a:chExt cx="905856" cy="1136192"/>
          </a:xfrm>
        </p:grpSpPr>
        <p:sp>
          <p:nvSpPr>
            <p:cNvPr id="70" name="Rectangle: Folded Corner 69">
              <a:extLst>
                <a:ext uri="{FF2B5EF4-FFF2-40B4-BE49-F238E27FC236}">
                  <a16:creationId xmlns:a16="http://schemas.microsoft.com/office/drawing/2014/main" id="{3E7E4652-14E9-48E9-AE80-3A32BCC74B38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C3FCD1-BB2E-4BCB-887E-78C30F31E79A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0BBFD64-2C15-4A8B-A525-A05543D5CBC1}"/>
              </a:ext>
            </a:extLst>
          </p:cNvPr>
          <p:cNvGrpSpPr/>
          <p:nvPr/>
        </p:nvGrpSpPr>
        <p:grpSpPr>
          <a:xfrm>
            <a:off x="7126123" y="2399724"/>
            <a:ext cx="905856" cy="1136192"/>
            <a:chOff x="2772040" y="2371320"/>
            <a:chExt cx="905856" cy="1136192"/>
          </a:xfrm>
        </p:grpSpPr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B525D0DB-E980-407D-9C89-038300EC40D6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sng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92B6AA-9DE3-40BF-A08C-ACE817FF62F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104C1A-CD53-4FA9-B531-9874AA45C199}"/>
              </a:ext>
            </a:extLst>
          </p:cNvPr>
          <p:cNvGrpSpPr/>
          <p:nvPr/>
        </p:nvGrpSpPr>
        <p:grpSpPr>
          <a:xfrm>
            <a:off x="3468711" y="5438078"/>
            <a:ext cx="905856" cy="1136192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76" name="Rectangle: Folded Corner 75">
              <a:extLst>
                <a:ext uri="{FF2B5EF4-FFF2-40B4-BE49-F238E27FC236}">
                  <a16:creationId xmlns:a16="http://schemas.microsoft.com/office/drawing/2014/main" id="{4C91779E-5160-41D1-BDA5-E750E18A2ADF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TryA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TryThis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BlowUp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7D68FC0-DD2D-4668-B7A4-33C062703F6B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Arrow: Striped Right 80">
            <a:extLst>
              <a:ext uri="{FF2B5EF4-FFF2-40B4-BE49-F238E27FC236}">
                <a16:creationId xmlns:a16="http://schemas.microsoft.com/office/drawing/2014/main" id="{7CA49CE8-3F59-42D5-BBFD-47802FA2D09D}"/>
              </a:ext>
            </a:extLst>
          </p:cNvPr>
          <p:cNvSpPr/>
          <p:nvPr/>
        </p:nvSpPr>
        <p:spPr>
          <a:xfrm rot="5400000">
            <a:off x="8649287" y="2778499"/>
            <a:ext cx="1181295" cy="34174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5E55F96-56A8-4E9D-924D-ACB6320992C2}"/>
              </a:ext>
            </a:extLst>
          </p:cNvPr>
          <p:cNvGrpSpPr/>
          <p:nvPr/>
        </p:nvGrpSpPr>
        <p:grpSpPr>
          <a:xfrm>
            <a:off x="6200318" y="352673"/>
            <a:ext cx="998599" cy="1118078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87" name="Rectangle: Folded Corner 86">
              <a:extLst>
                <a:ext uri="{FF2B5EF4-FFF2-40B4-BE49-F238E27FC236}">
                  <a16:creationId xmlns:a16="http://schemas.microsoft.com/office/drawing/2014/main" id="{AA3C97F4-F1B3-4C7D-B0ED-8DC0F5895F22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TryB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bool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Try(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=&gt;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b?.Length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&gt;0;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B3EC74-4E01-4E53-88EA-11FF45A76DA6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Try-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A99CB7-686B-4400-9C69-52A0805A5969}"/>
              </a:ext>
            </a:extLst>
          </p:cNvPr>
          <p:cNvGrpSpPr/>
          <p:nvPr/>
        </p:nvGrpSpPr>
        <p:grpSpPr>
          <a:xfrm>
            <a:off x="8231619" y="1267028"/>
            <a:ext cx="2112296" cy="1351633"/>
            <a:chOff x="9934059" y="4522039"/>
            <a:chExt cx="2112296" cy="135163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277BCE-CB5A-4863-8637-583E715CEE2D}"/>
                </a:ext>
              </a:extLst>
            </p:cNvPr>
            <p:cNvSpPr/>
            <p:nvPr/>
          </p:nvSpPr>
          <p:spPr>
            <a:xfrm>
              <a:off x="9934059" y="4522039"/>
              <a:ext cx="2112296" cy="13516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99721A-9BB6-420F-A53A-AFF6C7BE4556}"/>
                </a:ext>
              </a:extLst>
            </p:cNvPr>
            <p:cNvGrpSpPr/>
            <p:nvPr/>
          </p:nvGrpSpPr>
          <p:grpSpPr>
            <a:xfrm>
              <a:off x="11034196" y="4641196"/>
              <a:ext cx="905856" cy="1136192"/>
              <a:chOff x="2772040" y="2371320"/>
              <a:chExt cx="905856" cy="1136192"/>
            </a:xfrm>
          </p:grpSpPr>
          <p:sp>
            <p:nvSpPr>
              <p:cNvPr id="27" name="Rectangle: Folded Corner 26">
                <a:extLst>
                  <a:ext uri="{FF2B5EF4-FFF2-40B4-BE49-F238E27FC236}">
                    <a16:creationId xmlns:a16="http://schemas.microsoft.com/office/drawing/2014/main" id="{18F33AA0-95E3-42F9-9944-A67F71D8BDEE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sng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Execute();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E8C6EB0-6331-4732-A0AC-9409E58A6E10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DA7F3B-7F2D-4A58-B2DF-97A0BF60575F}"/>
                </a:ext>
              </a:extLst>
            </p:cNvPr>
            <p:cNvGrpSpPr/>
            <p:nvPr/>
          </p:nvGrpSpPr>
          <p:grpSpPr>
            <a:xfrm>
              <a:off x="10032141" y="4664521"/>
              <a:ext cx="905856" cy="1136192"/>
              <a:chOff x="2772040" y="2371320"/>
              <a:chExt cx="905856" cy="1136192"/>
            </a:xfrm>
          </p:grpSpPr>
          <p:sp>
            <p:nvSpPr>
              <p:cNvPr id="30" name="Rectangle: Folded Corner 29">
                <a:extLst>
                  <a:ext uri="{FF2B5EF4-FFF2-40B4-BE49-F238E27FC236}">
                    <a16:creationId xmlns:a16="http://schemas.microsoft.com/office/drawing/2014/main" id="{853EE54D-6014-46D2-9206-F0ED98755AAB}"/>
                  </a:ext>
                </a:extLst>
              </p:cNvPr>
              <p:cNvSpPr/>
              <p:nvPr/>
            </p:nvSpPr>
            <p:spPr>
              <a:xfrm>
                <a:off x="2772041" y="2549678"/>
                <a:ext cx="905855" cy="957834"/>
              </a:xfrm>
              <a:prstGeom prst="foldedCorner">
                <a:avLst/>
              </a:prstGeom>
              <a:solidFill>
                <a:srgbClr val="FFFFE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Main{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Run();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Try-B();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}</a:t>
                </a:r>
                <a:endParaRPr kumimoji="0" lang="en-IE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B5D86D-B60C-429C-BB1C-E9DBB95D5152}"/>
                  </a:ext>
                </a:extLst>
              </p:cNvPr>
              <p:cNvSpPr/>
              <p:nvPr/>
            </p:nvSpPr>
            <p:spPr>
              <a:xfrm>
                <a:off x="2772040" y="2371320"/>
                <a:ext cx="905855" cy="188502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Main.cs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3A7475-E746-4447-8E21-2F17AE5B0F9A}"/>
                </a:ext>
              </a:extLst>
            </p:cNvPr>
            <p:cNvSpPr/>
            <p:nvPr/>
          </p:nvSpPr>
          <p:spPr>
            <a:xfrm>
              <a:off x="10937996" y="4522039"/>
              <a:ext cx="96199" cy="1351633"/>
            </a:xfrm>
            <a:prstGeom prst="rect">
              <a:avLst/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row: Left-Right 83">
              <a:extLst>
                <a:ext uri="{FF2B5EF4-FFF2-40B4-BE49-F238E27FC236}">
                  <a16:creationId xmlns:a16="http://schemas.microsoft.com/office/drawing/2014/main" id="{F2B3EB2E-450D-4449-88D5-C4DCE3875AA6}"/>
                </a:ext>
              </a:extLst>
            </p:cNvPr>
            <p:cNvSpPr/>
            <p:nvPr/>
          </p:nvSpPr>
          <p:spPr>
            <a:xfrm>
              <a:off x="10766927" y="4915570"/>
              <a:ext cx="436782" cy="188502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25556-4007-4216-A924-83E3AED26BEA}"/>
              </a:ext>
            </a:extLst>
          </p:cNvPr>
          <p:cNvGrpSpPr/>
          <p:nvPr/>
        </p:nvGrpSpPr>
        <p:grpSpPr>
          <a:xfrm>
            <a:off x="7486238" y="395229"/>
            <a:ext cx="905856" cy="1136192"/>
            <a:chOff x="2772040" y="2371320"/>
            <a:chExt cx="905856" cy="1136192"/>
          </a:xfrm>
        </p:grpSpPr>
        <p:sp>
          <p:nvSpPr>
            <p:cNvPr id="96" name="Rectangle: Folded Corner 95">
              <a:extLst>
                <a:ext uri="{FF2B5EF4-FFF2-40B4-BE49-F238E27FC236}">
                  <a16:creationId xmlns:a16="http://schemas.microsoft.com/office/drawing/2014/main" id="{8E5D48F1-3910-4FB3-88B1-AC80903AB54A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9C883C4-0865-4A35-A813-A7C2C514F184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829F93F-A08D-471B-966C-C814215A1050}"/>
              </a:ext>
            </a:extLst>
          </p:cNvPr>
          <p:cNvGrpSpPr/>
          <p:nvPr/>
        </p:nvGrpSpPr>
        <p:grpSpPr>
          <a:xfrm>
            <a:off x="8800922" y="1410799"/>
            <a:ext cx="905856" cy="1136192"/>
            <a:chOff x="2772040" y="2371320"/>
            <a:chExt cx="905856" cy="1136192"/>
          </a:xfrm>
        </p:grpSpPr>
        <p:sp>
          <p:nvSpPr>
            <p:cNvPr id="99" name="Rectangle: Folded Corner 98">
              <a:extLst>
                <a:ext uri="{FF2B5EF4-FFF2-40B4-BE49-F238E27FC236}">
                  <a16:creationId xmlns:a16="http://schemas.microsoft.com/office/drawing/2014/main" id="{943087D2-88FE-4418-88DF-794B62C35BE0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   </a:t>
              </a:r>
              <a:endParaRPr kumimoji="0" lang="en-US" sz="9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Execute();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A217167-EF0D-4A9E-8A14-CC284601751D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6212BC-73BF-4457-A8EB-3D1D67B00DE4}"/>
              </a:ext>
            </a:extLst>
          </p:cNvPr>
          <p:cNvGrpSpPr/>
          <p:nvPr/>
        </p:nvGrpSpPr>
        <p:grpSpPr>
          <a:xfrm>
            <a:off x="7464492" y="463479"/>
            <a:ext cx="998598" cy="1008635"/>
            <a:chOff x="2772040" y="2371320"/>
            <a:chExt cx="905856" cy="1136192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102" name="Rectangle: Folded Corner 101">
              <a:extLst>
                <a:ext uri="{FF2B5EF4-FFF2-40B4-BE49-F238E27FC236}">
                  <a16:creationId xmlns:a16="http://schemas.microsoft.com/office/drawing/2014/main" id="{0F0F8898-5545-405B-AFFA-9FD7FF340D5B}"/>
                </a:ext>
              </a:extLst>
            </p:cNvPr>
            <p:cNvSpPr/>
            <p:nvPr/>
          </p:nvSpPr>
          <p:spPr>
            <a:xfrm>
              <a:off x="2772041" y="2549678"/>
              <a:ext cx="905855" cy="957834"/>
            </a:xfrm>
            <a:prstGeom prst="foldedCorner">
              <a:avLst/>
            </a:prstGeom>
            <a:solidFill>
              <a:srgbClr val="FFFFE7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void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Main{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Run();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Try-B();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}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0E24044-5F61-46CD-8A22-F1A590E65FFE}"/>
                </a:ext>
              </a:extLst>
            </p:cNvPr>
            <p:cNvSpPr/>
            <p:nvPr/>
          </p:nvSpPr>
          <p:spPr>
            <a:xfrm>
              <a:off x="2772040" y="2371320"/>
              <a:ext cx="905855" cy="18850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main.cs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8697 -0.43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681 0.3182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15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0781 0.1479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15808 0.1747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9" grpId="1" animBg="1"/>
      <p:bldP spid="8" grpId="0" animBg="1"/>
      <p:bldP spid="8" grpId="1" animBg="1"/>
      <p:bldP spid="10" grpId="0" animBg="1"/>
      <p:bldP spid="10" grpId="1" animBg="1"/>
      <p:bldP spid="11" grpId="0" animBg="1"/>
      <p:bldP spid="41" grpId="0" animBg="1"/>
      <p:bldP spid="42" grpId="0" animBg="1"/>
      <p:bldP spid="46" grpId="0" animBg="1"/>
      <p:bldP spid="68" grpId="0" animBg="1"/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794204"/>
            <a:ext cx="11363865" cy="5830883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166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4120-BC2D-08E9-A7F8-BB6DDD0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251013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nl-BE" dirty="0"/>
              <a:t>Version control - Gecentraliseerd</a:t>
            </a:r>
            <a:endParaRPr lang="en-IE" dirty="0"/>
          </a:p>
        </p:txBody>
      </p:sp>
      <p:pic>
        <p:nvPicPr>
          <p:cNvPr id="5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FC7D882A-C4EF-8240-6A58-6E0CEF50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170140"/>
            <a:ext cx="1384523" cy="1384523"/>
          </a:xfrm>
        </p:spPr>
      </p:pic>
      <p:pic>
        <p:nvPicPr>
          <p:cNvPr id="11" name="Picture 10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2975238F-B5EB-1CA4-15D6-F2EDA1CF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18" y="3682378"/>
            <a:ext cx="3074556" cy="30745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21EC7-3788-4EFE-3344-2A63D8F484A2}"/>
              </a:ext>
            </a:extLst>
          </p:cNvPr>
          <p:cNvGrpSpPr/>
          <p:nvPr/>
        </p:nvGrpSpPr>
        <p:grpSpPr>
          <a:xfrm>
            <a:off x="4667223" y="2979416"/>
            <a:ext cx="584259" cy="899168"/>
            <a:chOff x="4697803" y="2633263"/>
            <a:chExt cx="584259" cy="899168"/>
          </a:xfrm>
        </p:grpSpPr>
        <p:pic>
          <p:nvPicPr>
            <p:cNvPr id="7" name="Picture 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F75AE54-B525-8B66-DF6F-0E1123CE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33BF9-FDBC-F570-FE91-BD008BE8E196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FB9F8C-5AF3-660E-3EBF-94E7E33F9BF5}"/>
              </a:ext>
            </a:extLst>
          </p:cNvPr>
          <p:cNvGrpSpPr/>
          <p:nvPr/>
        </p:nvGrpSpPr>
        <p:grpSpPr>
          <a:xfrm>
            <a:off x="4602505" y="2979416"/>
            <a:ext cx="584260" cy="899168"/>
            <a:chOff x="1652578" y="3899075"/>
            <a:chExt cx="584260" cy="899168"/>
          </a:xfrm>
        </p:grpSpPr>
        <p:pic>
          <p:nvPicPr>
            <p:cNvPr id="9" name="Picture 8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57AF08A-D471-6A37-5427-01896D1B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00658"/>
              <a:ext cx="584259" cy="6975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D22E61-6EB5-E9B0-43D3-22C7E19E4B7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ADFE4-2352-D54C-0AEB-7DCA5927F86C}"/>
              </a:ext>
            </a:extLst>
          </p:cNvPr>
          <p:cNvGrpSpPr/>
          <p:nvPr/>
        </p:nvGrpSpPr>
        <p:grpSpPr>
          <a:xfrm>
            <a:off x="5752380" y="2979416"/>
            <a:ext cx="584259" cy="899168"/>
            <a:chOff x="4697803" y="2633263"/>
            <a:chExt cx="584259" cy="899168"/>
          </a:xfrm>
        </p:grpSpPr>
        <p:pic>
          <p:nvPicPr>
            <p:cNvPr id="17" name="Picture 1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0DF33157-6D70-2D39-5C62-2742A072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1AB38F-BB74-D754-CF3C-16A3DFFC529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C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04649-1713-EE9E-B1F9-CD6014094B32}"/>
              </a:ext>
            </a:extLst>
          </p:cNvPr>
          <p:cNvGrpSpPr/>
          <p:nvPr/>
        </p:nvGrpSpPr>
        <p:grpSpPr>
          <a:xfrm>
            <a:off x="5165148" y="2979416"/>
            <a:ext cx="584259" cy="899168"/>
            <a:chOff x="4697803" y="2633263"/>
            <a:chExt cx="584259" cy="899168"/>
          </a:xfrm>
        </p:grpSpPr>
        <p:pic>
          <p:nvPicPr>
            <p:cNvPr id="20" name="Picture 1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3D08BB3-69B9-CFAF-B19C-34BA5F8B3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3B0687-85F0-47CF-A7B8-8A723E2586DD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B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6C08F-8805-B842-FC23-06F317CCB0B8}"/>
              </a:ext>
            </a:extLst>
          </p:cNvPr>
          <p:cNvGrpSpPr/>
          <p:nvPr/>
        </p:nvGrpSpPr>
        <p:grpSpPr>
          <a:xfrm>
            <a:off x="6349340" y="2979416"/>
            <a:ext cx="584259" cy="899168"/>
            <a:chOff x="4697803" y="2633263"/>
            <a:chExt cx="584259" cy="899168"/>
          </a:xfrm>
        </p:grpSpPr>
        <p:pic>
          <p:nvPicPr>
            <p:cNvPr id="23" name="Picture 22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45C389CE-6DEA-88E6-298B-71042EB5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803" y="2834846"/>
              <a:ext cx="584259" cy="6975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1C8507-A372-5097-09C7-DA41194ED50F}"/>
                </a:ext>
              </a:extLst>
            </p:cNvPr>
            <p:cNvSpPr txBox="1"/>
            <p:nvPr/>
          </p:nvSpPr>
          <p:spPr>
            <a:xfrm>
              <a:off x="4697803" y="2633263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D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9DAF3-8D86-5E25-7176-45A5B9E08F1A}"/>
              </a:ext>
            </a:extLst>
          </p:cNvPr>
          <p:cNvGrpSpPr/>
          <p:nvPr/>
        </p:nvGrpSpPr>
        <p:grpSpPr>
          <a:xfrm>
            <a:off x="2387707" y="818217"/>
            <a:ext cx="584260" cy="908896"/>
            <a:chOff x="1652578" y="3899075"/>
            <a:chExt cx="584260" cy="908896"/>
          </a:xfrm>
        </p:grpSpPr>
        <p:pic>
          <p:nvPicPr>
            <p:cNvPr id="31" name="Picture 30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5C31ABA0-DCFE-E9F7-8618-447DEC84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79" y="4110386"/>
              <a:ext cx="584259" cy="69758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077BC5-3E6E-B9FD-4A59-0480E3A86B21}"/>
                </a:ext>
              </a:extLst>
            </p:cNvPr>
            <p:cNvSpPr txBox="1"/>
            <p:nvPr/>
          </p:nvSpPr>
          <p:spPr>
            <a:xfrm>
              <a:off x="1652578" y="3899075"/>
              <a:ext cx="58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 A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CBB672B4-00D7-EF8B-4F45-7C8803CA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26610"/>
            <a:ext cx="3144256" cy="1608689"/>
          </a:xfrm>
          <a:prstGeom prst="rect">
            <a:avLst/>
          </a:prstGeom>
        </p:spPr>
      </p:pic>
      <p:pic>
        <p:nvPicPr>
          <p:cNvPr id="36" name="Picture 35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A078DBAF-4EC7-DCC4-7AD0-4E6DC8780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07830">
            <a:off x="8200624" y="1199514"/>
            <a:ext cx="478606" cy="589965"/>
          </a:xfrm>
          <a:prstGeom prst="rect">
            <a:avLst/>
          </a:prstGeom>
        </p:spPr>
      </p:pic>
      <p:pic>
        <p:nvPicPr>
          <p:cNvPr id="38" name="Picture 37" descr="A sign with a red circle and a hand in it&#10;&#10;Description automatically generated">
            <a:extLst>
              <a:ext uri="{FF2B5EF4-FFF2-40B4-BE49-F238E27FC236}">
                <a16:creationId xmlns:a16="http://schemas.microsoft.com/office/drawing/2014/main" id="{0A513389-03E1-26AD-96E5-1A0B35980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00" y="1886411"/>
            <a:ext cx="1208899" cy="1216454"/>
          </a:xfrm>
          <a:prstGeom prst="rect">
            <a:avLst/>
          </a:prstGeom>
        </p:spPr>
      </p:pic>
      <p:pic>
        <p:nvPicPr>
          <p:cNvPr id="40" name="Picture 39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6C96CF0C-D2F0-BED4-476E-2A1357C74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8" y="3117762"/>
            <a:ext cx="530723" cy="7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9153 0 C -0.13242 0 -0.18268 -0.08495 -0.18268 -0.15347 L -0.18268 -0.3064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15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3073 -4.07407E-6 C -0.18933 -4.07407E-6 -0.26146 0.04977 -0.26146 0.09051 L -0.26146 0.1810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2 -2.96296E-6 C 0.1293 -2.96296E-6 0.17878 0.08426 0.17878 0.15255 L 0.17878 0.3057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5F45-9816-7FFF-2BD8-D3891044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180301"/>
            <a:ext cx="11050621" cy="753556"/>
          </a:xfrm>
        </p:spPr>
        <p:txBody>
          <a:bodyPr/>
          <a:lstStyle/>
          <a:p>
            <a:r>
              <a:rPr lang="nl-BE" dirty="0"/>
              <a:t>Version control – Distributed (GIT)</a:t>
            </a:r>
            <a:endParaRPr lang="en-IE" dirty="0"/>
          </a:p>
        </p:txBody>
      </p:sp>
      <p:pic>
        <p:nvPicPr>
          <p:cNvPr id="4" name="Picture 3" descr="A cloud computing icon on a black background&#10;&#10;Description automatically generated">
            <a:extLst>
              <a:ext uri="{FF2B5EF4-FFF2-40B4-BE49-F238E27FC236}">
                <a16:creationId xmlns:a16="http://schemas.microsoft.com/office/drawing/2014/main" id="{F8C3FDC2-429F-643E-DA58-8FFF7DD1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63" y="4079346"/>
            <a:ext cx="2873794" cy="28737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7B9E55-1651-8236-F6D1-63C03E8A452E}"/>
              </a:ext>
            </a:extLst>
          </p:cNvPr>
          <p:cNvGrpSpPr/>
          <p:nvPr/>
        </p:nvGrpSpPr>
        <p:grpSpPr>
          <a:xfrm>
            <a:off x="4607560" y="3504709"/>
            <a:ext cx="2266376" cy="899168"/>
            <a:chOff x="4607560" y="3504709"/>
            <a:chExt cx="2266376" cy="8991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32B202-2DD7-23AD-8702-38FEAE089A98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6" name="Picture 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F41B94-ACF2-C1C7-2D2C-AEF2B8A26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070D38-DE2D-1B83-40D3-3E8F7134667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C86654-6ED5-953F-CF4C-7AD033FF89EF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9" name="Picture 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3C9AA7B-820F-BEEE-0720-99526B9D9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62148-B432-C559-4ACE-B73147670FFA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773DC7-54AA-CD74-B30D-726ED39960B0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12" name="Picture 1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2CD8FD49-945C-445C-FD27-E6365AACB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834BE-15A0-66E7-2C07-B5361620FF8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9F0BBE-A7A3-1982-8F5A-A7644AE2C145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15" name="Picture 1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75DB2F3F-7FAE-BD39-8E69-4C7261114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3EE83-20EF-50F1-9351-1C2E92379AC2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" name="Content Placeholder 4" descr="A computer with a keyboard&#10;&#10;Description automatically generated">
            <a:extLst>
              <a:ext uri="{FF2B5EF4-FFF2-40B4-BE49-F238E27FC236}">
                <a16:creationId xmlns:a16="http://schemas.microsoft.com/office/drawing/2014/main" id="{004450AF-6228-B57B-9A82-1B460BCE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4" y="1200559"/>
            <a:ext cx="1384523" cy="1384523"/>
          </a:xfrm>
        </p:spPr>
      </p:pic>
      <p:pic>
        <p:nvPicPr>
          <p:cNvPr id="18" name="Picture 17" descr="A computer and a phone&#10;&#10;Description automatically generated with medium confidence">
            <a:extLst>
              <a:ext uri="{FF2B5EF4-FFF2-40B4-BE49-F238E27FC236}">
                <a16:creationId xmlns:a16="http://schemas.microsoft.com/office/drawing/2014/main" id="{702C836C-323A-BC0D-EDCB-35018CE9A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5" y="1157029"/>
            <a:ext cx="3144256" cy="16086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E126E3-1F92-49F6-87CF-85F7BDB56E31}"/>
              </a:ext>
            </a:extLst>
          </p:cNvPr>
          <p:cNvGrpSpPr/>
          <p:nvPr/>
        </p:nvGrpSpPr>
        <p:grpSpPr>
          <a:xfrm>
            <a:off x="4607560" y="3511684"/>
            <a:ext cx="2266376" cy="899168"/>
            <a:chOff x="4607560" y="3504709"/>
            <a:chExt cx="2266376" cy="8991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A037D8-7E82-FDFF-9335-FBE5C3E3EC8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31" name="Picture 3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A9C84D1-9838-600D-E073-9B239E8A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E6499-73D7-5323-258E-C821A2CE96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75DFB07-4EB9-48C4-D3B9-A81FCF8AD6D3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29" name="Picture 28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09C8DF4A-09EE-C3BE-2B57-1724F9B78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81A16B-A938-DCCD-C32F-02341B99104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9852BB-8B19-75ED-A888-1CCE2FDA31DA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27" name="Picture 2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B8649A2-8741-471C-8A6F-33A00B87A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8F5139-019B-25EC-9425-41F01393E79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35CDE6-9735-5B42-6A35-6CB49A0538D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25" name="Picture 2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C5EE7A23-F586-0127-C993-1FA04979B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279321-64F2-A3E3-E512-729D50594194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FFAA80-1230-F27A-8DD4-E7490CDE7BA6}"/>
              </a:ext>
            </a:extLst>
          </p:cNvPr>
          <p:cNvGrpSpPr/>
          <p:nvPr/>
        </p:nvGrpSpPr>
        <p:grpSpPr>
          <a:xfrm>
            <a:off x="562257" y="2402200"/>
            <a:ext cx="2266376" cy="899168"/>
            <a:chOff x="4607560" y="3504709"/>
            <a:chExt cx="2266376" cy="8991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65355D7-000A-211F-DE3B-B8C6C761951A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44" name="Picture 4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861B8DD-5C53-49B8-9209-6C6437984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8E0228-CD51-E179-C82E-BDDAEAC0DF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EB82C3-CD93-2709-7694-0CDCE6643F1A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42" name="Picture 4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BF402F79-EB84-5DDD-3ED3-CD1AC9E7A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9E602B-1E47-8DA8-08D8-DE2FD2EE8C2C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A19928-0A48-0D1D-D255-DBD47BE53D0D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40" name="Picture 39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A0DF593-CC51-3108-59B2-B0DA2B1F3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18FBD-E571-2BC9-A259-6AA52933F029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B8F67C-62F5-05DE-F139-F770BCFF845A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38" name="Picture 3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4E15DDB6-FC8A-DAB0-395B-4A400ABA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B2F3C8-BD22-101A-AD6C-C5345FD0211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661D5E-6343-7818-213F-530F97FD948B}"/>
              </a:ext>
            </a:extLst>
          </p:cNvPr>
          <p:cNvGrpSpPr/>
          <p:nvPr/>
        </p:nvGrpSpPr>
        <p:grpSpPr>
          <a:xfrm>
            <a:off x="8901301" y="2574599"/>
            <a:ext cx="2266376" cy="899168"/>
            <a:chOff x="4607560" y="3504709"/>
            <a:chExt cx="2266376" cy="8991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172591-E692-CF61-6B14-0E30EE97E440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57" name="Picture 56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34DE1B5-2C0C-F9C7-B122-C1487E48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3CCBE3-365F-A3CF-C119-2388359398C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3EDD37-7412-3B92-A7AA-25DFEA10A539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55" name="Picture 54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7267A44-8E7D-C1E3-1DF9-C4758A2A0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CA4AE7-7ECF-DA88-B26D-060FE61C7DA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ABB68C-9A22-4BA8-44C3-020F28AA41F3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53" name="Picture 52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A31FA69F-B8B3-94E5-5082-53203E299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74E46A-62A1-FEF6-A9C6-FCD07BF25CF8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DB3963F-28C9-3A2D-7D0D-2031328F86B3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51" name="Picture 50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874E51F8-2277-5D78-7AE9-A065C4CC8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DCE443-767F-4646-C156-06C2D3EE67F5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78518A2-1DCC-AEEF-CC1E-C9291BFD79E8}"/>
              </a:ext>
            </a:extLst>
          </p:cNvPr>
          <p:cNvSpPr txBox="1"/>
          <p:nvPr/>
        </p:nvSpPr>
        <p:spPr>
          <a:xfrm>
            <a:off x="2244374" y="4640092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779F98-F084-7B54-50B0-AE021AC5C6F2}"/>
              </a:ext>
            </a:extLst>
          </p:cNvPr>
          <p:cNvSpPr txBox="1"/>
          <p:nvPr/>
        </p:nvSpPr>
        <p:spPr>
          <a:xfrm>
            <a:off x="8573838" y="4653725"/>
            <a:ext cx="515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FAE78E64-5E97-EA81-24BC-82B02D5CA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7" y="2585082"/>
            <a:ext cx="600997" cy="717569"/>
          </a:xfrm>
          <a:prstGeom prst="rect">
            <a:avLst/>
          </a:prstGeom>
        </p:spPr>
      </p:pic>
      <p:pic>
        <p:nvPicPr>
          <p:cNvPr id="65" name="Picture 64" descr="A hand with a finger pointing up&#10;&#10;Description automatically generated">
            <a:extLst>
              <a:ext uri="{FF2B5EF4-FFF2-40B4-BE49-F238E27FC236}">
                <a16:creationId xmlns:a16="http://schemas.microsoft.com/office/drawing/2014/main" id="{4709AEBD-0715-ECEB-51F3-CB3717BC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8" y="3401979"/>
            <a:ext cx="493745" cy="60862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A5524A5-334E-C33F-4A48-02E623C30FC6}"/>
              </a:ext>
            </a:extLst>
          </p:cNvPr>
          <p:cNvSpPr txBox="1"/>
          <p:nvPr/>
        </p:nvSpPr>
        <p:spPr>
          <a:xfrm>
            <a:off x="4116549" y="2105745"/>
            <a:ext cx="71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538A9-E4D6-43A9-E81B-6DEA2DD53CAE}"/>
              </a:ext>
            </a:extLst>
          </p:cNvPr>
          <p:cNvGrpSpPr/>
          <p:nvPr/>
        </p:nvGrpSpPr>
        <p:grpSpPr>
          <a:xfrm>
            <a:off x="550481" y="2402014"/>
            <a:ext cx="2266376" cy="899168"/>
            <a:chOff x="4607560" y="3504709"/>
            <a:chExt cx="2266376" cy="89916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B5BE0E-D21A-2184-F8EE-220A67E47C66}"/>
                </a:ext>
              </a:extLst>
            </p:cNvPr>
            <p:cNvGrpSpPr/>
            <p:nvPr/>
          </p:nvGrpSpPr>
          <p:grpSpPr>
            <a:xfrm>
              <a:off x="4607560" y="3504709"/>
              <a:ext cx="584259" cy="899168"/>
              <a:chOff x="4697803" y="2633263"/>
              <a:chExt cx="584259" cy="899168"/>
            </a:xfrm>
          </p:grpSpPr>
          <p:pic>
            <p:nvPicPr>
              <p:cNvPr id="78" name="Picture 77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1059BDE0-4C3E-78C4-5C9D-B8F44F444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87911D-FCE8-816E-958B-5F3F4B70F3E0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A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E710527-268A-610E-BC94-6965D5805A4B}"/>
                </a:ext>
              </a:extLst>
            </p:cNvPr>
            <p:cNvGrpSpPr/>
            <p:nvPr/>
          </p:nvGrpSpPr>
          <p:grpSpPr>
            <a:xfrm>
              <a:off x="5728972" y="3504709"/>
              <a:ext cx="584259" cy="899168"/>
              <a:chOff x="4697803" y="2633263"/>
              <a:chExt cx="584259" cy="899168"/>
            </a:xfrm>
          </p:grpSpPr>
          <p:pic>
            <p:nvPicPr>
              <p:cNvPr id="76" name="Picture 75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E638C5F5-CD57-ED12-146A-DD120E4C5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B64666-DE94-26DC-6DE0-DB7F46FE3BBD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C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E73D39-97D1-C222-A23C-558D81EA70E8}"/>
                </a:ext>
              </a:extLst>
            </p:cNvPr>
            <p:cNvGrpSpPr/>
            <p:nvPr/>
          </p:nvGrpSpPr>
          <p:grpSpPr>
            <a:xfrm>
              <a:off x="5168266" y="3504709"/>
              <a:ext cx="584259" cy="899168"/>
              <a:chOff x="4697803" y="2633263"/>
              <a:chExt cx="584259" cy="899168"/>
            </a:xfrm>
          </p:grpSpPr>
          <p:pic>
            <p:nvPicPr>
              <p:cNvPr id="74" name="Picture 73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5CF04437-1D07-6F8E-FC17-BAFA3E9D4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1B22F3-DCE7-3502-D7A3-E12943FC668F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B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E73313-787F-3B32-BF02-105155C989B0}"/>
                </a:ext>
              </a:extLst>
            </p:cNvPr>
            <p:cNvGrpSpPr/>
            <p:nvPr/>
          </p:nvGrpSpPr>
          <p:grpSpPr>
            <a:xfrm>
              <a:off x="6289677" y="3504709"/>
              <a:ext cx="584259" cy="899168"/>
              <a:chOff x="4697803" y="2633263"/>
              <a:chExt cx="584259" cy="899168"/>
            </a:xfrm>
          </p:grpSpPr>
          <p:pic>
            <p:nvPicPr>
              <p:cNvPr id="72" name="Picture 71" descr="A black and white image of a file&#10;&#10;Description automatically generated">
                <a:extLst>
                  <a:ext uri="{FF2B5EF4-FFF2-40B4-BE49-F238E27FC236}">
                    <a16:creationId xmlns:a16="http://schemas.microsoft.com/office/drawing/2014/main" id="{981BDBE1-F943-485B-3CD6-EB815A8CB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803" y="2834846"/>
                <a:ext cx="584259" cy="697585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C342F1-498B-3F90-CBD5-B291A2C0A9A3}"/>
                  </a:ext>
                </a:extLst>
              </p:cNvPr>
              <p:cNvSpPr txBox="1"/>
              <p:nvPr/>
            </p:nvSpPr>
            <p:spPr>
              <a:xfrm>
                <a:off x="4697803" y="2633263"/>
                <a:ext cx="584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 D</a:t>
                </a:r>
                <a:endPara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7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6653 3.7037E-6 C -0.24088 3.7037E-6 -0.33268 -0.04491 -0.33268 -0.08102 L -0.33268 -0.161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-81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7657 3.7037E-6 C 0.25547 3.7037E-6 0.35313 -0.03704 0.35313 -0.06667 L 0.35313 -0.1333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7.40741E-7 L 0.1655 -7.40741E-7 C 0.23998 -7.40741E-7 0.33191 0.04306 0.33191 0.07824 L 0.33191 0.1564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78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66" grpId="0"/>
      <p:bldP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0"/>
            <a:ext cx="10515600" cy="794204"/>
          </a:xfrm>
        </p:spPr>
        <p:txBody>
          <a:bodyPr/>
          <a:lstStyle/>
          <a:p>
            <a:r>
              <a:rPr lang="nl-BE" dirty="0"/>
              <a:t>Voordelen van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288026"/>
            <a:ext cx="11363865" cy="5337061"/>
          </a:xfrm>
        </p:spPr>
        <p:txBody>
          <a:bodyPr>
            <a:normAutofit/>
          </a:bodyPr>
          <a:lstStyle/>
          <a:p>
            <a:r>
              <a:rPr lang="nl-BE" dirty="0"/>
              <a:t>Snel</a:t>
            </a:r>
          </a:p>
          <a:p>
            <a:r>
              <a:rPr lang="nl-BE" dirty="0"/>
              <a:t>Niet geconnecteerd </a:t>
            </a:r>
          </a:p>
          <a:p>
            <a:r>
              <a:rPr lang="nl-BE" dirty="0"/>
              <a:t>Makkelijk te gebruiken</a:t>
            </a:r>
          </a:p>
          <a:p>
            <a:r>
              <a:rPr lang="nl-BE" dirty="0"/>
              <a:t>Werkt op alle machines =&gt; Windows, Mac of Linux</a:t>
            </a:r>
          </a:p>
          <a:p>
            <a:r>
              <a:rPr lang="en-IE" dirty="0"/>
              <a:t>Branching</a:t>
            </a:r>
          </a:p>
          <a:p>
            <a:r>
              <a:rPr lang="nl-BE" dirty="0"/>
              <a:t>Pull </a:t>
            </a:r>
            <a:r>
              <a:rPr lang="en-US" dirty="0"/>
              <a:t>requests</a:t>
            </a:r>
          </a:p>
          <a:p>
            <a:pPr lvl="1"/>
            <a:r>
              <a:rPr lang="nl-BE" dirty="0"/>
              <a:t>Reviews van code door collega’s vooraleer deze wordt </a:t>
            </a:r>
            <a:r>
              <a:rPr lang="nl-BE" dirty="0" err="1"/>
              <a:t>gemerged</a:t>
            </a:r>
            <a:r>
              <a:rPr lang="nl-BE" dirty="0"/>
              <a:t> met een andere </a:t>
            </a:r>
            <a:r>
              <a:rPr lang="nl-BE" dirty="0" err="1"/>
              <a:t>branch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3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0682"/>
            <a:ext cx="11363865" cy="713522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C96FE8-E2F5-7AF0-747D-EBEBDE599763}"/>
              </a:ext>
            </a:extLst>
          </p:cNvPr>
          <p:cNvGrpSpPr/>
          <p:nvPr/>
        </p:nvGrpSpPr>
        <p:grpSpPr>
          <a:xfrm>
            <a:off x="1229935" y="4168674"/>
            <a:ext cx="2734234" cy="2447365"/>
            <a:chOff x="609598" y="1825146"/>
            <a:chExt cx="2904567" cy="32488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7E80DC-403D-73A9-FF70-8DDD6AA5229B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33044A-8D6B-D098-D755-F9B10543AA82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C4A69-1F6E-3864-3F6C-C95E266A8F0E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Commited</a:t>
              </a:r>
              <a:endParaRPr lang="en-I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5910FD-C02B-84FA-A7BC-2CFF448D0AF2}"/>
              </a:ext>
            </a:extLst>
          </p:cNvPr>
          <p:cNvGrpSpPr/>
          <p:nvPr/>
        </p:nvGrpSpPr>
        <p:grpSpPr>
          <a:xfrm>
            <a:off x="4815817" y="4168674"/>
            <a:ext cx="2734234" cy="2447365"/>
            <a:chOff x="609598" y="1825146"/>
            <a:chExt cx="2904567" cy="32488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2DC870F-CAFE-FA08-8ED8-6621E82E295D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368EFB-DD10-ED38-E761-0624E43C3CBC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Modified</a:t>
              </a:r>
              <a:endParaRPr lang="en-I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7F85F7B-DD2B-2EF1-5CAC-FF4094814F28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pic>
        <p:nvPicPr>
          <p:cNvPr id="8" name="Content Placeholder 7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A6EDA84F-DC3D-3E98-47AA-E30DD9B0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5" y="4882039"/>
            <a:ext cx="1206691" cy="144074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DE6A35D-0BD4-84CD-A1F2-179E53CC5D63}"/>
              </a:ext>
            </a:extLst>
          </p:cNvPr>
          <p:cNvGrpSpPr/>
          <p:nvPr/>
        </p:nvGrpSpPr>
        <p:grpSpPr>
          <a:xfrm>
            <a:off x="8401698" y="4168674"/>
            <a:ext cx="2734234" cy="2447365"/>
            <a:chOff x="609598" y="1825146"/>
            <a:chExt cx="2904567" cy="324887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0D68C9-6F33-3B65-BBDC-C123D0D3F772}"/>
                </a:ext>
              </a:extLst>
            </p:cNvPr>
            <p:cNvSpPr/>
            <p:nvPr/>
          </p:nvSpPr>
          <p:spPr>
            <a:xfrm>
              <a:off x="609600" y="1825146"/>
              <a:ext cx="2904565" cy="324887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1DCD43-09DB-2313-2499-C285410DC165}"/>
                </a:ext>
              </a:extLst>
            </p:cNvPr>
            <p:cNvSpPr txBox="1"/>
            <p:nvPr/>
          </p:nvSpPr>
          <p:spPr>
            <a:xfrm flipH="1">
              <a:off x="609598" y="2013514"/>
              <a:ext cx="2904566" cy="490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Staged</a:t>
              </a:r>
              <a:endParaRPr lang="en-IE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1B7C88-B5E5-A6AE-CB7D-821864409E25}"/>
                </a:ext>
              </a:extLst>
            </p:cNvPr>
            <p:cNvSpPr/>
            <p:nvPr/>
          </p:nvSpPr>
          <p:spPr>
            <a:xfrm>
              <a:off x="609599" y="2571214"/>
              <a:ext cx="2904565" cy="225014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C949F6-963B-A984-6676-82FD85A99ABD}"/>
              </a:ext>
            </a:extLst>
          </p:cNvPr>
          <p:cNvSpPr txBox="1">
            <a:spLocks/>
          </p:cNvSpPr>
          <p:nvPr/>
        </p:nvSpPr>
        <p:spPr>
          <a:xfrm>
            <a:off x="501000" y="962428"/>
            <a:ext cx="11363865" cy="2937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Lokale database van bestanden en veranderingen, een snapshot van het project =&gt; </a:t>
            </a:r>
            <a:r>
              <a:rPr lang="nl-BE" b="1" dirty="0" err="1"/>
              <a:t>Commited</a:t>
            </a:r>
            <a:r>
              <a:rPr lang="nl-BE" b="1" dirty="0"/>
              <a:t> state</a:t>
            </a:r>
          </a:p>
          <a:p>
            <a:r>
              <a:rPr lang="nl-BE" dirty="0"/>
              <a:t>Op het moment dat er veranderingen worden aangebracht in het bestand, verhuist dit bestand naar de </a:t>
            </a:r>
            <a:r>
              <a:rPr lang="nl-BE" b="1" dirty="0" err="1"/>
              <a:t>Modified</a:t>
            </a:r>
            <a:r>
              <a:rPr lang="nl-BE" b="1" dirty="0"/>
              <a:t> state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Veranderingen in het bestand tegenover het originele zijn opgeslagen.</a:t>
            </a:r>
          </a:p>
          <a:p>
            <a:r>
              <a:rPr lang="nl-BE" dirty="0"/>
              <a:t>In de </a:t>
            </a:r>
            <a:r>
              <a:rPr lang="nl-BE" b="1" dirty="0" err="1"/>
              <a:t>Staged</a:t>
            </a:r>
            <a:r>
              <a:rPr lang="nl-BE" b="1" dirty="0"/>
              <a:t> state </a:t>
            </a:r>
            <a:r>
              <a:rPr lang="nl-BE" dirty="0"/>
              <a:t>staan de bestanden die klaar staan om ‘</a:t>
            </a:r>
            <a:r>
              <a:rPr lang="nl-BE" dirty="0" err="1"/>
              <a:t>commit</a:t>
            </a:r>
            <a:r>
              <a:rPr lang="nl-BE" dirty="0"/>
              <a:t>’ te worden. Dan worden de veranderingen in de snapshot toegevoegd</a:t>
            </a:r>
          </a:p>
          <a:p>
            <a:endParaRPr lang="nl-BE" dirty="0"/>
          </a:p>
        </p:txBody>
      </p:sp>
      <p:pic>
        <p:nvPicPr>
          <p:cNvPr id="24" name="Picture 23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B26F5B4E-D7F3-9706-6D20-E5FBD364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9" y="4894071"/>
            <a:ext cx="1186537" cy="1416684"/>
          </a:xfrm>
          <a:prstGeom prst="rect">
            <a:avLst/>
          </a:prstGeom>
        </p:spPr>
      </p:pic>
      <p:pic>
        <p:nvPicPr>
          <p:cNvPr id="26" name="Picture 25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857E7064-3606-EC09-75A6-997195FD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41" y="4720852"/>
            <a:ext cx="1230638" cy="1469339"/>
          </a:xfrm>
          <a:prstGeom prst="rect">
            <a:avLst/>
          </a:prstGeom>
        </p:spPr>
      </p:pic>
      <p:pic>
        <p:nvPicPr>
          <p:cNvPr id="29" name="Picture 28" descr="A black and white image of a document and a pencil&#10;&#10;Description automatically generated">
            <a:extLst>
              <a:ext uri="{FF2B5EF4-FFF2-40B4-BE49-F238E27FC236}">
                <a16:creationId xmlns:a16="http://schemas.microsoft.com/office/drawing/2014/main" id="{C1E9E0F4-DB03-7812-96FC-0EB930CE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99" y="4726553"/>
            <a:ext cx="1230638" cy="14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14792 1.85185E-6 C 0.21406 1.85185E-6 0.29584 -0.00648 0.29584 -0.01134 L 0.29584 -0.02269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0.15104 -0.00116 C 0.21888 -0.00116 0.30273 0.00069 0.30273 0.00208 L 0.30273 0.0055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63 L -0.3004 0.00463 C -0.43438 0.00463 -0.59948 0.00949 -0.59948 0.01365 L -0.59948 0.0226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09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</a:t>
            </a:r>
            <a:r>
              <a:rPr lang="nl-BE" dirty="0" err="1"/>
              <a:t>Tracked</a:t>
            </a:r>
            <a:r>
              <a:rPr lang="nl-BE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7" y="1020072"/>
            <a:ext cx="11363865" cy="5513463"/>
          </a:xfrm>
        </p:spPr>
        <p:txBody>
          <a:bodyPr>
            <a:normAutofit/>
          </a:bodyPr>
          <a:lstStyle/>
          <a:p>
            <a:r>
              <a:rPr lang="nl-BE" dirty="0"/>
              <a:t>Git houdt enkel rekening met bestanden die ‘</a:t>
            </a:r>
            <a:r>
              <a:rPr lang="nl-BE" dirty="0" err="1"/>
              <a:t>tracked</a:t>
            </a:r>
            <a:r>
              <a:rPr lang="nl-BE" dirty="0"/>
              <a:t>’ zijn.</a:t>
            </a:r>
          </a:p>
          <a:p>
            <a:r>
              <a:rPr lang="nl-BE" dirty="0"/>
              <a:t>Wanneer we nieuwe bestanden toevoegen moeten we die toevoegen bij de </a:t>
            </a:r>
            <a:r>
              <a:rPr lang="nl-BE" dirty="0" err="1"/>
              <a:t>staged</a:t>
            </a:r>
            <a:r>
              <a:rPr lang="nl-BE" dirty="0"/>
              <a:t> stage en een </a:t>
            </a:r>
            <a:r>
              <a:rPr lang="nl-BE" dirty="0" err="1"/>
              <a:t>commit</a:t>
            </a:r>
            <a:r>
              <a:rPr lang="nl-BE" dirty="0"/>
              <a:t> uitvoeren vooraleer Git met deze bestanden gaat rekening houden</a:t>
            </a:r>
          </a:p>
          <a:p>
            <a:pPr lvl="1"/>
            <a:r>
              <a:rPr lang="nl-BE" dirty="0"/>
              <a:t>Enkel bestanden uit de laatste </a:t>
            </a:r>
            <a:r>
              <a:rPr lang="nl-BE" dirty="0" err="1"/>
              <a:t>commit</a:t>
            </a:r>
            <a:r>
              <a:rPr lang="nl-BE" dirty="0"/>
              <a:t> zijn </a:t>
            </a:r>
            <a:r>
              <a:rPr lang="nl-BE" dirty="0" err="1"/>
              <a:t>tracked</a:t>
            </a:r>
            <a:endParaRPr lang="nl-BE" dirty="0"/>
          </a:p>
          <a:p>
            <a:r>
              <a:rPr lang="nl-BE" dirty="0"/>
              <a:t>Wanneer de nieuwe bestanden van de stage state zijn opgenomen in de </a:t>
            </a:r>
            <a:r>
              <a:rPr lang="nl-BE" dirty="0" err="1"/>
              <a:t>commited</a:t>
            </a:r>
            <a:r>
              <a:rPr lang="nl-BE" dirty="0"/>
              <a:t> state, worden ze dus opgevolgd.</a:t>
            </a:r>
          </a:p>
          <a:p>
            <a:r>
              <a:rPr lang="nl-BE" dirty="0"/>
              <a:t>Gelukkig neemt Visual Studio veel van deze taken op zich.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0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0"/>
            <a:ext cx="11363865" cy="794204"/>
          </a:xfrm>
        </p:spPr>
        <p:txBody>
          <a:bodyPr/>
          <a:lstStyle/>
          <a:p>
            <a:r>
              <a:rPr lang="nl-BE" dirty="0"/>
              <a:t>3 </a:t>
            </a:r>
            <a:r>
              <a:rPr lang="nl-BE" dirty="0" err="1"/>
              <a:t>States</a:t>
            </a:r>
            <a:r>
              <a:rPr lang="nl-BE" dirty="0"/>
              <a:t> of GIT: Lokale opslag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51D7F5-5879-1017-145E-A48B7B6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204"/>
            <a:ext cx="10515600" cy="3808353"/>
          </a:xfrm>
        </p:spPr>
        <p:txBody>
          <a:bodyPr>
            <a:normAutofit/>
          </a:bodyPr>
          <a:lstStyle/>
          <a:p>
            <a:r>
              <a:rPr lang="en-US" dirty="0"/>
              <a:t>Working directory.</a:t>
            </a:r>
          </a:p>
          <a:p>
            <a:pPr lvl="1"/>
            <a:r>
              <a:rPr lang="nl-BE" dirty="0"/>
              <a:t>Waar we bestanden kunnen creëren, veranderen en verwijderen.</a:t>
            </a:r>
          </a:p>
          <a:p>
            <a:r>
              <a:rPr lang="nl-BE" dirty="0" err="1"/>
              <a:t>Staging</a:t>
            </a:r>
            <a:r>
              <a:rPr lang="nl-BE" dirty="0"/>
              <a:t> area of ook wel </a:t>
            </a:r>
            <a:r>
              <a:rPr lang="nl-BE" b="1" dirty="0"/>
              <a:t>index</a:t>
            </a:r>
            <a:r>
              <a:rPr lang="nl-BE" dirty="0"/>
              <a:t> genoemd.</a:t>
            </a:r>
          </a:p>
          <a:p>
            <a:pPr lvl="1"/>
            <a:r>
              <a:rPr lang="nl-BE" dirty="0"/>
              <a:t>Hier kunnen we bepalen welke veranderingen worden opgenomen in de volgende </a:t>
            </a:r>
            <a:r>
              <a:rPr lang="nl-BE" dirty="0" err="1"/>
              <a:t>commit</a:t>
            </a:r>
            <a:endParaRPr lang="nl-BE" dirty="0"/>
          </a:p>
          <a:p>
            <a:r>
              <a:rPr lang="nl-BE" dirty="0"/>
              <a:t>De .git </a:t>
            </a:r>
            <a:r>
              <a:rPr lang="nl-BE" dirty="0" err="1"/>
              <a:t>repository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begin van alle project bestanden. Hier staan de originele bestanden in waarvan we vertrekken om veranderingen te maken in ons project.</a:t>
            </a:r>
          </a:p>
          <a:p>
            <a:pPr lvl="1"/>
            <a:r>
              <a:rPr lang="nl-BE" dirty="0"/>
              <a:t>Ook de bestanden die van de remote server komen, worden hier geplaatst.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DF3EF-A811-3D0A-2348-1F470CE29869}"/>
              </a:ext>
            </a:extLst>
          </p:cNvPr>
          <p:cNvGrpSpPr/>
          <p:nvPr/>
        </p:nvGrpSpPr>
        <p:grpSpPr>
          <a:xfrm>
            <a:off x="2167135" y="4705277"/>
            <a:ext cx="1722218" cy="1969198"/>
            <a:chOff x="414065" y="3660093"/>
            <a:chExt cx="2638054" cy="3124307"/>
          </a:xfrm>
        </p:grpSpPr>
        <p:pic>
          <p:nvPicPr>
            <p:cNvPr id="15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8BCA848-A521-BF1A-22E1-4D7CC5A3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1E682-3D80-0C0C-3684-57802D5CF59A}"/>
                </a:ext>
              </a:extLst>
            </p:cNvPr>
            <p:cNvSpPr txBox="1"/>
            <p:nvPr/>
          </p:nvSpPr>
          <p:spPr>
            <a:xfrm>
              <a:off x="414065" y="3660093"/>
              <a:ext cx="2638052" cy="537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Working directory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2AA24-EA31-E9A9-F835-BC19E8A80835}"/>
              </a:ext>
            </a:extLst>
          </p:cNvPr>
          <p:cNvGrpSpPr/>
          <p:nvPr/>
        </p:nvGrpSpPr>
        <p:grpSpPr>
          <a:xfrm>
            <a:off x="4713891" y="4705277"/>
            <a:ext cx="1722217" cy="1990489"/>
            <a:chOff x="414067" y="3626313"/>
            <a:chExt cx="2638052" cy="3158087"/>
          </a:xfrm>
        </p:grpSpPr>
        <p:pic>
          <p:nvPicPr>
            <p:cNvPr id="23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9F1CD3F4-F232-1F22-F398-C25C7B9F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B4804-4BC4-5F28-7AC4-E186F4A1F66B}"/>
                </a:ext>
              </a:extLst>
            </p:cNvPr>
            <p:cNvSpPr txBox="1"/>
            <p:nvPr/>
          </p:nvSpPr>
          <p:spPr>
            <a:xfrm>
              <a:off x="659317" y="3626313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Staging area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5D8735-5370-064B-0065-5ABAEA66820A}"/>
              </a:ext>
            </a:extLst>
          </p:cNvPr>
          <p:cNvGrpSpPr/>
          <p:nvPr/>
        </p:nvGrpSpPr>
        <p:grpSpPr>
          <a:xfrm>
            <a:off x="7260646" y="4661169"/>
            <a:ext cx="1722217" cy="2034597"/>
            <a:chOff x="414067" y="3556332"/>
            <a:chExt cx="2638052" cy="3228068"/>
          </a:xfrm>
        </p:grpSpPr>
        <p:pic>
          <p:nvPicPr>
            <p:cNvPr id="26" name="Content Placeholder 4" descr="A black outline of a folder&#10;&#10;Description automatically generated">
              <a:extLst>
                <a:ext uri="{FF2B5EF4-FFF2-40B4-BE49-F238E27FC236}">
                  <a16:creationId xmlns:a16="http://schemas.microsoft.com/office/drawing/2014/main" id="{CB5DFFB8-47DB-F750-FBCE-B4F12B0B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67" y="4020727"/>
              <a:ext cx="2638052" cy="27636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69CD82-5D78-AD97-4D3F-74CF5CD297E9}"/>
                </a:ext>
              </a:extLst>
            </p:cNvPr>
            <p:cNvSpPr txBox="1"/>
            <p:nvPr/>
          </p:nvSpPr>
          <p:spPr>
            <a:xfrm>
              <a:off x="659317" y="3556332"/>
              <a:ext cx="21475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.git repository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BADB9F-6207-4735-34F0-FFF2EE924BB9}"/>
              </a:ext>
            </a:extLst>
          </p:cNvPr>
          <p:cNvGrpSpPr/>
          <p:nvPr/>
        </p:nvGrpSpPr>
        <p:grpSpPr>
          <a:xfrm>
            <a:off x="4960966" y="5740888"/>
            <a:ext cx="1115624" cy="624857"/>
            <a:chOff x="4960966" y="5740888"/>
            <a:chExt cx="1115624" cy="624857"/>
          </a:xfrm>
        </p:grpSpPr>
        <p:pic>
          <p:nvPicPr>
            <p:cNvPr id="29" name="Picture 28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B5E305C0-1040-7540-98E9-BD3FDF5D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244" y="5740888"/>
              <a:ext cx="523346" cy="624857"/>
            </a:xfrm>
            <a:prstGeom prst="rect">
              <a:avLst/>
            </a:prstGeom>
          </p:spPr>
        </p:pic>
        <p:pic>
          <p:nvPicPr>
            <p:cNvPr id="30" name="Picture 29" descr="A black and white image of a document&#10;&#10;Description automatically generated">
              <a:extLst>
                <a:ext uri="{FF2B5EF4-FFF2-40B4-BE49-F238E27FC236}">
                  <a16:creationId xmlns:a16="http://schemas.microsoft.com/office/drawing/2014/main" id="{C8C5F223-4888-5625-FFE8-D0F20793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966" y="5740888"/>
              <a:ext cx="523346" cy="62485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5F9A19-AA5F-9D24-86BC-C74D68EA45BE}"/>
              </a:ext>
            </a:extLst>
          </p:cNvPr>
          <p:cNvGrpSpPr/>
          <p:nvPr/>
        </p:nvGrpSpPr>
        <p:grpSpPr>
          <a:xfrm>
            <a:off x="2363260" y="5517208"/>
            <a:ext cx="1410206" cy="1004875"/>
            <a:chOff x="2363260" y="5517208"/>
            <a:chExt cx="1410206" cy="1004875"/>
          </a:xfrm>
        </p:grpSpPr>
        <p:pic>
          <p:nvPicPr>
            <p:cNvPr id="32" name="Picture 31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16AAFE8F-B77D-84C3-6676-9F510F1D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260" y="5740887"/>
              <a:ext cx="470785" cy="562101"/>
            </a:xfrm>
            <a:prstGeom prst="rect">
              <a:avLst/>
            </a:prstGeom>
          </p:spPr>
        </p:pic>
        <p:pic>
          <p:nvPicPr>
            <p:cNvPr id="33" name="Picture 32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22805E9F-84A0-22BA-0733-4F1D5E0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375" y="5517208"/>
              <a:ext cx="469430" cy="560483"/>
            </a:xfrm>
            <a:prstGeom prst="rect">
              <a:avLst/>
            </a:prstGeom>
          </p:spPr>
        </p:pic>
        <p:pic>
          <p:nvPicPr>
            <p:cNvPr id="34" name="Picture 33" descr="A black and white image of a document and a pencil&#10;&#10;Description automatically generated">
              <a:extLst>
                <a:ext uri="{FF2B5EF4-FFF2-40B4-BE49-F238E27FC236}">
                  <a16:creationId xmlns:a16="http://schemas.microsoft.com/office/drawing/2014/main" id="{7A288D77-D286-A7AA-5373-6C796B85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036" y="5961600"/>
              <a:ext cx="469430" cy="56048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F58C6-9AD0-976C-764E-3E1BB0A53809}"/>
              </a:ext>
            </a:extLst>
          </p:cNvPr>
          <p:cNvGrpSpPr/>
          <p:nvPr/>
        </p:nvGrpSpPr>
        <p:grpSpPr>
          <a:xfrm>
            <a:off x="7440075" y="5483361"/>
            <a:ext cx="1354531" cy="1068579"/>
            <a:chOff x="7440075" y="5483361"/>
            <a:chExt cx="1354531" cy="1068579"/>
          </a:xfrm>
        </p:grpSpPr>
        <p:pic>
          <p:nvPicPr>
            <p:cNvPr id="37" name="Picture 36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790DC6A4-0AE5-E9BB-C23A-E6478BEC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096" y="6012851"/>
              <a:ext cx="451510" cy="539087"/>
            </a:xfrm>
            <a:prstGeom prst="rect">
              <a:avLst/>
            </a:prstGeom>
          </p:spPr>
        </p:pic>
        <p:pic>
          <p:nvPicPr>
            <p:cNvPr id="38" name="Picture 37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6994D72-B56C-F5C6-6360-CD0545DF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55" y="6012852"/>
              <a:ext cx="451510" cy="539087"/>
            </a:xfrm>
            <a:prstGeom prst="rect">
              <a:avLst/>
            </a:prstGeom>
          </p:spPr>
        </p:pic>
        <p:pic>
          <p:nvPicPr>
            <p:cNvPr id="39" name="Picture 38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B1B63B27-B3C4-9B1D-A0C1-FF5889D1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647" y="6012853"/>
              <a:ext cx="451510" cy="539087"/>
            </a:xfrm>
            <a:prstGeom prst="rect">
              <a:avLst/>
            </a:prstGeom>
          </p:spPr>
        </p:pic>
        <p:pic>
          <p:nvPicPr>
            <p:cNvPr id="40" name="Picture 39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AA56A9E4-D306-D50D-376D-3BED6086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952" y="5483361"/>
              <a:ext cx="451510" cy="539087"/>
            </a:xfrm>
            <a:prstGeom prst="rect">
              <a:avLst/>
            </a:prstGeom>
          </p:spPr>
        </p:pic>
        <p:pic>
          <p:nvPicPr>
            <p:cNvPr id="41" name="Picture 40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D90A8698-EEDA-1426-FFE8-01C4864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014" y="5483361"/>
              <a:ext cx="451510" cy="539087"/>
            </a:xfrm>
            <a:prstGeom prst="rect">
              <a:avLst/>
            </a:prstGeom>
          </p:spPr>
        </p:pic>
        <p:pic>
          <p:nvPicPr>
            <p:cNvPr id="42" name="Picture 41" descr="A black and white image of a file&#10;&#10;Description automatically generated">
              <a:extLst>
                <a:ext uri="{FF2B5EF4-FFF2-40B4-BE49-F238E27FC236}">
                  <a16:creationId xmlns:a16="http://schemas.microsoft.com/office/drawing/2014/main" id="{238E22E1-0113-519F-4A5F-21DD9224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075" y="5483361"/>
              <a:ext cx="451510" cy="53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8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FCA14D-D730-4CE8-9BA1-9CF778004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6DFD5-8C57-4EAD-B498-AB8664690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2361</Words>
  <Application>Microsoft Office PowerPoint</Application>
  <PresentationFormat>Widescreen</PresentationFormat>
  <Paragraphs>361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1_Office Theme</vt:lpstr>
      <vt:lpstr>  Programmeren in C# </vt:lpstr>
      <vt:lpstr>WERKEN MET GIT &amp; GitHub</vt:lpstr>
      <vt:lpstr>Wat is Git ?</vt:lpstr>
      <vt:lpstr>Version control - Gecentraliseerd</vt:lpstr>
      <vt:lpstr>Version control – Distributed (GIT)</vt:lpstr>
      <vt:lpstr>Voordelen van GIT</vt:lpstr>
      <vt:lpstr>3 States of GIT</vt:lpstr>
      <vt:lpstr>3 States of GIT: Tracked files</vt:lpstr>
      <vt:lpstr>3 States of GIT: Lokale opslag</vt:lpstr>
      <vt:lpstr>Werken met Git</vt:lpstr>
      <vt:lpstr>GitHub gebruiken</vt:lpstr>
      <vt:lpstr>Werken met GitHub: Tools</vt:lpstr>
      <vt:lpstr>Basic GIT CLI commando’s</vt:lpstr>
      <vt:lpstr>Labo</vt:lpstr>
      <vt:lpstr>GitHub: CLI toegang via SSH</vt:lpstr>
      <vt:lpstr>GitHub Repositories</vt:lpstr>
      <vt:lpstr>GitHub Repositories</vt:lpstr>
      <vt:lpstr>Remote repositories </vt:lpstr>
      <vt:lpstr>Working with remote repositories in CLI</vt:lpstr>
      <vt:lpstr>Samenwerking op een repository</vt:lpstr>
      <vt:lpstr>Labo 1</vt:lpstr>
      <vt:lpstr>Labo 2</vt:lpstr>
      <vt:lpstr>Branches en Pull requests</vt:lpstr>
      <vt:lpstr>Branching</vt:lpstr>
      <vt:lpstr>Wanneer gebruiken we Branching ?</vt:lpstr>
      <vt:lpstr>Workflows</vt:lpstr>
      <vt:lpstr>Pull request</vt:lpstr>
      <vt:lpstr>Git branch CLI commando’s</vt:lpstr>
      <vt:lpstr>Merge conflicts</vt:lpstr>
      <vt:lpstr>Branches in werking: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44</cp:revision>
  <dcterms:created xsi:type="dcterms:W3CDTF">2020-06-11T13:52:31Z</dcterms:created>
  <dcterms:modified xsi:type="dcterms:W3CDTF">2023-10-02T17:30:54Z</dcterms:modified>
</cp:coreProperties>
</file>