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8" r:id="rId3"/>
    <p:sldId id="309" r:id="rId4"/>
    <p:sldId id="284" r:id="rId5"/>
    <p:sldId id="258" r:id="rId6"/>
    <p:sldId id="285" r:id="rId7"/>
    <p:sldId id="310" r:id="rId8"/>
    <p:sldId id="257" r:id="rId9"/>
    <p:sldId id="286" r:id="rId10"/>
    <p:sldId id="259" r:id="rId11"/>
    <p:sldId id="260" r:id="rId12"/>
    <p:sldId id="287" r:id="rId13"/>
    <p:sldId id="288" r:id="rId14"/>
    <p:sldId id="261" r:id="rId15"/>
    <p:sldId id="304" r:id="rId16"/>
    <p:sldId id="302" r:id="rId17"/>
    <p:sldId id="262" r:id="rId18"/>
    <p:sldId id="263" r:id="rId19"/>
    <p:sldId id="311" r:id="rId20"/>
    <p:sldId id="264" r:id="rId21"/>
    <p:sldId id="289" r:id="rId22"/>
    <p:sldId id="290" r:id="rId23"/>
    <p:sldId id="305" r:id="rId24"/>
    <p:sldId id="265" r:id="rId25"/>
    <p:sldId id="292" r:id="rId26"/>
    <p:sldId id="293" r:id="rId27"/>
    <p:sldId id="294" r:id="rId28"/>
    <p:sldId id="267" r:id="rId29"/>
    <p:sldId id="268" r:id="rId30"/>
    <p:sldId id="269" r:id="rId31"/>
    <p:sldId id="303" r:id="rId32"/>
    <p:sldId id="295" r:id="rId33"/>
    <p:sldId id="296" r:id="rId34"/>
    <p:sldId id="297" r:id="rId35"/>
    <p:sldId id="271" r:id="rId36"/>
    <p:sldId id="298" r:id="rId37"/>
    <p:sldId id="306" r:id="rId38"/>
    <p:sldId id="299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acheslav Lanin" userId="0422dd303f736057" providerId="LiveId" clId="{6E1E9B8A-2A2F-4A7D-B32E-02B63A70627A}"/>
    <pc:docChg chg="undo custSel modSld">
      <pc:chgData name="Viacheslav Lanin" userId="0422dd303f736057" providerId="LiveId" clId="{6E1E9B8A-2A2F-4A7D-B32E-02B63A70627A}" dt="2020-04-14T06:18:21.679" v="55" actId="20577"/>
      <pc:docMkLst>
        <pc:docMk/>
      </pc:docMkLst>
      <pc:sldChg chg="addSp modSp mod">
        <pc:chgData name="Viacheslav Lanin" userId="0422dd303f736057" providerId="LiveId" clId="{6E1E9B8A-2A2F-4A7D-B32E-02B63A70627A}" dt="2020-04-14T06:15:28.538" v="41" actId="1076"/>
        <pc:sldMkLst>
          <pc:docMk/>
          <pc:sldMk cId="1257775296" sldId="264"/>
        </pc:sldMkLst>
        <pc:spChg chg="mod">
          <ac:chgData name="Viacheslav Lanin" userId="0422dd303f736057" providerId="LiveId" clId="{6E1E9B8A-2A2F-4A7D-B32E-02B63A70627A}" dt="2020-04-14T06:15:15.345" v="34" actId="14100"/>
          <ac:spMkLst>
            <pc:docMk/>
            <pc:sldMk cId="1257775296" sldId="264"/>
            <ac:spMk id="2" creationId="{00000000-0000-0000-0000-000000000000}"/>
          </ac:spMkLst>
        </pc:spChg>
        <pc:spChg chg="mod">
          <ac:chgData name="Viacheslav Lanin" userId="0422dd303f736057" providerId="LiveId" clId="{6E1E9B8A-2A2F-4A7D-B32E-02B63A70627A}" dt="2020-04-14T06:14:43.789" v="27" actId="6549"/>
          <ac:spMkLst>
            <pc:docMk/>
            <pc:sldMk cId="1257775296" sldId="264"/>
            <ac:spMk id="3" creationId="{00000000-0000-0000-0000-000000000000}"/>
          </ac:spMkLst>
        </pc:spChg>
        <pc:spChg chg="add mod">
          <ac:chgData name="Viacheslav Lanin" userId="0422dd303f736057" providerId="LiveId" clId="{6E1E9B8A-2A2F-4A7D-B32E-02B63A70627A}" dt="2020-04-14T06:15:28.538" v="41" actId="1076"/>
          <ac:spMkLst>
            <pc:docMk/>
            <pc:sldMk cId="1257775296" sldId="264"/>
            <ac:spMk id="5" creationId="{BCA5FD5C-1A25-4E50-A525-74D8FC9782FB}"/>
          </ac:spMkLst>
        </pc:spChg>
        <pc:picChg chg="add mod">
          <ac:chgData name="Viacheslav Lanin" userId="0422dd303f736057" providerId="LiveId" clId="{6E1E9B8A-2A2F-4A7D-B32E-02B63A70627A}" dt="2020-04-14T06:15:06.313" v="31" actId="1076"/>
          <ac:picMkLst>
            <pc:docMk/>
            <pc:sldMk cId="1257775296" sldId="264"/>
            <ac:picMk id="4" creationId="{0464EB9F-E00C-46A0-B381-1FCC1BC09B90}"/>
          </ac:picMkLst>
        </pc:picChg>
      </pc:sldChg>
      <pc:sldChg chg="addSp modSp mod">
        <pc:chgData name="Viacheslav Lanin" userId="0422dd303f736057" providerId="LiveId" clId="{6E1E9B8A-2A2F-4A7D-B32E-02B63A70627A}" dt="2020-04-14T06:18:02.561" v="52" actId="1076"/>
        <pc:sldMkLst>
          <pc:docMk/>
          <pc:sldMk cId="3160345793" sldId="289"/>
        </pc:sldMkLst>
        <pc:spChg chg="mod">
          <ac:chgData name="Viacheslav Lanin" userId="0422dd303f736057" providerId="LiveId" clId="{6E1E9B8A-2A2F-4A7D-B32E-02B63A70627A}" dt="2020-04-14T06:18:02.561" v="52" actId="1076"/>
          <ac:spMkLst>
            <pc:docMk/>
            <pc:sldMk cId="3160345793" sldId="289"/>
            <ac:spMk id="2" creationId="{00000000-0000-0000-0000-000000000000}"/>
          </ac:spMkLst>
        </pc:spChg>
        <pc:picChg chg="add mod">
          <ac:chgData name="Viacheslav Lanin" userId="0422dd303f736057" providerId="LiveId" clId="{6E1E9B8A-2A2F-4A7D-B32E-02B63A70627A}" dt="2020-04-14T06:17:59.169" v="51" actId="1076"/>
          <ac:picMkLst>
            <pc:docMk/>
            <pc:sldMk cId="3160345793" sldId="289"/>
            <ac:picMk id="4" creationId="{D0D057C0-F9A4-4684-9BF6-D01829CBE001}"/>
          </ac:picMkLst>
        </pc:picChg>
      </pc:sldChg>
      <pc:sldChg chg="modSp mod">
        <pc:chgData name="Viacheslav Lanin" userId="0422dd303f736057" providerId="LiveId" clId="{6E1E9B8A-2A2F-4A7D-B32E-02B63A70627A}" dt="2020-04-14T06:18:21.679" v="55" actId="20577"/>
        <pc:sldMkLst>
          <pc:docMk/>
          <pc:sldMk cId="212711093" sldId="290"/>
        </pc:sldMkLst>
        <pc:spChg chg="mod">
          <ac:chgData name="Viacheslav Lanin" userId="0422dd303f736057" providerId="LiveId" clId="{6E1E9B8A-2A2F-4A7D-B32E-02B63A70627A}" dt="2020-04-14T06:18:21.679" v="55" actId="20577"/>
          <ac:spMkLst>
            <pc:docMk/>
            <pc:sldMk cId="212711093" sldId="290"/>
            <ac:spMk id="2" creationId="{00000000-0000-0000-0000-000000000000}"/>
          </ac:spMkLst>
        </pc:spChg>
      </pc:sldChg>
    </pc:docChg>
  </pc:docChgLst>
  <pc:docChgLst>
    <pc:chgData name="Viacheslav Lanin" userId="0422dd303f736057" providerId="LiveId" clId="{28C78CE0-3C39-4534-BF97-771DF3CEE712}"/>
    <pc:docChg chg="addSld modSld sldOrd">
      <pc:chgData name="Viacheslav Lanin" userId="0422dd303f736057" providerId="LiveId" clId="{28C78CE0-3C39-4534-BF97-771DF3CEE712}" dt="2020-09-10T03:45:37.753" v="26" actId="20577"/>
      <pc:docMkLst>
        <pc:docMk/>
      </pc:docMkLst>
      <pc:sldChg chg="modSp mod">
        <pc:chgData name="Viacheslav Lanin" userId="0422dd303f736057" providerId="LiveId" clId="{28C78CE0-3C39-4534-BF97-771DF3CEE712}" dt="2020-09-10T03:35:57.210" v="12" actId="6549"/>
        <pc:sldMkLst>
          <pc:docMk/>
          <pc:sldMk cId="3892509866" sldId="263"/>
        </pc:sldMkLst>
        <pc:spChg chg="mod">
          <ac:chgData name="Viacheslav Lanin" userId="0422dd303f736057" providerId="LiveId" clId="{28C78CE0-3C39-4534-BF97-771DF3CEE712}" dt="2020-09-10T03:35:57.210" v="12" actId="6549"/>
          <ac:spMkLst>
            <pc:docMk/>
            <pc:sldMk cId="3892509866" sldId="263"/>
            <ac:spMk id="2" creationId="{00000000-0000-0000-0000-000000000000}"/>
          </ac:spMkLst>
        </pc:spChg>
        <pc:spChg chg="mod">
          <ac:chgData name="Viacheslav Lanin" userId="0422dd303f736057" providerId="LiveId" clId="{28C78CE0-3C39-4534-BF97-771DF3CEE712}" dt="2020-09-10T03:35:33.791" v="7" actId="20577"/>
          <ac:spMkLst>
            <pc:docMk/>
            <pc:sldMk cId="3892509866" sldId="263"/>
            <ac:spMk id="3" creationId="{00000000-0000-0000-0000-000000000000}"/>
          </ac:spMkLst>
        </pc:spChg>
      </pc:sldChg>
      <pc:sldChg chg="ord">
        <pc:chgData name="Viacheslav Lanin" userId="0422dd303f736057" providerId="LiveId" clId="{28C78CE0-3C39-4534-BF97-771DF3CEE712}" dt="2020-09-10T03:34:24.660" v="3"/>
        <pc:sldMkLst>
          <pc:docMk/>
          <pc:sldMk cId="1449605731" sldId="308"/>
        </pc:sldMkLst>
      </pc:sldChg>
      <pc:sldChg chg="ord">
        <pc:chgData name="Viacheslav Lanin" userId="0422dd303f736057" providerId="LiveId" clId="{28C78CE0-3C39-4534-BF97-771DF3CEE712}" dt="2020-09-10T03:34:24.660" v="3"/>
        <pc:sldMkLst>
          <pc:docMk/>
          <pc:sldMk cId="2182728972" sldId="309"/>
        </pc:sldMkLst>
      </pc:sldChg>
      <pc:sldChg chg="modSp add mod">
        <pc:chgData name="Viacheslav Lanin" userId="0422dd303f736057" providerId="LiveId" clId="{28C78CE0-3C39-4534-BF97-771DF3CEE712}" dt="2020-09-10T03:45:37.753" v="26" actId="20577"/>
        <pc:sldMkLst>
          <pc:docMk/>
          <pc:sldMk cId="1161337926" sldId="311"/>
        </pc:sldMkLst>
        <pc:spChg chg="mod">
          <ac:chgData name="Viacheslav Lanin" userId="0422dd303f736057" providerId="LiveId" clId="{28C78CE0-3C39-4534-BF97-771DF3CEE712}" dt="2020-09-10T03:45:37.753" v="26" actId="20577"/>
          <ac:spMkLst>
            <pc:docMk/>
            <pc:sldMk cId="1161337926" sldId="31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23811-1A24-49AB-B8DD-83F0AF9AF250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F9F8D-9647-4DD8-B9AF-E6E422E8C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7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23CFB-2FB3-4207-91FA-C2B7BD04919A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045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4306ADC-4851-44CC-A183-FA29DB438167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41EA0BE-066C-4828-B1F9-69814DDE513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COM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4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46449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Изоляция клиента (предоставляемого ему интерфейса) от реализации накладывает на компоненты след</a:t>
            </a:r>
            <a:r>
              <a:rPr lang="en-US" dirty="0"/>
              <a:t>e</a:t>
            </a:r>
            <a:r>
              <a:rPr lang="ru-RU" dirty="0"/>
              <a:t>дующие ограничения:</a:t>
            </a:r>
          </a:p>
          <a:p>
            <a:pPr lvl="0" fontAlgn="base" hangingPunct="0"/>
            <a:r>
              <a:rPr lang="ru-RU" dirty="0"/>
              <a:t>Компонент должен скрывать используемый язык программирования.</a:t>
            </a:r>
          </a:p>
          <a:p>
            <a:pPr lvl="0" fontAlgn="base" hangingPunct="0"/>
            <a:r>
              <a:rPr lang="ru-RU" dirty="0"/>
              <a:t>Компонент  должен распространятся в двоичной форме.</a:t>
            </a:r>
          </a:p>
          <a:p>
            <a:pPr lvl="0" fontAlgn="base" hangingPunct="0"/>
            <a:r>
              <a:rPr lang="ru-RU" dirty="0"/>
              <a:t>Новые версии компонента должны работать как с новыми, так и со старыми клиентами.</a:t>
            </a:r>
          </a:p>
          <a:p>
            <a:pPr lvl="0" fontAlgn="base" hangingPunct="0"/>
            <a:r>
              <a:rPr lang="ru-RU" dirty="0"/>
              <a:t>Компоненты должны быть (прозрачно) перемещаемы по сети. Удаленный компонент для клиента рассматривается также, как и локальный (иначе это бы вызывало перекомпиляцию клиента при перемещении компонента).</a:t>
            </a:r>
          </a:p>
          <a:p>
            <a:pPr lvl="0" fontAlgn="base" hangingPunct="0"/>
            <a:r>
              <a:rPr lang="ru-RU" dirty="0"/>
              <a:t>Компонент должен одинаково выполняться :	</a:t>
            </a:r>
          </a:p>
          <a:p>
            <a:pPr lvl="1" fontAlgn="base" hangingPunct="0"/>
            <a:r>
              <a:rPr lang="ru-RU" dirty="0"/>
              <a:t>внутри одного процесса</a:t>
            </a:r>
          </a:p>
          <a:p>
            <a:pPr lvl="1" fontAlgn="base" hangingPunct="0"/>
            <a:r>
              <a:rPr lang="ru-RU" dirty="0"/>
              <a:t>в разных процессах</a:t>
            </a:r>
          </a:p>
          <a:p>
            <a:pPr lvl="1" fontAlgn="base" hangingPunct="0"/>
            <a:r>
              <a:rPr lang="ru-RU" dirty="0"/>
              <a:t>на разных машинах.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компонентам</a:t>
            </a:r>
          </a:p>
        </p:txBody>
      </p:sp>
    </p:spTree>
    <p:extLst>
      <p:ext uri="{BB962C8B-B14F-4D97-AF65-F5344CB8AC3E}">
        <p14:creationId xmlns:p14="http://schemas.microsoft.com/office/powerpoint/2010/main" val="10623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2484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Спецификация СОМ (</a:t>
            </a:r>
            <a:r>
              <a:rPr lang="ru-RU" dirty="0" err="1"/>
              <a:t>Component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 определяет общую схему для создания компонентов. </a:t>
            </a:r>
          </a:p>
          <a:p>
            <a:pPr marL="0" indent="0">
              <a:buNone/>
            </a:pPr>
            <a:r>
              <a:rPr lang="ru-RU" dirty="0"/>
              <a:t>Спецификация диктует «обязанности» компонента и требования к нему, она не специфицирует, как эта функциональность должна быть реализована. </a:t>
            </a:r>
          </a:p>
          <a:p>
            <a:pPr marL="0" indent="0">
              <a:buNone/>
            </a:pPr>
            <a:r>
              <a:rPr lang="ru-RU" dirty="0"/>
              <a:t>Спецификация СОМ определяет:</a:t>
            </a:r>
          </a:p>
          <a:p>
            <a:r>
              <a:rPr lang="ru-RU" dirty="0"/>
              <a:t>как из компонента создается объект;</a:t>
            </a:r>
          </a:p>
          <a:p>
            <a:r>
              <a:rPr lang="ru-RU" dirty="0"/>
              <a:t>как клиент обращается к возможностям, предоставляемым объектом;</a:t>
            </a:r>
          </a:p>
          <a:p>
            <a:r>
              <a:rPr lang="ru-RU" dirty="0"/>
              <a:t>ответственность объекта за уничтожение себя, когда он более не используется.</a:t>
            </a:r>
          </a:p>
          <a:p>
            <a:pPr marL="0" indent="0">
              <a:buNone/>
            </a:pPr>
            <a:r>
              <a:rPr lang="ru-RU" dirty="0"/>
              <a:t>Все эти действия обрабатываются </a:t>
            </a:r>
            <a:r>
              <a:rPr lang="ru-RU" b="1" dirty="0"/>
              <a:t>интерфейсами</a:t>
            </a:r>
            <a:r>
              <a:rPr lang="ru-RU" dirty="0"/>
              <a:t>, которые существенно упрощают использование возможностей сервера.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</a:t>
            </a:r>
            <a:r>
              <a:rPr lang="en-US" dirty="0"/>
              <a:t>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43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состав COM входит библиотека API, которая предоставляет сервисы управления компонентами.</a:t>
            </a:r>
          </a:p>
          <a:p>
            <a:r>
              <a:rPr lang="ru-RU" dirty="0"/>
              <a:t>Для подключения </a:t>
            </a:r>
            <a:r>
              <a:rPr lang="en-US" dirty="0"/>
              <a:t>COM</a:t>
            </a:r>
            <a:r>
              <a:rPr lang="ru-RU" dirty="0"/>
              <a:t>-библиотеки следует вызвать метод </a:t>
            </a:r>
            <a:r>
              <a:rPr lang="en-US" i="1" dirty="0" err="1"/>
              <a:t>CoInitialize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 err="1"/>
              <a:t>OleInitialize</a:t>
            </a:r>
            <a:r>
              <a:rPr lang="ru-RU" dirty="0"/>
              <a:t>. Освобождение библиотеки выполняется вызовом </a:t>
            </a:r>
            <a:r>
              <a:rPr lang="en-US" i="1" dirty="0" err="1"/>
              <a:t>CoUninitialize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COM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37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4987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Интерфейс </a:t>
            </a:r>
            <a:r>
              <a:rPr lang="en-US" dirty="0"/>
              <a:t>DLL </a:t>
            </a:r>
            <a:r>
              <a:rPr lang="ru-RU" dirty="0"/>
              <a:t>- это набор функций, экспортируемых ею. </a:t>
            </a:r>
          </a:p>
          <a:p>
            <a:r>
              <a:rPr lang="ru-RU" dirty="0" err="1"/>
              <a:t>Инерфейс</a:t>
            </a:r>
            <a:r>
              <a:rPr lang="ru-RU" dirty="0"/>
              <a:t> класса С++ - это набор членов данного класса.</a:t>
            </a:r>
          </a:p>
          <a:p>
            <a:r>
              <a:rPr lang="ru-RU" i="1" dirty="0"/>
              <a:t>Интерфейс </a:t>
            </a:r>
            <a:r>
              <a:rPr lang="en-US" i="1" dirty="0"/>
              <a:t>COM</a:t>
            </a:r>
            <a:r>
              <a:rPr lang="ru-RU" dirty="0"/>
              <a:t>  -  это не только набор функций, но и определенная структура в памяти, содержащая массив указателей на функции, где каждый элемент массива содержит адрес функции, реализуемой компонентом.</a:t>
            </a:r>
          </a:p>
          <a:p>
            <a:r>
              <a:rPr lang="ru-RU" dirty="0"/>
              <a:t>В С++ интерфейс реализуется с помощью абстрактных базовых классов.</a:t>
            </a:r>
          </a:p>
          <a:p>
            <a:r>
              <a:rPr lang="ru-RU" dirty="0"/>
              <a:t>Каждый компонент может поддерживать множество интерфейсов. И, следовательно, для реализации компонента с несколькими интерфейсами используется множественное наследование абстрактных базовых классов.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617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6085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Интерфейсы – группы функций, обеспечивающие логические пункты соединения, через которые компоненты клиента и сервера поддерживают связь.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Интерфейсы:</a:t>
            </a:r>
            <a:endParaRPr lang="en-US" dirty="0"/>
          </a:p>
          <a:p>
            <a:r>
              <a:rPr lang="ru-RU" dirty="0"/>
              <a:t>обеспечивают стандартизованный доступ к методам и свойствам (функциональным возможностям), доступным из серверов.</a:t>
            </a:r>
            <a:endParaRPr lang="en-US" dirty="0"/>
          </a:p>
          <a:p>
            <a:r>
              <a:rPr lang="ru-RU" dirty="0"/>
              <a:t>представляют собой соглашение между автором компонента и разработчиком клиента, что гарантирует согласованный доступ к функциональным возможностям. </a:t>
            </a:r>
            <a:endParaRPr lang="en-US" dirty="0"/>
          </a:p>
          <a:p>
            <a:r>
              <a:rPr lang="ru-RU" dirty="0"/>
              <a:t>структурируют доступ, упрощая использование серверов.</a:t>
            </a:r>
          </a:p>
          <a:p>
            <a:pPr marL="0" indent="0">
              <a:buNone/>
            </a:pPr>
            <a:r>
              <a:rPr lang="ru-RU" dirty="0"/>
              <a:t>Объект может иметь несколько интерфейсов, которые обеспечивают доступ к различным функциональным возможностям для различных клиентов.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50240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cs typeface="Times New Roman" panose="02020603050405020304" pitchFamily="18" charset="0"/>
              </a:rPr>
              <a:t>Формат интерфейса </a:t>
            </a:r>
            <a:r>
              <a:rPr lang="ru-RU" altLang="ru-RU" b="1" dirty="0">
                <a:cs typeface="Times New Roman" panose="02020603050405020304" pitchFamily="18" charset="0"/>
              </a:rPr>
              <a:t>СО</a:t>
            </a:r>
            <a:r>
              <a:rPr lang="en-US" altLang="ru-RU" b="1" dirty="0">
                <a:cs typeface="Times New Roman" panose="02020603050405020304" pitchFamily="18" charset="0"/>
              </a:rPr>
              <a:t>M</a:t>
            </a:r>
            <a:endParaRPr lang="ru-RU" dirty="0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1520" y="1846666"/>
            <a:ext cx="8303841" cy="5011334"/>
            <a:chOff x="144" y="768"/>
            <a:chExt cx="5328" cy="340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44" y="2928"/>
              <a:ext cx="1827" cy="1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44" y="934"/>
              <a:ext cx="1370" cy="7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047" y="768"/>
              <a:ext cx="3425" cy="29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580" y="1184"/>
              <a:ext cx="1141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400"/>
                <a:t>Указатель 1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580" y="1516"/>
              <a:ext cx="1141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1200"/>
                <a:t>Указатель 2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102" y="1184"/>
              <a:ext cx="1218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800"/>
                <a:t>Метод 1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102" y="1516"/>
              <a:ext cx="121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800"/>
                <a:t>Метод 2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580" y="1849"/>
              <a:ext cx="1141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80" y="2181"/>
              <a:ext cx="1141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80" y="2514"/>
              <a:ext cx="1141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80" y="2846"/>
              <a:ext cx="1141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580" y="3179"/>
              <a:ext cx="1141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000"/>
                <a:t>Указатель N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102" y="3095"/>
              <a:ext cx="1218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/>
                <a:t>Метод N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45" y="1267"/>
              <a:ext cx="152" cy="16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80" y="1516"/>
              <a:ext cx="1141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400"/>
                <a:t>Указатель 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645" y="1599"/>
              <a:ext cx="152" cy="16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7" y="1350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797" y="1682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83" y="3220"/>
              <a:ext cx="76" cy="8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797" y="3262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248" y="1104"/>
              <a:ext cx="152" cy="1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1344" y="1152"/>
              <a:ext cx="7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656" y="851"/>
              <a:ext cx="76" cy="8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732" y="934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32" y="3168"/>
              <a:ext cx="1296" cy="7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000"/>
                <a:t>Внутренний указатель на виртуальную таблицу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1152" y="934"/>
              <a:ext cx="1504" cy="19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20" y="1824"/>
              <a:ext cx="1294" cy="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72" y="2015"/>
              <a:ext cx="91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000"/>
                <a:t>Указатель на интерфейс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864" y="1200"/>
              <a:ext cx="4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40" y="1008"/>
              <a:ext cx="912" cy="3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800"/>
                <a:t>Клиент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112" y="3760"/>
              <a:ext cx="1523" cy="4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400" b="1"/>
                <a:t>Объект СОМ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36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Изображение СОМ-объекта 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8411" y="1772816"/>
            <a:ext cx="8534400" cy="4953000"/>
            <a:chOff x="2736" y="12654"/>
            <a:chExt cx="5904" cy="275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736" y="12654"/>
              <a:ext cx="5904" cy="27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endParaRPr lang="ru-RU" altLang="ru-RU" sz="1200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896" y="13518"/>
              <a:ext cx="2736" cy="11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6336" y="12942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192" y="1279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024" y="13806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024" y="14382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624" y="12942"/>
              <a:ext cx="187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ru-RU" altLang="ru-RU" sz="2800"/>
                <a:t>Интерфейс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184" y="13806"/>
              <a:ext cx="2304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ru-RU" altLang="ru-RU" sz="2800"/>
                <a:t>Объект </a:t>
              </a:r>
              <a:r>
                <a:rPr lang="ru-RU" altLang="ru-RU" sz="2800" b="1"/>
                <a:t>СОМ</a:t>
              </a:r>
              <a:endParaRPr lang="ru-RU" altLang="ru-RU" sz="28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320" y="14814"/>
              <a:ext cx="2736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800"/>
                <a:t>Сервер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168" y="13950"/>
              <a:ext cx="1728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ru-RU" altLang="ru-RU" sz="2800"/>
                <a:t>Интерфейсы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80" y="1423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880" y="1366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574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46085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Спецификация СОМ требует обеспечения следующих функциональных возможностей всех объектов:</a:t>
            </a:r>
          </a:p>
          <a:p>
            <a:r>
              <a:rPr lang="ru-RU" dirty="0"/>
              <a:t>объект должен быть способен отслеживать установленные с ним соединения; если объект больше не используется, он должен быть способен уничтожить себя;</a:t>
            </a:r>
          </a:p>
          <a:p>
            <a:r>
              <a:rPr lang="ru-RU" dirty="0"/>
              <a:t>объект должен допускать запросы от клиентов на дополнительные интерфейсы, которые он может поддерживать.</a:t>
            </a:r>
          </a:p>
          <a:p>
            <a:pPr marL="0" indent="0">
              <a:buNone/>
            </a:pPr>
            <a:r>
              <a:rPr lang="ru-RU" dirty="0"/>
              <a:t>Для обеспечения этих возможностей все объекты имеют встроенный интерфейс, именуемый </a:t>
            </a:r>
            <a:r>
              <a:rPr lang="en-US" b="1" i="1" dirty="0" err="1"/>
              <a:t>IUnknown</a:t>
            </a:r>
            <a:r>
              <a:rPr lang="ru-RU" dirty="0"/>
              <a:t>. Интерфейс </a:t>
            </a:r>
            <a:r>
              <a:rPr lang="en-US" b="1" i="1" dirty="0" err="1"/>
              <a:t>IUnknown</a:t>
            </a:r>
            <a:r>
              <a:rPr lang="ru-RU" dirty="0"/>
              <a:t> должен поддерживаться каждым объектом СОМ. </a:t>
            </a:r>
          </a:p>
          <a:p>
            <a:pPr marL="0" indent="0">
              <a:buNone/>
            </a:pPr>
            <a:r>
              <a:rPr lang="ru-RU" dirty="0"/>
              <a:t>Каждый  интерфейс объекта должен включать функциональные возможности обеспечиваемые </a:t>
            </a:r>
            <a:r>
              <a:rPr lang="en-US" b="1" i="1" dirty="0" err="1"/>
              <a:t>IUnknown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IUnknown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88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IUnknown</a:t>
            </a:r>
            <a:r>
              <a:rPr lang="ru-RU" dirty="0"/>
              <a:t> имеет три функции:</a:t>
            </a:r>
          </a:p>
          <a:p>
            <a:pPr lvl="1"/>
            <a:r>
              <a:rPr lang="ru-RU" dirty="0" err="1"/>
              <a:t>AddRef</a:t>
            </a:r>
            <a:r>
              <a:rPr lang="ru-RU" dirty="0"/>
              <a:t>;</a:t>
            </a:r>
          </a:p>
          <a:p>
            <a:pPr lvl="1"/>
            <a:r>
              <a:rPr lang="ru-RU" dirty="0" err="1"/>
              <a:t>Release</a:t>
            </a:r>
            <a:r>
              <a:rPr lang="ru-RU" dirty="0"/>
              <a:t>;</a:t>
            </a:r>
          </a:p>
          <a:p>
            <a:pPr lvl="1"/>
            <a:r>
              <a:rPr lang="ru-RU" dirty="0" err="1"/>
              <a:t>QueryInterface</a:t>
            </a:r>
            <a:r>
              <a:rPr lang="ru-RU" dirty="0"/>
              <a:t>.</a:t>
            </a:r>
          </a:p>
          <a:p>
            <a:r>
              <a:rPr lang="ru-RU" dirty="0"/>
              <a:t>Функции </a:t>
            </a:r>
            <a:r>
              <a:rPr lang="ru-RU" dirty="0" err="1"/>
              <a:t>AddRef</a:t>
            </a:r>
            <a:r>
              <a:rPr lang="ru-RU" dirty="0"/>
              <a:t> и </a:t>
            </a:r>
            <a:r>
              <a:rPr lang="ru-RU" dirty="0" err="1"/>
              <a:t>Release</a:t>
            </a:r>
            <a:r>
              <a:rPr lang="ru-RU" dirty="0"/>
              <a:t> следят за созданием и разрушением объекта</a:t>
            </a:r>
            <a:endParaRPr lang="en-US" dirty="0"/>
          </a:p>
          <a:p>
            <a:r>
              <a:rPr lang="ru-RU" dirty="0" err="1"/>
              <a:t>QueryInterface</a:t>
            </a:r>
            <a:r>
              <a:rPr lang="ru-RU" dirty="0"/>
              <a:t> позволяет клиентам запрашивать другие интерфейсы, обеспечиваемые объектом.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IUnknown</a:t>
            </a:r>
            <a:r>
              <a:rPr lang="en-US" dirty="0"/>
              <a:t>: </a:t>
            </a:r>
            <a:r>
              <a:rPr lang="ru-RU" dirty="0"/>
              <a:t>состав</a:t>
            </a:r>
          </a:p>
        </p:txBody>
      </p:sp>
    </p:spTree>
    <p:extLst>
      <p:ext uri="{BB962C8B-B14F-4D97-AF65-F5344CB8AC3E}">
        <p14:creationId xmlns:p14="http://schemas.microsoft.com/office/powerpoint/2010/main" val="389250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1" y="2675467"/>
            <a:ext cx="8507288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&amp;quot"/>
              </a:rPr>
              <a:t>class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IUnknown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&amp;quot"/>
              </a:rPr>
              <a:t>public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&amp;quot"/>
              </a:rPr>
              <a:t>virtual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HRESULT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QueryInterface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(REFID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&amp;quot"/>
              </a:rPr>
              <a:t>void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ppv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&amp;quot"/>
              </a:rPr>
              <a:t>0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&amp;quot"/>
              </a:rPr>
              <a:t>virtual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ULONG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() =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&amp;quot"/>
              </a:rPr>
              <a:t>0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&amp;quot"/>
              </a:rPr>
              <a:t>virtual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ULONG Release() =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&amp;quot"/>
              </a:rPr>
              <a:t>0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IUnknown</a:t>
            </a:r>
            <a:r>
              <a:rPr lang="en-US" dirty="0"/>
              <a:t>: </a:t>
            </a:r>
            <a:r>
              <a:rPr lang="ru-RU" dirty="0"/>
              <a:t>состав</a:t>
            </a:r>
          </a:p>
        </p:txBody>
      </p:sp>
    </p:spTree>
    <p:extLst>
      <p:ext uri="{BB962C8B-B14F-4D97-AF65-F5344CB8AC3E}">
        <p14:creationId xmlns:p14="http://schemas.microsoft.com/office/powerpoint/2010/main" val="116133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Программисту, использующему библиотеку, потребуется документация </a:t>
            </a:r>
            <a:r>
              <a:rPr lang="en-US" altLang="ru-RU" dirty="0">
                <a:cs typeface="Times New Roman" panose="02020603050405020304" pitchFamily="18" charset="0"/>
              </a:rPr>
              <a:t>- </a:t>
            </a:r>
            <a:r>
              <a:rPr lang="ru-RU" altLang="ru-RU" dirty="0">
                <a:cs typeface="Times New Roman" panose="02020603050405020304" pitchFamily="18" charset="0"/>
              </a:rPr>
              <a:t>список методов со списком их формальных параметров.</a:t>
            </a:r>
            <a:r>
              <a:rPr lang="ru-RU" altLang="ru-RU" dirty="0"/>
              <a:t> 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Сложности</a:t>
            </a:r>
            <a:r>
              <a:rPr lang="uk-UA" altLang="ru-RU" dirty="0"/>
              <a:t> </a:t>
            </a:r>
            <a:r>
              <a:rPr lang="ru-RU" altLang="ru-RU" dirty="0"/>
              <a:t>использование памяти</a:t>
            </a:r>
            <a:r>
              <a:rPr lang="uk-UA" altLang="ru-RU" dirty="0"/>
              <a:t> </a:t>
            </a:r>
            <a:r>
              <a:rPr lang="ru-RU" altLang="ru-RU" dirty="0">
                <a:cs typeface="Times New Roman" panose="02020603050405020304" pitchFamily="18" charset="0"/>
              </a:rPr>
              <a:t>различными модулями. Например, если в одном из модулей зарезервирована память для хранения данных, то в другом модуле без специальных мер нельзя ни освободить ее, ни изменить ее размер.</a:t>
            </a:r>
            <a:endParaRPr lang="en-US" altLang="ru-RU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Проблема при обращении к объекту, созданному другим приложением.</a:t>
            </a:r>
            <a:r>
              <a:rPr lang="ru-RU" altLang="ru-RU" dirty="0"/>
              <a:t> </a:t>
            </a:r>
            <a:endParaRPr lang="uk-UA" altLang="ru-RU" dirty="0"/>
          </a:p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Проблема возникает при передаче двоичных данных от одного приложения к другому. Многие языки программирования имеют разное внутреннее представление переменных, и при получении данных от заранее неизвестного приложения их интерпретация подчас невозможна.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>
                <a:cs typeface="Times New Roman" panose="02020603050405020304" pitchFamily="18" charset="0"/>
              </a:rPr>
              <a:t>Проблем</a:t>
            </a:r>
            <a:r>
              <a:rPr lang="ru-RU" altLang="ru-RU" dirty="0"/>
              <a:t>ы</a:t>
            </a:r>
            <a:r>
              <a:rPr lang="en-US" altLang="ru-RU" dirty="0">
                <a:cs typeface="Times New Roman" panose="02020603050405020304" pitchFamily="18" charset="0"/>
              </a:rPr>
              <a:t> </a:t>
            </a:r>
            <a:r>
              <a:rPr lang="ru-RU" altLang="ru-RU" dirty="0"/>
              <a:t>при использовании </a:t>
            </a:r>
            <a:r>
              <a:rPr lang="en-US" altLang="ru-RU" dirty="0"/>
              <a:t>DLL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60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9" y="2276872"/>
            <a:ext cx="4608512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GUID – 128‑битовые числа</a:t>
            </a:r>
            <a:r>
              <a:rPr lang="ru-RU" dirty="0"/>
              <a:t>, которые генерируются с использованием алгоритма, гарантирующего их уникальность.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GUIDv</a:t>
            </a:r>
            <a:r>
              <a:rPr lang="ru-RU" dirty="0"/>
              <a:t>уникальный глобальный идентификатор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64EB9F-E00C-46A0-B381-1FCC1BC0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71" y="1772816"/>
            <a:ext cx="3651438" cy="37974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A5FD5C-1A25-4E50-A525-74D8FC9782FB}"/>
              </a:ext>
            </a:extLst>
          </p:cNvPr>
          <p:cNvSpPr/>
          <p:nvPr/>
        </p:nvSpPr>
        <p:spPr>
          <a:xfrm>
            <a:off x="827584" y="5934897"/>
            <a:ext cx="7625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BDD9BA3B-D25B-4525-A780-E2F7C3624F94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5777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3753" y="1916832"/>
            <a:ext cx="2952328" cy="46805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Ветвь дерева </a:t>
            </a:r>
            <a:r>
              <a:rPr lang="en-US" dirty="0"/>
              <a:t>HKEY</a:t>
            </a:r>
            <a:r>
              <a:rPr lang="ru-RU" dirty="0"/>
              <a:t>_</a:t>
            </a:r>
            <a:r>
              <a:rPr lang="en-US" dirty="0"/>
              <a:t>CLASSES</a:t>
            </a:r>
            <a:r>
              <a:rPr lang="ru-RU" dirty="0"/>
              <a:t>_</a:t>
            </a:r>
            <a:r>
              <a:rPr lang="en-US" dirty="0"/>
              <a:t>ROOT </a:t>
            </a:r>
            <a:r>
              <a:rPr lang="ru-RU" dirty="0"/>
              <a:t>содержит разделы:</a:t>
            </a:r>
          </a:p>
          <a:p>
            <a:pPr lvl="0" fontAlgn="base" hangingPunct="0"/>
            <a:r>
              <a:rPr lang="en-US" b="1" dirty="0"/>
              <a:t>CLSID</a:t>
            </a:r>
            <a:r>
              <a:rPr lang="en-US" dirty="0"/>
              <a:t> </a:t>
            </a:r>
            <a:r>
              <a:rPr lang="ru-RU" dirty="0"/>
              <a:t>- 16 байтовые идентификаторы класса компонента и дружественное имя компонента (в параметре по умолчанию)</a:t>
            </a:r>
          </a:p>
          <a:p>
            <a:pPr lvl="0" fontAlgn="base" hangingPunct="0"/>
            <a:r>
              <a:rPr lang="en-US" dirty="0"/>
              <a:t>InProcServer32  - </a:t>
            </a:r>
            <a:r>
              <a:rPr lang="ru-RU" dirty="0"/>
              <a:t>местоположение компонента</a:t>
            </a:r>
          </a:p>
          <a:p>
            <a:pPr lvl="0" fontAlgn="base" hangingPunct="0"/>
            <a:r>
              <a:rPr lang="en-US" dirty="0" err="1"/>
              <a:t>ProgID</a:t>
            </a:r>
            <a:r>
              <a:rPr lang="ru-RU" dirty="0"/>
              <a:t>  - текстовый идентификатор компонента (программный идентификатор)</a:t>
            </a:r>
          </a:p>
          <a:p>
            <a:pPr lvl="0" fontAlgn="base" hangingPunct="0"/>
            <a:r>
              <a:rPr lang="en-US" dirty="0" err="1"/>
              <a:t>VersionIndependedProgID</a:t>
            </a:r>
            <a:r>
              <a:rPr lang="en-US" dirty="0"/>
              <a:t> </a:t>
            </a:r>
            <a:r>
              <a:rPr lang="ru-RU" dirty="0"/>
              <a:t>- текстовый идентификатор компонента без номера версии</a:t>
            </a:r>
          </a:p>
          <a:p>
            <a:pPr lvl="0" fontAlgn="base" hangingPunct="0"/>
            <a:r>
              <a:rPr lang="ru-RU" dirty="0"/>
              <a:t>Текстовый идентификатор компонента (с подразделами </a:t>
            </a:r>
            <a:r>
              <a:rPr lang="en-US" dirty="0"/>
              <a:t>CLSID</a:t>
            </a:r>
            <a:r>
              <a:rPr lang="ru-RU" dirty="0"/>
              <a:t> и </a:t>
            </a:r>
            <a:r>
              <a:rPr lang="en-US" dirty="0" err="1"/>
              <a:t>CurVer</a:t>
            </a:r>
            <a:r>
              <a:rPr lang="ru-RU" dirty="0"/>
              <a:t>);</a:t>
            </a:r>
          </a:p>
          <a:p>
            <a:pPr lvl="0" fontAlgn="base" hangingPunct="0"/>
            <a:r>
              <a:rPr lang="en-US" b="1" dirty="0"/>
              <a:t>CATID</a:t>
            </a:r>
            <a:r>
              <a:rPr lang="en-US" dirty="0"/>
              <a:t> </a:t>
            </a:r>
            <a:r>
              <a:rPr lang="ru-RU" dirty="0"/>
              <a:t>- идентификатор категории компонентов;</a:t>
            </a:r>
          </a:p>
          <a:p>
            <a:pPr lvl="0" fontAlgn="base" hangingPunct="0"/>
            <a:r>
              <a:rPr lang="en-US" b="1" dirty="0"/>
              <a:t>IID</a:t>
            </a:r>
            <a:r>
              <a:rPr lang="ru-RU" dirty="0"/>
              <a:t> - информация об интерфейсах (используется для доступа к интерфейсу через границы процессов);</a:t>
            </a:r>
          </a:p>
          <a:p>
            <a:pPr lvl="0" fontAlgn="base" hangingPunct="0"/>
            <a:r>
              <a:rPr lang="en-US" b="1" dirty="0" err="1"/>
              <a:t>TypeLib</a:t>
            </a:r>
            <a:r>
              <a:rPr lang="ru-RU" dirty="0"/>
              <a:t> - библиотека типа, содержащая информацию о параметрах функций-членов интерфейсов. (Связывание с именем файла, в котором хранится библиотека типа);</a:t>
            </a:r>
          </a:p>
          <a:p>
            <a:pPr lvl="0" fontAlgn="base" hangingPunct="0"/>
            <a:r>
              <a:rPr lang="en-US" b="1" dirty="0"/>
              <a:t>APPID</a:t>
            </a:r>
            <a:r>
              <a:rPr lang="ru-RU" dirty="0"/>
              <a:t> - связывание идентификатора приложения </a:t>
            </a:r>
            <a:r>
              <a:rPr lang="en-US" dirty="0"/>
              <a:t>APPID </a:t>
            </a:r>
            <a:r>
              <a:rPr lang="ru-RU" dirty="0"/>
              <a:t>с именем удаленного сервера.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 </a:t>
            </a:r>
            <a:r>
              <a:rPr lang="ru-RU" dirty="0"/>
              <a:t>и системный реестр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057C0-F9A4-4684-9BF6-D01829CB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30" y="2564904"/>
            <a:ext cx="6041525" cy="31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зарегистрировать в реестре компонент, расположенный в DLL, используются функции   </a:t>
            </a:r>
            <a:r>
              <a:rPr lang="ru-RU" dirty="0" err="1"/>
              <a:t>DllRegisterServer</a:t>
            </a:r>
            <a:r>
              <a:rPr lang="ru-RU" dirty="0"/>
              <a:t> и  </a:t>
            </a:r>
            <a:r>
              <a:rPr lang="ru-RU" dirty="0" err="1"/>
              <a:t>DllUnregisterServer</a:t>
            </a:r>
            <a:r>
              <a:rPr lang="ru-RU" dirty="0"/>
              <a:t>.</a:t>
            </a:r>
          </a:p>
          <a:p>
            <a:r>
              <a:rPr lang="ru-RU"/>
              <a:t>Зарегистрировать </a:t>
            </a:r>
            <a:r>
              <a:rPr lang="ru-RU" dirty="0"/>
              <a:t>компонент можно вызовом REGSRV32.EXE.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21271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04800" y="1358900"/>
            <a:ext cx="2090738" cy="958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856163" y="592138"/>
            <a:ext cx="3198812" cy="1916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962650" y="1263650"/>
            <a:ext cx="1722438" cy="66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altLang="ru-RU" sz="1400" b="1"/>
              <a:t>Объект СОМ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5716588" y="1166813"/>
            <a:ext cx="2092325" cy="958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2800" b="1"/>
              <a:t>Объект СОМ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50863" y="1454150"/>
            <a:ext cx="1230312" cy="384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ru-RU" altLang="ru-RU" sz="2400" b="1"/>
              <a:t>Клиент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781175" y="1646238"/>
            <a:ext cx="246063" cy="1920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102225" y="1646238"/>
            <a:ext cx="246063" cy="192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027238" y="1741488"/>
            <a:ext cx="3074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1289050" y="304800"/>
            <a:ext cx="3443288" cy="1054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027238" y="400050"/>
            <a:ext cx="1968500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ru-RU" altLang="ru-RU" sz="1500"/>
              <a:t>После получения указателя клиент обращается к интерфейсу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625850" y="1358900"/>
            <a:ext cx="246063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503613" y="4041775"/>
            <a:ext cx="1228725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800"/>
              <a:t>CLSID_1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503613" y="4425950"/>
            <a:ext cx="1228725" cy="382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ru-RU" altLang="ru-RU" sz="1800"/>
              <a:t>CLSID_2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4732338" y="4041775"/>
            <a:ext cx="2092325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altLang="ru-RU" sz="1800"/>
              <a:t>C:\SERVER1.EXE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732338" y="4425950"/>
            <a:ext cx="2092325" cy="382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altLang="ru-RU" sz="1800"/>
              <a:t>C:\SERVER2.DLL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503613" y="4808538"/>
            <a:ext cx="1228725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4732338" y="4808538"/>
            <a:ext cx="2092325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04800" y="4329113"/>
            <a:ext cx="2214563" cy="47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altLang="ru-RU" sz="1800" b="1"/>
              <a:t>Библиотека СОМ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519363" y="4616450"/>
            <a:ext cx="98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673100" y="5287963"/>
            <a:ext cx="2830513" cy="1149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042988" y="5480050"/>
            <a:ext cx="2090737" cy="766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ru-RU" altLang="ru-RU" sz="1800"/>
              <a:t>Библиотека обращается к реестру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2395538" y="4616450"/>
            <a:ext cx="492125" cy="671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6824663" y="4616450"/>
            <a:ext cx="614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7439025" y="2508250"/>
            <a:ext cx="0" cy="210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6705600" y="5000625"/>
            <a:ext cx="2438400" cy="1628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315200" y="5181600"/>
            <a:ext cx="1352550" cy="1149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ru-RU" altLang="ru-RU" sz="1800"/>
              <a:t>По записи из реестра СОМ запускается сервер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7439025" y="4329113"/>
            <a:ext cx="246063" cy="766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304800" y="3179763"/>
            <a:ext cx="3886200" cy="47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altLang="ru-RU" sz="1800"/>
              <a:t>CoCreateIstance(CLSID_2, IID2_A)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796925" y="2317750"/>
            <a:ext cx="0" cy="862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96925" y="3659188"/>
            <a:ext cx="0" cy="669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H="1">
            <a:off x="427038" y="2605088"/>
            <a:ext cx="369887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V="1">
            <a:off x="1781175" y="3659188"/>
            <a:ext cx="0" cy="669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1781175" y="2317750"/>
            <a:ext cx="0" cy="862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2519363" y="2413000"/>
            <a:ext cx="2212975" cy="47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altLang="ru-RU" sz="1600"/>
              <a:t>Указатель на IID2_A</a:t>
            </a: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V="1">
            <a:off x="1781175" y="2795588"/>
            <a:ext cx="738188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54102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8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2484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Фабрики классов – это объекты СОМ, создающие другие объекты сервера. Каждый СОМ-объект должен в соответствии со стандартом иметь связанную с ним фабрику классов, которая ответственна за его создание.</a:t>
            </a:r>
          </a:p>
          <a:p>
            <a:pPr marL="0" indent="0">
              <a:buNone/>
            </a:pPr>
            <a:r>
              <a:rPr lang="ru-RU" dirty="0"/>
              <a:t>Фабрика классов реализует функциональность СОМ-интерфейса </a:t>
            </a:r>
            <a:r>
              <a:rPr lang="ru-RU" b="1" i="1" dirty="0" err="1"/>
              <a:t>IClassFactory</a:t>
            </a:r>
            <a:r>
              <a:rPr lang="ru-RU" dirty="0"/>
              <a:t>. Интерфейс </a:t>
            </a:r>
            <a:r>
              <a:rPr lang="ru-RU" b="1" i="1" dirty="0" err="1"/>
              <a:t>IClassFactory</a:t>
            </a:r>
            <a:r>
              <a:rPr lang="ru-RU" dirty="0"/>
              <a:t> имеет всего два метода:</a:t>
            </a:r>
          </a:p>
          <a:p>
            <a:r>
              <a:rPr lang="ru-RU" dirty="0" err="1"/>
              <a:t>Createlnstance</a:t>
            </a:r>
            <a:r>
              <a:rPr lang="ru-RU" dirty="0"/>
              <a:t> - необходим для того, чтобы динамически создавать произвольное количество объектов тех классов, которые «живут» в DLL СОМ-сервера</a:t>
            </a:r>
          </a:p>
          <a:p>
            <a:r>
              <a:rPr lang="ru-RU" dirty="0" err="1"/>
              <a:t>LockServer</a:t>
            </a:r>
            <a:r>
              <a:rPr lang="ru-RU" dirty="0"/>
              <a:t> – позволяет запретить или разрешить системе выгружать сервер из памяти, что позволяет пользователю гибко управлять необходимыми ресурсами.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фабрики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13675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Включение и агрегирование компонентов позволяет настраивать и подстраивать уже существующие компоненты.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Включение и агрегирование внутренних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54324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внешний компонент содержит указатели на интерфейсы внутреннего компонента;</a:t>
            </a:r>
          </a:p>
          <a:p>
            <a:r>
              <a:rPr lang="ru-RU" dirty="0"/>
              <a:t>внешний компонент является клиентом внутреннего компонента - используя интерфейсы последнего он реализует свои собственные интерфейсы;</a:t>
            </a:r>
          </a:p>
          <a:p>
            <a:r>
              <a:rPr lang="ru-RU" dirty="0"/>
              <a:t>внешний компонент может заново реализовать интерфейс, поддерживаемый внутренним компонентом, передавая последнему вызовы этого интерфейса;</a:t>
            </a:r>
          </a:p>
          <a:p>
            <a:r>
              <a:rPr lang="ru-RU" dirty="0"/>
              <a:t>внешний компонент может расширить этот интерфейс, добавляя свой код перед вызовом внутреннего компонента и после него.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88147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Агрегирование - это особый вид включения. </a:t>
            </a:r>
          </a:p>
          <a:p>
            <a:r>
              <a:rPr lang="ru-RU" dirty="0"/>
              <a:t>При агрегировании внешний компонент:	</a:t>
            </a:r>
          </a:p>
          <a:p>
            <a:pPr lvl="1"/>
            <a:r>
              <a:rPr lang="ru-RU" dirty="0"/>
              <a:t>не реализует заново интерфейс внутреннего компонента,	</a:t>
            </a:r>
          </a:p>
          <a:p>
            <a:pPr lvl="1"/>
            <a:r>
              <a:rPr lang="ru-RU" dirty="0"/>
              <a:t>не передает внутреннему компоненту вызовы этого интерфейса явно;</a:t>
            </a:r>
          </a:p>
          <a:p>
            <a:r>
              <a:rPr lang="ru-RU" dirty="0"/>
              <a:t>внешний компонент передает указатель на интерфейс внутреннего компонента непосредственно клиенту;</a:t>
            </a:r>
          </a:p>
          <a:p>
            <a:r>
              <a:rPr lang="ru-RU" dirty="0"/>
              <a:t>клиент далее напрямую вызывает методы интерфейса внутреннего компонента.</a:t>
            </a:r>
          </a:p>
          <a:p>
            <a:pPr marL="0" indent="0">
              <a:buNone/>
            </a:pPr>
            <a:r>
              <a:rPr lang="ru-RU" dirty="0"/>
              <a:t>Это освобождает внешний компонент от повторной реализации функций интерфейса и передачи вызовов внутреннему компоненту.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12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in-process (DLL);</a:t>
            </a:r>
            <a:endParaRPr lang="ru-RU" dirty="0"/>
          </a:p>
          <a:p>
            <a:r>
              <a:rPr lang="en-US" dirty="0"/>
              <a:t>out-of-process (exe-</a:t>
            </a:r>
            <a:r>
              <a:rPr lang="en-US" dirty="0" err="1"/>
              <a:t>файл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Взаимодействие клиента с сервером</a:t>
            </a:r>
          </a:p>
        </p:txBody>
      </p:sp>
    </p:spTree>
    <p:extLst>
      <p:ext uri="{BB962C8B-B14F-4D97-AF65-F5344CB8AC3E}">
        <p14:creationId xmlns:p14="http://schemas.microsoft.com/office/powerpoint/2010/main" val="420234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Взаимодействие между клиентом и компонентом </a:t>
            </a:r>
            <a:r>
              <a:rPr lang="en-US" dirty="0"/>
              <a:t>in</a:t>
            </a:r>
            <a:r>
              <a:rPr lang="ru-RU" dirty="0"/>
              <a:t>-</a:t>
            </a:r>
            <a:r>
              <a:rPr lang="en-US" dirty="0"/>
              <a:t>process</a:t>
            </a:r>
            <a:r>
              <a:rPr lang="ru-RU" dirty="0"/>
              <a:t>-сервера обеспечивает наиболее эффективный обмен информацией. Так как клиент и компонент сервера совместно используют одно и то же адресное пространство (пространство процесса-клиента), вызовы между ними передаются </a:t>
            </a:r>
            <a:r>
              <a:rPr lang="ru-RU" i="1" dirty="0"/>
              <a:t>непосредственно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Взаимодействие клиента с сервером: </a:t>
            </a:r>
            <a:r>
              <a:rPr lang="en-US" dirty="0"/>
              <a:t>in-process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поиск установленной копии приложения, реализующего требуемые сервисы, и корректная его инициализация;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обеспечение корректной работы приложения-сервера одновременно с несколькими клиентами;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управление памятью, выгрузка из памяти приложения-сервера, когда необходимость в нем отпадет и, наоборот, предотвращение несвоевременной выгрузки.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182728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060848"/>
            <a:ext cx="7408333" cy="1944216"/>
          </a:xfrm>
        </p:spPr>
        <p:txBody>
          <a:bodyPr>
            <a:normAutofit/>
          </a:bodyPr>
          <a:lstStyle/>
          <a:p>
            <a:r>
              <a:rPr lang="ru-RU" dirty="0"/>
              <a:t>Схема взаимодействия между клиентом и компонентом </a:t>
            </a:r>
            <a:r>
              <a:rPr lang="en-US" dirty="0"/>
              <a:t>out</a:t>
            </a:r>
            <a:r>
              <a:rPr lang="ru-RU" dirty="0"/>
              <a:t>-</a:t>
            </a:r>
            <a:r>
              <a:rPr lang="en-US" dirty="0"/>
              <a:t>of</a:t>
            </a:r>
            <a:r>
              <a:rPr lang="ru-RU" dirty="0"/>
              <a:t>-</a:t>
            </a:r>
            <a:r>
              <a:rPr lang="en-US" dirty="0"/>
              <a:t>process</a:t>
            </a:r>
            <a:r>
              <a:rPr lang="ru-RU" dirty="0"/>
              <a:t> сервера более сложна, чем для сервера </a:t>
            </a:r>
            <a:r>
              <a:rPr lang="en-US" dirty="0"/>
              <a:t>in</a:t>
            </a:r>
            <a:r>
              <a:rPr lang="ru-RU" dirty="0"/>
              <a:t>-</a:t>
            </a:r>
            <a:r>
              <a:rPr lang="en-US" dirty="0"/>
              <a:t>process</a:t>
            </a:r>
            <a:r>
              <a:rPr lang="ru-RU" dirty="0"/>
              <a:t>, так как это соединение должно «пересечь» границы процесса (особенно на удаленном компьютере).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Взаимодействие клиента с сервером: </a:t>
            </a:r>
            <a:r>
              <a:rPr lang="en-US" dirty="0"/>
              <a:t>out-of-process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336570" y="4005064"/>
            <a:ext cx="4845058" cy="2520280"/>
            <a:chOff x="1148" y="7385"/>
            <a:chExt cx="5700" cy="2964"/>
          </a:xfrm>
        </p:grpSpPr>
        <p:sp>
          <p:nvSpPr>
            <p:cNvPr id="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148" y="7385"/>
              <a:ext cx="5700" cy="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4682" y="7499"/>
              <a:ext cx="1767" cy="2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542" y="8981"/>
              <a:ext cx="912" cy="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RPC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547" y="7499"/>
              <a:ext cx="1824" cy="2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661" y="7670"/>
              <a:ext cx="1482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Клиент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18" y="9608"/>
              <a:ext cx="1539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Приложение</a:t>
              </a:r>
              <a:b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клиента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796" y="9608"/>
              <a:ext cx="1596" cy="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Приложение сервера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661" y="8981"/>
              <a:ext cx="1482" cy="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Код полномочий клиента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10" y="8981"/>
              <a:ext cx="1425" cy="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Фиктивный</a:t>
              </a:r>
              <a:b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модуль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utoShape 7"/>
            <p:cNvSpPr>
              <a:spLocks noChangeShapeType="1"/>
            </p:cNvSpPr>
            <p:nvPr/>
          </p:nvSpPr>
          <p:spPr bwMode="auto">
            <a:xfrm>
              <a:off x="2402" y="8012"/>
              <a:ext cx="1" cy="9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6"/>
            <p:cNvSpPr>
              <a:spLocks noChangeShapeType="1"/>
            </p:cNvSpPr>
            <p:nvPr/>
          </p:nvSpPr>
          <p:spPr bwMode="auto">
            <a:xfrm>
              <a:off x="3143" y="9238"/>
              <a:ext cx="176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910" y="7670"/>
              <a:ext cx="1368" cy="9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081" y="8012"/>
              <a:ext cx="1083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Фактический</a:t>
              </a:r>
              <a:b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объект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3"/>
            <p:cNvSpPr>
              <a:spLocks noChangeShapeType="1"/>
            </p:cNvSpPr>
            <p:nvPr/>
          </p:nvSpPr>
          <p:spPr bwMode="auto">
            <a:xfrm flipV="1">
              <a:off x="5623" y="8468"/>
              <a:ext cx="1" cy="5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5138" y="7727"/>
              <a:ext cx="957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Сервер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84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Компонентное приложение</a:t>
            </a:r>
          </a:p>
        </p:txBody>
      </p:sp>
      <p:pic>
        <p:nvPicPr>
          <p:cNvPr id="71" name="Рисунок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2008850"/>
            <a:ext cx="6192688" cy="46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Автоматизация это другой способ управления компонентом. Автоматизация - надстройка над </a:t>
            </a:r>
            <a:r>
              <a:rPr lang="en-US" dirty="0"/>
              <a:t>COM</a:t>
            </a:r>
            <a:r>
              <a:rPr lang="ru-RU" dirty="0"/>
              <a:t>.</a:t>
            </a:r>
          </a:p>
          <a:p>
            <a:r>
              <a:rPr lang="ru-RU" dirty="0"/>
              <a:t>Сервер Автоматизации - это компонент СОМ, который реализует интерфейс </a:t>
            </a:r>
            <a:r>
              <a:rPr lang="en-US" dirty="0" err="1"/>
              <a:t>IDispatch</a:t>
            </a:r>
            <a:r>
              <a:rPr lang="ru-RU" dirty="0"/>
              <a:t>. </a:t>
            </a:r>
          </a:p>
          <a:p>
            <a:r>
              <a:rPr lang="ru-RU" dirty="0"/>
              <a:t>Контроллер Автоматизации -  это клиент СОМ, взаимодействующий с сервером через интерфейс </a:t>
            </a:r>
            <a:r>
              <a:rPr lang="en-US" dirty="0" err="1"/>
              <a:t>IDispatch</a:t>
            </a:r>
            <a:r>
              <a:rPr lang="ru-RU" dirty="0"/>
              <a:t>. (Для вызовы функций сервера использует функции члены интерфейса - неявный вызов).</a:t>
            </a:r>
          </a:p>
          <a:p>
            <a:r>
              <a:rPr lang="ru-RU" dirty="0"/>
              <a:t>Первоначально Автоматизация разрабатывалась для </a:t>
            </a:r>
            <a:r>
              <a:rPr lang="en-US" dirty="0"/>
              <a:t>Visual Basic</a:t>
            </a:r>
            <a:r>
              <a:rPr lang="ru-RU" dirty="0"/>
              <a:t>.</a:t>
            </a:r>
          </a:p>
          <a:p>
            <a:r>
              <a:rPr lang="ru-RU" dirty="0"/>
              <a:t>Почти любой сервис, представимый через интерфейсы </a:t>
            </a:r>
            <a:r>
              <a:rPr lang="en-US" dirty="0"/>
              <a:t>COM </a:t>
            </a:r>
            <a:r>
              <a:rPr lang="ru-RU" dirty="0"/>
              <a:t>может быть представлен и через </a:t>
            </a:r>
            <a:r>
              <a:rPr lang="en-US" dirty="0" err="1"/>
              <a:t>IDispatch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Диспетчерские интерфейсы и 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92855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IDispatch</a:t>
            </a:r>
            <a:r>
              <a:rPr lang="ru-RU" dirty="0"/>
              <a:t> предоставляет доступ ко всем сервисам через один единственный интерфейс.</a:t>
            </a:r>
          </a:p>
          <a:p>
            <a:r>
              <a:rPr lang="ru-RU" dirty="0" err="1"/>
              <a:t>IDispatch</a:t>
            </a:r>
            <a:r>
              <a:rPr lang="ru-RU" dirty="0"/>
              <a:t> обеспечивает вызов функции по трем параметрам:  </a:t>
            </a:r>
            <a:r>
              <a:rPr lang="ru-RU" dirty="0" err="1"/>
              <a:t>ProgID</a:t>
            </a:r>
            <a:r>
              <a:rPr lang="ru-RU" dirty="0"/>
              <a:t> компонента, имени функции и ее аргументов.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IDispatch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45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Библиотека типа - независимый от языка эквивалент заголовочных файлов.</a:t>
            </a:r>
          </a:p>
          <a:p>
            <a:r>
              <a:rPr lang="ru-RU" dirty="0"/>
              <a:t>Библиотека типа СОМ предоставляет информацию типа о компонентах, интерфейсах, методах, свойствах, аргументах и структурах.</a:t>
            </a:r>
          </a:p>
          <a:p>
            <a:r>
              <a:rPr lang="ru-RU" dirty="0"/>
              <a:t>Библиотека типа - это откомпилированная версия файла IDL, к которой возможен доступ из программы. Это двоичный файл. </a:t>
            </a:r>
          </a:p>
          <a:p>
            <a:r>
              <a:rPr lang="ru-RU" dirty="0"/>
              <a:t>Библиотека Автоматизации предоставляет стандартные компоненты для создания и чтения таких двоичных файлов.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ТИПА</a:t>
            </a:r>
          </a:p>
        </p:txBody>
      </p:sp>
    </p:spTree>
    <p:extLst>
      <p:ext uri="{BB962C8B-B14F-4D97-AF65-F5344CB8AC3E}">
        <p14:creationId xmlns:p14="http://schemas.microsoft.com/office/powerpoint/2010/main" val="2486509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Разработать класс и реализовать в нем все необходимые интерфейсы.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Разработать фабрику класса для его активизации по запросу клиента.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Реализовать экспортные функции </a:t>
            </a:r>
            <a:r>
              <a:rPr lang="ru-RU" i="1" dirty="0" err="1"/>
              <a:t>DllGetClassObject</a:t>
            </a:r>
            <a:r>
              <a:rPr lang="ru-RU" i="1" dirty="0"/>
              <a:t>()</a:t>
            </a:r>
            <a:r>
              <a:rPr lang="ru-RU" dirty="0"/>
              <a:t> и </a:t>
            </a:r>
            <a:r>
              <a:rPr lang="ru-RU" i="1" dirty="0" err="1"/>
              <a:t>DllCanUnloadNow</a:t>
            </a:r>
            <a:r>
              <a:rPr lang="ru-RU" i="1" dirty="0"/>
              <a:t>()</a:t>
            </a:r>
            <a:r>
              <a:rPr lang="ru-RU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Создать регистрационный файл для внесения в реестр </a:t>
            </a:r>
            <a:r>
              <a:rPr lang="en-US" dirty="0"/>
              <a:t>Windows</a:t>
            </a:r>
            <a:r>
              <a:rPr lang="ru-RU" dirty="0"/>
              <a:t> информации о разработанном компоненте.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разработки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372043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916832"/>
            <a:ext cx="7408333" cy="46085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Технология DCOM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Component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) позволяет взаимодействовать компонентам, расположенным на разных компьютерах.</a:t>
            </a:r>
          </a:p>
          <a:p>
            <a:r>
              <a:rPr lang="ru-RU" dirty="0"/>
              <a:t>Службы СОМ+ - это прикладные службы, используемые для создания и развертывания в сети бизнес-компонентов. В СОМ+ входят ряд служб, включая следующие:</a:t>
            </a:r>
          </a:p>
          <a:p>
            <a:pPr lvl="1"/>
            <a:r>
              <a:rPr lang="ru-RU" b="1" dirty="0"/>
              <a:t>служба транзакций</a:t>
            </a:r>
            <a:r>
              <a:rPr lang="ru-RU" dirty="0"/>
              <a:t>;</a:t>
            </a:r>
          </a:p>
          <a:p>
            <a:pPr lvl="1"/>
            <a:r>
              <a:rPr lang="ru-RU" b="1" dirty="0"/>
              <a:t>служба асинхронных сообщений</a:t>
            </a:r>
            <a:r>
              <a:rPr lang="ru-RU" dirty="0"/>
              <a:t>;</a:t>
            </a:r>
          </a:p>
          <a:p>
            <a:pPr lvl="1"/>
            <a:r>
              <a:rPr lang="ru-RU" b="1" dirty="0"/>
              <a:t>служба безопасности</a:t>
            </a:r>
            <a:r>
              <a:rPr lang="ru-RU" dirty="0"/>
              <a:t>;</a:t>
            </a:r>
          </a:p>
          <a:p>
            <a:pPr lvl="1"/>
            <a:r>
              <a:rPr lang="ru-RU" b="1" dirty="0"/>
              <a:t>служба пула объектов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технологии СОМ</a:t>
            </a:r>
          </a:p>
        </p:txBody>
      </p:sp>
    </p:spTree>
    <p:extLst>
      <p:ext uri="{BB962C8B-B14F-4D97-AF65-F5344CB8AC3E}">
        <p14:creationId xmlns:p14="http://schemas.microsoft.com/office/powerpoint/2010/main" val="407404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и недостатки технологии </a:t>
            </a:r>
            <a:r>
              <a:rPr lang="en-US" dirty="0"/>
              <a:t>COM</a:t>
            </a:r>
            <a:endParaRPr lang="ru-RU" dirty="0"/>
          </a:p>
        </p:txBody>
      </p:sp>
      <p:sp>
        <p:nvSpPr>
          <p:cNvPr id="4" name=" 5"/>
          <p:cNvSpPr>
            <a:spLocks noGrp="1"/>
          </p:cNvSpPr>
          <p:nvPr/>
        </p:nvSpPr>
        <p:spPr bwMode="auto">
          <a:xfrm>
            <a:off x="6553993" y="618331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48B393BE-0455-4D48-BA7D-8B6A45EBCDD8}" type="slidenum">
              <a:rPr lang="ru-RU" altLang="en-US"/>
              <a:pPr/>
              <a:t>37</a:t>
            </a:fld>
            <a:endParaRPr lang="ru-RU" altLang="en-US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82420" y="2511066"/>
            <a:ext cx="77724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1700" dirty="0"/>
              <a:t>Динамичное приложение.</a:t>
            </a:r>
          </a:p>
          <a:p>
            <a:r>
              <a:rPr lang="ru-RU" altLang="ru-RU" sz="1700" dirty="0"/>
              <a:t>Эволюция приложения с течением времени.</a:t>
            </a:r>
          </a:p>
          <a:p>
            <a:r>
              <a:rPr lang="ru-RU" altLang="ru-RU" sz="1700" dirty="0"/>
              <a:t>Адаптация приложений к нуждам пользователя, библиотекам компонентов и распределённым компонентам.</a:t>
            </a:r>
          </a:p>
          <a:p>
            <a:r>
              <a:rPr lang="ru-RU" altLang="ru-RU" sz="1700" dirty="0"/>
              <a:t>Быстрая разработка приложений благодаря готовым компонентам.</a:t>
            </a:r>
          </a:p>
          <a:p>
            <a:r>
              <a:rPr lang="ru-RU" altLang="ru-RU" sz="1700" dirty="0"/>
              <a:t>Клиент-серверное компонентное приложение.</a:t>
            </a:r>
          </a:p>
          <a:p>
            <a:r>
              <a:rPr lang="ru-RU" altLang="ru-RU" sz="1700" dirty="0"/>
              <a:t>Решение объектной парадигмы ООП.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7368" y="4931683"/>
            <a:ext cx="77724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ru-RU" altLang="ru-RU" sz="1900" dirty="0"/>
              <a:t>Недостатки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5466969"/>
            <a:ext cx="7772400" cy="139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altLang="ru-RU" sz="1700" dirty="0"/>
              <a:t>Сложность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altLang="ru-RU" sz="1700" dirty="0"/>
              <a:t>Программист-разработчик должен следить за вызовами метода </a:t>
            </a:r>
            <a:r>
              <a:rPr lang="en-US" altLang="ru-RU" sz="1700" dirty="0"/>
              <a:t>Release()</a:t>
            </a:r>
            <a:r>
              <a:rPr lang="ru-RU" altLang="ru-RU" sz="1700" dirty="0"/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ru-RU" altLang="ru-RU" sz="1700" dirty="0"/>
              <a:t>Не все типы данных участвуют в </a:t>
            </a:r>
            <a:r>
              <a:rPr lang="ru-RU" altLang="ru-RU" sz="1700" dirty="0" err="1"/>
              <a:t>маршаллинге</a:t>
            </a:r>
            <a:r>
              <a:rPr lang="ru-RU" altLang="ru-RU" sz="1700" dirty="0"/>
              <a:t>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59768" y="1988840"/>
            <a:ext cx="77724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ru-RU" altLang="ru-RU" sz="1900" dirty="0"/>
              <a:t>Достоинства</a:t>
            </a:r>
          </a:p>
        </p:txBody>
      </p:sp>
    </p:spTree>
    <p:extLst>
      <p:ext uri="{BB962C8B-B14F-4D97-AF65-F5344CB8AC3E}">
        <p14:creationId xmlns:p14="http://schemas.microsoft.com/office/powerpoint/2010/main" val="399477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6085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Службы СОМ+ - это прикладные службы, используемые для создания и развертывания в сети бизнес-компонентов. В СОМ+ входят ряд служб, включая следующие:</a:t>
            </a:r>
          </a:p>
          <a:p>
            <a:pPr lvl="0"/>
            <a:r>
              <a:rPr lang="ru-RU" b="1" dirty="0"/>
              <a:t>служба транзакций</a:t>
            </a:r>
            <a:r>
              <a:rPr lang="ru-RU" dirty="0"/>
              <a:t> – позволяющая компонентам автоматически участвовать в транзакциях. Создаваемый компонентом </a:t>
            </a:r>
            <a:r>
              <a:rPr lang="en-US" dirty="0"/>
              <a:t>COM</a:t>
            </a:r>
            <a:r>
              <a:rPr lang="ru-RU" dirty="0"/>
              <a:t>+ объект активируется вызовом метода </a:t>
            </a:r>
            <a:r>
              <a:rPr lang="en-US" b="1" dirty="0" err="1"/>
              <a:t>BeginTransaction</a:t>
            </a:r>
            <a:r>
              <a:rPr lang="en-US" dirty="0"/>
              <a:t> </a:t>
            </a:r>
            <a:r>
              <a:rPr lang="ru-RU" dirty="0"/>
              <a:t>и деактивируется методом </a:t>
            </a:r>
            <a:r>
              <a:rPr lang="en-US" b="1" dirty="0" err="1"/>
              <a:t>CommitTransaction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 err="1"/>
              <a:t>AbortTransaction</a:t>
            </a:r>
            <a:r>
              <a:rPr lang="ru-RU" dirty="0"/>
              <a:t> (при откате транзакции вызывается метод </a:t>
            </a:r>
            <a:r>
              <a:rPr lang="en-US" dirty="0" err="1"/>
              <a:t>RollbackTransaction</a:t>
            </a:r>
            <a:r>
              <a:rPr lang="ru-RU" dirty="0"/>
              <a:t>);</a:t>
            </a:r>
          </a:p>
          <a:p>
            <a:pPr lvl="0"/>
            <a:r>
              <a:rPr lang="ru-RU" b="1" dirty="0"/>
              <a:t>служба сообщений </a:t>
            </a:r>
            <a:r>
              <a:rPr lang="en-US" b="1" dirty="0"/>
              <a:t>Queued Components</a:t>
            </a:r>
            <a:r>
              <a:rPr lang="ru-RU" dirty="0"/>
              <a:t> – основана на модели </a:t>
            </a:r>
            <a:r>
              <a:rPr lang="en-US" dirty="0"/>
              <a:t>MSMQ</a:t>
            </a:r>
            <a:r>
              <a:rPr lang="ru-RU" dirty="0"/>
              <a:t>, обеспечивающей асинхронный обмен </a:t>
            </a:r>
            <a:r>
              <a:rPr lang="ru-RU" dirty="0" err="1"/>
              <a:t>сообщениямипри</a:t>
            </a:r>
            <a:r>
              <a:rPr lang="ru-RU" dirty="0"/>
              <a:t> помощи именованных очередей: вызовы ставятся в очередь к компоненту и выполняются, когда компонент становится доступным (решает проблему временного отключения от сети). Утилита </a:t>
            </a:r>
            <a:r>
              <a:rPr lang="en-US" dirty="0"/>
              <a:t>Component Services </a:t>
            </a:r>
            <a:r>
              <a:rPr lang="ru-RU" dirty="0"/>
              <a:t>позволяет настраивать очереди сообщений для компонентов;</a:t>
            </a:r>
          </a:p>
          <a:p>
            <a:pPr lvl="0"/>
            <a:r>
              <a:rPr lang="ru-RU" b="1" dirty="0"/>
              <a:t>служба безопасности</a:t>
            </a:r>
            <a:r>
              <a:rPr lang="ru-RU" dirty="0"/>
              <a:t> – позволяющая управлять доступом с использованием ролей не только декларативно (автоматически), но и программно;</a:t>
            </a:r>
          </a:p>
          <a:p>
            <a:pPr lvl="0"/>
            <a:r>
              <a:rPr lang="ru-RU" b="1" dirty="0"/>
              <a:t>служба пуда объектов</a:t>
            </a:r>
            <a:r>
              <a:rPr lang="ru-RU" dirty="0"/>
              <a:t>, используемая для создания и управления готовыми объектами;</a:t>
            </a:r>
          </a:p>
          <a:p>
            <a:pPr lvl="0"/>
            <a:r>
              <a:rPr lang="ru-RU" b="1" dirty="0"/>
              <a:t>служба слабосвязанных событий</a:t>
            </a:r>
            <a:r>
              <a:rPr lang="ru-RU" dirty="0"/>
              <a:t>, которая используется для предоставления компонентам (издателям) возможности отправлять уведомления в хранилища событий, которое затем просматривается клиентами (подписчиками) для нахождения нужной информации;</a:t>
            </a:r>
          </a:p>
          <a:p>
            <a:pPr lvl="0"/>
            <a:r>
              <a:rPr lang="ru-RU" dirty="0"/>
              <a:t>служба активации по запросу (</a:t>
            </a:r>
            <a:r>
              <a:rPr lang="en-US" dirty="0"/>
              <a:t>Just In</a:t>
            </a:r>
            <a:r>
              <a:rPr lang="ru-RU" dirty="0"/>
              <a:t>-</a:t>
            </a:r>
            <a:r>
              <a:rPr lang="en-US" dirty="0"/>
              <a:t>time Activation</a:t>
            </a:r>
            <a:r>
              <a:rPr lang="ru-RU" dirty="0"/>
              <a:t>), которая позволяет работать с компонентом, имеющим состояния: активен, не активен, не существует.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</a:t>
            </a:r>
            <a:r>
              <a:rPr lang="ru-RU" dirty="0"/>
              <a:t>  - это метод разработки программных компонентов -  двоичных исполняемых файлов, которые предоставляют необходимые </a:t>
            </a:r>
            <a:r>
              <a:rPr lang="ru-RU" i="1" dirty="0"/>
              <a:t>сервисы</a:t>
            </a:r>
            <a:r>
              <a:rPr lang="ru-RU" dirty="0"/>
              <a:t> приложениям, операционным системам и другим интерфейсам.</a:t>
            </a:r>
          </a:p>
          <a:p>
            <a:r>
              <a:rPr lang="en-US" dirty="0"/>
              <a:t>COM</a:t>
            </a:r>
            <a:r>
              <a:rPr lang="ru-RU" dirty="0"/>
              <a:t> - это спецификация. Она указывает как создавать динамически взаимозаменяемые компоненты.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COM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961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545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Приложение, созданное из компонентов, которые должны </a:t>
            </a:r>
            <a:r>
              <a:rPr lang="ru-RU" b="1" dirty="0"/>
              <a:t>статически перекомпилироваться </a:t>
            </a:r>
            <a:r>
              <a:rPr lang="ru-RU" dirty="0"/>
              <a:t>каждый раз три необходимости внести изменения, </a:t>
            </a:r>
            <a:r>
              <a:rPr lang="ru-RU" b="1" dirty="0"/>
              <a:t>эквивалентно монолитному приложению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компонентам:</a:t>
            </a:r>
            <a:br>
              <a:rPr lang="ru-RU" dirty="0"/>
            </a:br>
            <a:r>
              <a:rPr lang="ru-RU" dirty="0"/>
              <a:t>Динамическая компоновка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551" y="4669035"/>
            <a:ext cx="17065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Монолитное приложение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41788" y="4886523"/>
            <a:ext cx="2222300" cy="1062757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78300" y="4669035"/>
            <a:ext cx="174307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Компонентное приложение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3225" y="4959548"/>
            <a:ext cx="833438" cy="2286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А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8100" y="4959548"/>
            <a:ext cx="801688" cy="228600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3225" y="5553182"/>
            <a:ext cx="833438" cy="228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52938" y="5591373"/>
            <a:ext cx="808038" cy="228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7544" y="4886523"/>
            <a:ext cx="2301057" cy="1062757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80112" y="4882480"/>
            <a:ext cx="2286000" cy="10668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53162" y="4609430"/>
            <a:ext cx="1828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Компонентное приложение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32512" y="5034880"/>
            <a:ext cx="801687" cy="2286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А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99312" y="5034880"/>
            <a:ext cx="801687" cy="228600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32512" y="5568280"/>
            <a:ext cx="990600" cy="228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99312" y="5492080"/>
            <a:ext cx="9906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Новый</a:t>
            </a:r>
            <a:b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компонент D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1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Технология </a:t>
            </a:r>
            <a:r>
              <a:rPr lang="en-US" dirty="0"/>
              <a:t>COM </a:t>
            </a:r>
            <a:r>
              <a:rPr lang="ru-RU" dirty="0"/>
              <a:t>позволяет выполнить разделение монолитного приложения на отдельные компоненты, что делает приложение </a:t>
            </a:r>
          </a:p>
          <a:p>
            <a:pPr lvl="0" fontAlgn="base" hangingPunct="0"/>
            <a:r>
              <a:rPr lang="ru-RU" dirty="0"/>
              <a:t>более динамичным;</a:t>
            </a:r>
          </a:p>
          <a:p>
            <a:pPr lvl="0" fontAlgn="base" hangingPunct="0"/>
            <a:r>
              <a:rPr lang="ru-RU" dirty="0"/>
              <a:t>облегчает обновление частей приложения;</a:t>
            </a:r>
          </a:p>
          <a:p>
            <a:pPr lvl="0" fontAlgn="base" hangingPunct="0"/>
            <a:r>
              <a:rPr lang="ru-RU" dirty="0"/>
              <a:t>позволяет собирать новые приложения из имеющихся частей - библиотеки компонентов;</a:t>
            </a:r>
          </a:p>
          <a:p>
            <a:pPr lvl="0" fontAlgn="base" hangingPunct="0"/>
            <a:r>
              <a:rPr lang="ru-RU" dirty="0"/>
              <a:t>легче выполнить адаптацию приложения к конкретным требованиям;</a:t>
            </a:r>
          </a:p>
          <a:p>
            <a:pPr lvl="0" fontAlgn="base" hangingPunct="0"/>
            <a:r>
              <a:rPr lang="ru-RU" dirty="0"/>
              <a:t>позволяет заменять компоненты во время работы приложения;</a:t>
            </a:r>
          </a:p>
          <a:p>
            <a:pPr lvl="0" fontAlgn="base" hangingPunct="0"/>
            <a:r>
              <a:rPr lang="ru-RU" dirty="0"/>
              <a:t>упрощает процесс разработки распределенных приложений.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компонентной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7247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46449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первоначальной целью было поддержка концепции связывания и внедрения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linking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embedding</a:t>
            </a:r>
            <a:r>
              <a:rPr lang="ru-RU" dirty="0"/>
              <a:t>) объектов, обеспечивающей существование различных документов в одном. Реализация этой концепции известна под названием OLE</a:t>
            </a:r>
          </a:p>
          <a:p>
            <a:r>
              <a:rPr lang="ru-RU" dirty="0"/>
              <a:t>Первая версия для связи между клиентом и компонентов использовала аппарат известный под названием динамический обмен данными (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exchange</a:t>
            </a:r>
            <a:r>
              <a:rPr lang="ru-RU" dirty="0"/>
              <a:t> - DDE). В то время COM не существовало и DDE был построен на основе передачи сообщений OS </a:t>
            </a:r>
            <a:r>
              <a:rPr lang="ru-RU" dirty="0" err="1"/>
              <a:t>Windows</a:t>
            </a:r>
            <a:r>
              <a:rPr lang="ru-RU" dirty="0"/>
              <a:t>, а версия OLE в основу которой был положен механизм DDE - OLE1.</a:t>
            </a:r>
          </a:p>
          <a:p>
            <a:r>
              <a:rPr lang="ru-RU" dirty="0"/>
              <a:t>Позже был изобретён COM и следующая версия OLE (OLE2) была переписана на основе COM. Ещё позже она называлась просто OLE, теперь это называют </a:t>
            </a:r>
            <a:r>
              <a:rPr lang="ru-RU" dirty="0" err="1"/>
              <a:t>ActiveX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1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Динамическая компоновка</a:t>
            </a:r>
            <a:endParaRPr lang="en-US" sz="3600" dirty="0"/>
          </a:p>
          <a:p>
            <a:r>
              <a:rPr lang="ru-RU" sz="3600" dirty="0"/>
              <a:t>Инкапсуляция</a:t>
            </a:r>
            <a:endParaRPr lang="en-US" sz="3600" dirty="0"/>
          </a:p>
          <a:p>
            <a:pPr marL="0" indent="0">
              <a:buNone/>
            </a:pPr>
            <a:r>
              <a:rPr lang="ru-RU" dirty="0"/>
              <a:t>Динамическая компоновка – определяющее требование для компонента, а сокрытие информации – необходимое условие для динамической компоновки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компонентам</a:t>
            </a:r>
          </a:p>
        </p:txBody>
      </p:sp>
    </p:spTree>
    <p:extLst>
      <p:ext uri="{BB962C8B-B14F-4D97-AF65-F5344CB8AC3E}">
        <p14:creationId xmlns:p14="http://schemas.microsoft.com/office/powerpoint/2010/main" val="24546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2276872"/>
            <a:ext cx="7408333" cy="3450696"/>
          </a:xfrm>
        </p:spPr>
        <p:txBody>
          <a:bodyPr/>
          <a:lstStyle/>
          <a:p>
            <a:r>
              <a:rPr lang="ru-RU" b="1" i="1" dirty="0"/>
              <a:t>Клиент</a:t>
            </a:r>
            <a:r>
              <a:rPr lang="ru-RU" dirty="0"/>
              <a:t> - это программа или компонент, использующий другой компонент.</a:t>
            </a:r>
          </a:p>
          <a:p>
            <a:r>
              <a:rPr lang="ru-RU" dirty="0"/>
              <a:t>Клиент подсоединяется к компоненту через </a:t>
            </a:r>
            <a:r>
              <a:rPr lang="ru-RU" b="1" i="1" dirty="0"/>
              <a:t>интерфейс</a:t>
            </a:r>
            <a:r>
              <a:rPr lang="ru-RU" dirty="0"/>
              <a:t>.</a:t>
            </a:r>
          </a:p>
          <a:p>
            <a:r>
              <a:rPr lang="ru-RU" dirty="0"/>
              <a:t>Если компонент </a:t>
            </a:r>
            <a:r>
              <a:rPr lang="ru-RU" b="1" i="1" dirty="0"/>
              <a:t>изменяется без изменения интерфейса</a:t>
            </a:r>
            <a:r>
              <a:rPr lang="ru-RU" dirty="0"/>
              <a:t>, то изменения в </a:t>
            </a:r>
            <a:r>
              <a:rPr lang="ru-RU" b="1" i="1" dirty="0"/>
              <a:t>клиенте не требуются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понятия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157192"/>
            <a:ext cx="6398115" cy="15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266</TotalTime>
  <Words>2164</Words>
  <Application>Microsoft Office PowerPoint</Application>
  <PresentationFormat>Экран (4:3)</PresentationFormat>
  <Paragraphs>231</Paragraphs>
  <Slides>38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&amp;quot</vt:lpstr>
      <vt:lpstr>Arial</vt:lpstr>
      <vt:lpstr>Calibri</vt:lpstr>
      <vt:lpstr>Candara</vt:lpstr>
      <vt:lpstr>Courier New</vt:lpstr>
      <vt:lpstr>Symbol</vt:lpstr>
      <vt:lpstr>Times New Roman</vt:lpstr>
      <vt:lpstr>Wingdings</vt:lpstr>
      <vt:lpstr>Волна</vt:lpstr>
      <vt:lpstr>Технология COM</vt:lpstr>
      <vt:lpstr>Проблемы при использовании DLL</vt:lpstr>
      <vt:lpstr>Дополнительные проблемы</vt:lpstr>
      <vt:lpstr>Что такое COM?</vt:lpstr>
      <vt:lpstr>Требования к компонентам: Динамическая компоновка</vt:lpstr>
      <vt:lpstr>Преимущества компонентной разработки</vt:lpstr>
      <vt:lpstr>История COM</vt:lpstr>
      <vt:lpstr>Требования к компонентам</vt:lpstr>
      <vt:lpstr>Базовые понятия</vt:lpstr>
      <vt:lpstr>Требования к компонентам</vt:lpstr>
      <vt:lpstr>Спецификация COM</vt:lpstr>
      <vt:lpstr>Библиотека COM </vt:lpstr>
      <vt:lpstr>ОПРЕДЕЛЕНИЕ ИНТЕРФЕЙСА</vt:lpstr>
      <vt:lpstr>Понятие интерфейса</vt:lpstr>
      <vt:lpstr>Формат интерфейса СОM</vt:lpstr>
      <vt:lpstr>Изображение СОМ-объекта </vt:lpstr>
      <vt:lpstr>Интерфейс IUnknown</vt:lpstr>
      <vt:lpstr>Интерфейс IUnknown: состав</vt:lpstr>
      <vt:lpstr>Интерфейс IUnknown: состав</vt:lpstr>
      <vt:lpstr>GUIDvуникальный глобальный идентификатор</vt:lpstr>
      <vt:lpstr>GUID и системный реестр</vt:lpstr>
      <vt:lpstr>Регистрация компонента</vt:lpstr>
      <vt:lpstr>Презентация PowerPoint</vt:lpstr>
      <vt:lpstr>Понятие фабрики классов</vt:lpstr>
      <vt:lpstr>Включение и агрегирование внутренних компонентов</vt:lpstr>
      <vt:lpstr>Включение</vt:lpstr>
      <vt:lpstr>Презентация PowerPoint</vt:lpstr>
      <vt:lpstr>Взаимодействие клиента с сервером</vt:lpstr>
      <vt:lpstr>Взаимодействие клиента с сервером: in-process</vt:lpstr>
      <vt:lpstr>Взаимодействие клиента с сервером: out-of-process</vt:lpstr>
      <vt:lpstr>Компонентное приложение</vt:lpstr>
      <vt:lpstr>Диспетчерские интерфейсы и автоматизация</vt:lpstr>
      <vt:lpstr>IDispatch</vt:lpstr>
      <vt:lpstr>БИБЛИОТЕКИ ТИПА</vt:lpstr>
      <vt:lpstr>План разработки компонента</vt:lpstr>
      <vt:lpstr>Развитие технологии СОМ</vt:lpstr>
      <vt:lpstr>Достоинства и недостатки технологии COM</vt:lpstr>
      <vt:lpstr>COM+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COM</dc:title>
  <dc:creator>Slava</dc:creator>
  <cp:lastModifiedBy>Viacheslav Lanin</cp:lastModifiedBy>
  <cp:revision>30</cp:revision>
  <dcterms:created xsi:type="dcterms:W3CDTF">2010-10-08T16:58:04Z</dcterms:created>
  <dcterms:modified xsi:type="dcterms:W3CDTF">2020-09-10T03:46:32Z</dcterms:modified>
</cp:coreProperties>
</file>