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5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C5FCA-F114-AD4D-8762-383F1CB69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02683A-C9F4-D04C-A56A-3F6505A38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368FE-5710-0B4C-B00A-C7335AC4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858-E583-B446-9A99-9B385ABF4AF8}" type="datetimeFigureOut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4AFFE-7EA1-074F-9580-3201A711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9802B-CE20-094B-A124-2C46AC1B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81B3C-1661-A849-BFA7-92F68284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418B0D-410A-1A40-AC2E-66F8B231C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D57D8-C8E3-564D-939D-CDC722AE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858-E583-B446-9A99-9B385ABF4AF8}" type="datetimeFigureOut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69954-FE63-764E-8EE2-19422624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4E514-770E-5645-9974-5F73B1B3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63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42B254-7991-D04D-897F-9ECB07AF8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D55CF4-DC44-2A47-9C46-176E1C528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75FEE-7410-AA48-A9BE-DD83F5EB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858-E583-B446-9A99-9B385ABF4AF8}" type="datetimeFigureOut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9D104-3EBD-AB4A-BC27-299BEE70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2DBFF-30A9-804A-8E8A-E81CCB47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717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2863F-1B38-FE41-85C8-490B49CD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B19C7-1909-6341-9760-EC0850B81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39045-1017-E84B-AE6D-C762330F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858-E583-B446-9A99-9B385ABF4AF8}" type="datetimeFigureOut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36129-344F-4F4A-AFD7-5BE54699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7A29E-DB13-D843-907C-26187D60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093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5189A-2CD8-6F43-9A35-6428F47D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AAF84E-46BD-EC42-B7FF-808F045D9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5EDE7-0A8D-7441-A14F-E57B04C0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858-E583-B446-9A99-9B385ABF4AF8}" type="datetimeFigureOut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F6919-0130-EA4B-8FA1-69073C2A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67CFA-A298-DB4A-A3F7-B37ADF8A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20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8E531-519C-6144-8C64-0C042E0A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E981C-39AF-AE43-8465-4F7B1EE77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53ECC8-5859-844F-BC48-D82DF1786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BCAB19-D661-E744-9C39-2B13CD58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858-E583-B446-9A99-9B385ABF4AF8}" type="datetimeFigureOut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DDF384-D025-F441-9769-3699FDDF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7426F-1B02-304F-AA31-EAA36924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58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2C064-B1EC-8943-A13F-EA70955B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E432B0-5575-DD4F-93E4-BA8A9F9F9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622143-67D2-A040-86FD-0A4C15DDF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15664-46FF-1745-8F4E-5E7577B10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F5E62A-1CFE-B74E-9B45-3BE9F04D2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B68803-3929-CF4A-8D72-E1A87FA5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858-E583-B446-9A99-9B385ABF4AF8}" type="datetimeFigureOut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F66F46-522B-004F-931D-92864787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53DCD8-E523-2F40-AC88-8707C1CF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70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87719-8AB8-8F44-BD74-8B52AFA9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C820B0-CA2A-CF4A-BA44-51E1BEEB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858-E583-B446-9A99-9B385ABF4AF8}" type="datetimeFigureOut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2A9A7B-9D10-6B4D-A9FC-6E98ADA2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12477B-0195-8D44-BAD8-EA4DD00D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94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16F133-F521-A54C-9601-AB5B0F9A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858-E583-B446-9A99-9B385ABF4AF8}" type="datetimeFigureOut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5DD963-A0C8-1C41-97C6-C3CB8BE3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FAF71-5F2B-514B-93C2-F9B3278A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35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77EF2-59C5-BF45-8C45-950F352D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D9594-47DB-2240-BC65-1F7559D46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2480D7-711A-B24C-A635-422C402DB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B14AF1-C4DD-C448-8E85-F66860E7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858-E583-B446-9A99-9B385ABF4AF8}" type="datetimeFigureOut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24A9B5-12E2-F94C-9097-D366B155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1314BD-E517-FC42-A265-A0D418A9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18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FF079-4592-D64E-9C34-EF0569BD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E9B103-7096-AB49-A727-C9D79608F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A32407-A636-D546-9B31-0929E92C6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D819A7-9D03-E544-899B-8BD00222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858-E583-B446-9A99-9B385ABF4AF8}" type="datetimeFigureOut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F89E6-0D5A-F94B-913D-6F281BBC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E0A3B4-C729-DC42-9EA8-2A681CED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8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614421-C9E6-7C49-8600-2830AE1F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F71760-9D6F-C044-BC21-D22B1BB58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9313F-8B31-AE4E-9084-DAD57B3EE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CB858-E583-B446-9A99-9B385ABF4AF8}" type="datetimeFigureOut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8CBD0-4D58-7A4F-B4BE-C81067803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8511D-23F2-4E45-B3D5-46FE588AE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77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eople.csail.mit.edu/jshun/6886-s18/" TargetMode="Externa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pidsAtHKUST/GraphReorderAndConvert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cmu.edu/afs/cs/project/pscico-guyb/realworld/www/slidesS18/compression6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1D85A-2EEE-D443-B966-F2A8C29EE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American Typewriter" panose="02090604020004020304" pitchFamily="18" charset="0"/>
              </a:rPr>
              <a:t>Graph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Representation</a:t>
            </a:r>
            <a:endParaRPr kumimoji="1" lang="zh-CN" altLang="en-US" dirty="0">
              <a:latin typeface="American Typewriter" panose="02090604020004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FE3669-AD7C-7E4F-BDF5-849239DEC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>
              <a:latin typeface="American Typewriter" panose="02090604020004020304" pitchFamily="18" charset="0"/>
            </a:endParaRPr>
          </a:p>
          <a:p>
            <a:r>
              <a:rPr kumimoji="1" lang="zh-CN" altLang="en-US" dirty="0">
                <a:latin typeface="American Typewriter" panose="02090604020004020304" pitchFamily="18" charset="0"/>
              </a:rPr>
              <a:t>付荣亮</a:t>
            </a:r>
            <a:endParaRPr kumimoji="1" lang="en-US" altLang="zh-CN" dirty="0">
              <a:latin typeface="American Typewriter" panose="02090604020004020304" pitchFamily="18" charset="0"/>
            </a:endParaRPr>
          </a:p>
          <a:p>
            <a:r>
              <a:rPr kumimoji="1" lang="en-US" altLang="zh-CN" dirty="0">
                <a:latin typeface="American Typewriter" panose="02090604020004020304" pitchFamily="18" charset="0"/>
              </a:rPr>
              <a:t>2020.05.28</a:t>
            </a:r>
            <a:endParaRPr kumimoji="1" lang="zh-CN" altLang="en-US" dirty="0">
              <a:latin typeface="American Typewriter" panose="02090604020004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3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370E2-00B6-134B-BDF4-FC852029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merican Typewriter" panose="02090604020004020304" pitchFamily="18" charset="0"/>
              </a:rPr>
              <a:t>Graph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Representation</a:t>
            </a:r>
            <a:endParaRPr kumimoji="1" lang="zh-CN" altLang="en-US" dirty="0">
              <a:latin typeface="American Typewriter" panose="02090604020004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89A44-CEC3-1041-BA8C-064FB043C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American Typewriter" panose="02090604020004020304" pitchFamily="18" charset="0"/>
              </a:rPr>
              <a:t>Adjacency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Matrix</a:t>
            </a:r>
          </a:p>
          <a:p>
            <a:endParaRPr kumimoji="1" lang="en-US" altLang="zh-CN" dirty="0">
              <a:latin typeface="American Typewriter" panose="02090604020004020304" pitchFamily="18" charset="0"/>
            </a:endParaRPr>
          </a:p>
          <a:p>
            <a:endParaRPr kumimoji="1" lang="en-US" altLang="zh-CN" dirty="0">
              <a:latin typeface="American Typewriter" panose="02090604020004020304" pitchFamily="18" charset="0"/>
            </a:endParaRPr>
          </a:p>
          <a:p>
            <a:r>
              <a:rPr kumimoji="1" lang="en" altLang="zh-CN" dirty="0">
                <a:latin typeface="American Typewriter" panose="02090604020004020304" pitchFamily="18" charset="0"/>
              </a:rPr>
              <a:t>Incidence Matrix</a:t>
            </a:r>
          </a:p>
          <a:p>
            <a:endParaRPr kumimoji="1" lang="en" altLang="zh-CN" dirty="0">
              <a:latin typeface="American Typewriter" panose="02090604020004020304" pitchFamily="18" charset="0"/>
            </a:endParaRPr>
          </a:p>
          <a:p>
            <a:pPr lvl="1"/>
            <a:endParaRPr kumimoji="1" lang="en-US" altLang="zh-CN" dirty="0">
              <a:latin typeface="American Typewriter" panose="02090604020004020304" pitchFamily="18" charset="0"/>
            </a:endParaRPr>
          </a:p>
          <a:p>
            <a:r>
              <a:rPr lang="en" altLang="zh-CN" dirty="0">
                <a:latin typeface="American Typewriter" panose="02090604020004020304" pitchFamily="18" charset="0"/>
              </a:rPr>
              <a:t>Adjacency List</a:t>
            </a:r>
          </a:p>
          <a:p>
            <a:r>
              <a:rPr kumimoji="1" lang="en-US" altLang="zh-CN" dirty="0">
                <a:latin typeface="American Typewriter" panose="02090604020004020304" pitchFamily="18" charset="0"/>
              </a:rPr>
              <a:t>Edge List</a:t>
            </a:r>
          </a:p>
          <a:p>
            <a:pPr lvl="1"/>
            <a:endParaRPr kumimoji="1" lang="en-US" altLang="zh-CN" dirty="0">
              <a:latin typeface="American Typewriter" panose="02090604020004020304" pitchFamily="18" charset="0"/>
            </a:endParaRPr>
          </a:p>
          <a:p>
            <a:pPr marL="0" indent="0">
              <a:buNone/>
            </a:pPr>
            <a:r>
              <a:rPr kumimoji="1" lang="en-US" altLang="zh-CN" b="1" dirty="0">
                <a:latin typeface="American Typewriter" panose="02090604020004020304" pitchFamily="18" charset="0"/>
              </a:rPr>
              <a:t>	</a:t>
            </a:r>
            <a:r>
              <a:rPr kumimoji="1" lang="en-US" altLang="zh-CN" b="1" dirty="0">
                <a:solidFill>
                  <a:srgbClr val="FF0000"/>
                </a:solidFill>
                <a:latin typeface="American Typewriter" panose="02090604020004020304" pitchFamily="18" charset="0"/>
              </a:rPr>
              <a:t>Require O(1) for searching, and minimize memory</a:t>
            </a:r>
          </a:p>
          <a:p>
            <a:endParaRPr kumimoji="1" lang="en-US" altLang="zh-CN" dirty="0">
              <a:latin typeface="American Typewriter" panose="02090604020004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9A177B-4FCE-574C-8028-E70329991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3094831"/>
            <a:ext cx="3962400" cy="1320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E32F7E-7329-1D43-A1C2-172B7DE4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4550568"/>
            <a:ext cx="4102100" cy="1257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CEFC0D-EE98-C54A-B8EE-D1746B29B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1410494"/>
            <a:ext cx="3962400" cy="1549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9C56CBF-B6FB-6149-9BDE-F989E1138A5A}"/>
              </a:ext>
            </a:extLst>
          </p:cNvPr>
          <p:cNvSpPr/>
          <p:nvPr/>
        </p:nvSpPr>
        <p:spPr>
          <a:xfrm>
            <a:off x="838200" y="6123543"/>
            <a:ext cx="449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262626"/>
                </a:solidFill>
                <a:hlinkClick r:id="rId5"/>
              </a:rPr>
              <a:t>http://people.csail.mit.edu/jshun/6886-s18/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86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3E285-12DD-E845-AA07-0E56C20D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en-US" altLang="zh-CN" sz="4000" dirty="0"/>
              <a:t>Base on Class Vertex and Edge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283DA-6842-EB4B-AACF-9BD1CBB10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i="1" dirty="0">
                <a:latin typeface="American Typewriter" panose="02090604020004020304" pitchFamily="18" charset="0"/>
              </a:rPr>
              <a:t>Class Vertex { id, property, List&lt;Edge&gt; INs, List&lt;Edge&gt; OUTs}</a:t>
            </a:r>
          </a:p>
          <a:p>
            <a:pPr marL="0" indent="0">
              <a:buNone/>
            </a:pPr>
            <a:r>
              <a:rPr kumimoji="1" lang="en-US" altLang="zh-CN" i="1" dirty="0">
                <a:latin typeface="American Typewriter" panose="02090604020004020304" pitchFamily="18" charset="0"/>
              </a:rPr>
              <a:t>Class Edge { </a:t>
            </a:r>
            <a:r>
              <a:rPr kumimoji="1" lang="en-US" altLang="zh-CN" i="1" dirty="0" err="1">
                <a:latin typeface="American Typewriter" panose="02090604020004020304" pitchFamily="18" charset="0"/>
              </a:rPr>
              <a:t>src_id</a:t>
            </a:r>
            <a:r>
              <a:rPr kumimoji="1" lang="en-US" altLang="zh-CN" i="1" dirty="0">
                <a:latin typeface="American Typewriter" panose="02090604020004020304" pitchFamily="18" charset="0"/>
              </a:rPr>
              <a:t>, </a:t>
            </a:r>
            <a:r>
              <a:rPr kumimoji="1" lang="en-US" altLang="zh-CN" i="1" dirty="0" err="1">
                <a:latin typeface="American Typewriter" panose="02090604020004020304" pitchFamily="18" charset="0"/>
              </a:rPr>
              <a:t>des_id</a:t>
            </a:r>
            <a:r>
              <a:rPr kumimoji="1" lang="en-US" altLang="zh-CN" i="1" dirty="0">
                <a:latin typeface="American Typewriter" panose="02090604020004020304" pitchFamily="18" charset="0"/>
              </a:rPr>
              <a:t>, value, Type(IN/OUT), property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kumimoji="1" lang="en-US" altLang="zh-CN" sz="1300" i="1" dirty="0">
              <a:latin typeface="American Typewriter" panose="02090604020004020304" pitchFamily="18" charset="0"/>
            </a:endParaRPr>
          </a:p>
          <a:p>
            <a:r>
              <a:rPr lang="en" altLang="zh-CN" dirty="0">
                <a:latin typeface="American Typewriter" panose="02090604020004020304" pitchFamily="18" charset="0"/>
              </a:rPr>
              <a:t>Adjacency List</a:t>
            </a:r>
          </a:p>
          <a:p>
            <a:pPr lvl="1"/>
            <a:r>
              <a:rPr kumimoji="1" lang="en-US" altLang="zh-CN" dirty="0">
                <a:latin typeface="American Typewriter" panose="02090604020004020304" pitchFamily="18" charset="0"/>
              </a:rPr>
              <a:t>Map&lt;K, Vertex&gt;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vertices. Map&lt;K, List&lt;Edge&gt;&gt; edges	</a:t>
            </a:r>
            <a:r>
              <a:rPr kumimoji="1" lang="en-US" altLang="zh-CN" sz="3000" dirty="0">
                <a:solidFill>
                  <a:srgbClr val="FF0000"/>
                </a:solidFill>
                <a:latin typeface="American Typewriter" panose="02090604020004020304" pitchFamily="18" charset="0"/>
              </a:rPr>
              <a:t>284 MB</a:t>
            </a:r>
          </a:p>
          <a:p>
            <a:r>
              <a:rPr kumimoji="1" lang="en-US" altLang="zh-CN" dirty="0">
                <a:latin typeface="American Typewriter" panose="02090604020004020304" pitchFamily="18" charset="0"/>
              </a:rPr>
              <a:t>Reduce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K, </a:t>
            </a:r>
            <a:r>
              <a:rPr kumimoji="1" lang="en-US" altLang="zh-CN" i="1" dirty="0">
                <a:latin typeface="American Typewriter" panose="02090604020004020304" pitchFamily="18" charset="0"/>
              </a:rPr>
              <a:t>O(N) for querying the vertex.</a:t>
            </a:r>
          </a:p>
          <a:p>
            <a:pPr lvl="1"/>
            <a:r>
              <a:rPr kumimoji="1" lang="en-US" altLang="zh-CN" dirty="0">
                <a:latin typeface="American Typewriter" panose="02090604020004020304" pitchFamily="18" charset="0"/>
              </a:rPr>
              <a:t>List&lt;Vertex&gt;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vertices. List&lt;List&lt;Edge&gt; edges</a:t>
            </a:r>
          </a:p>
          <a:p>
            <a:pPr lvl="1"/>
            <a:r>
              <a:rPr kumimoji="1" lang="en-US" altLang="zh-CN" dirty="0">
                <a:latin typeface="American Typewriter" panose="02090604020004020304" pitchFamily="18" charset="0"/>
              </a:rPr>
              <a:t>Map&lt;K, Integer&gt;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 err="1">
                <a:latin typeface="American Typewriter" panose="02090604020004020304" pitchFamily="18" charset="0"/>
              </a:rPr>
              <a:t>dict_V_edges</a:t>
            </a:r>
            <a:r>
              <a:rPr kumimoji="1" lang="en-US" altLang="zh-CN" dirty="0">
                <a:latin typeface="American Typewriter" panose="02090604020004020304" pitchFamily="18" charset="0"/>
              </a:rPr>
              <a:t>. Map&lt;K, Integer&gt; </a:t>
            </a:r>
            <a:r>
              <a:rPr kumimoji="1" lang="en-US" altLang="zh-CN" dirty="0" err="1">
                <a:latin typeface="American Typewriter" panose="02090604020004020304" pitchFamily="18" charset="0"/>
              </a:rPr>
              <a:t>dict_V_alone</a:t>
            </a:r>
            <a:endParaRPr kumimoji="1" lang="en-US" altLang="zh-CN" dirty="0">
              <a:latin typeface="American Typewriter" panose="02090604020004020304" pitchFamily="18" charset="0"/>
            </a:endParaRPr>
          </a:p>
          <a:p>
            <a:pPr lvl="1"/>
            <a:r>
              <a:rPr kumimoji="1" lang="en-US" altLang="zh-CN" dirty="0">
                <a:latin typeface="American Typewriter" panose="02090604020004020304" pitchFamily="18" charset="0"/>
              </a:rPr>
              <a:t>List&lt;Integer&gt; </a:t>
            </a:r>
            <a:r>
              <a:rPr kumimoji="1" lang="en-US" altLang="zh-CN" dirty="0" err="1">
                <a:latin typeface="American Typewriter" panose="02090604020004020304" pitchFamily="18" charset="0"/>
              </a:rPr>
              <a:t>csr</a:t>
            </a:r>
            <a:endParaRPr kumimoji="1" lang="en-US" altLang="zh-CN" dirty="0">
              <a:latin typeface="American Typewriter" panose="02090604020004020304" pitchFamily="18" charset="0"/>
            </a:endParaRPr>
          </a:p>
          <a:p>
            <a:r>
              <a:rPr kumimoji="1" lang="en-US" altLang="zh-CN" dirty="0">
                <a:latin typeface="American Typewriter" panose="02090604020004020304" pitchFamily="18" charset="0"/>
              </a:rPr>
              <a:t>Reduce K, </a:t>
            </a:r>
            <a:r>
              <a:rPr kumimoji="1" lang="en-US" altLang="zh-CN" i="1" dirty="0">
                <a:latin typeface="American Typewriter" panose="02090604020004020304" pitchFamily="18" charset="0"/>
              </a:rPr>
              <a:t>O(1) for querying the vertex.		</a:t>
            </a:r>
            <a:r>
              <a:rPr kumimoji="1" lang="en-US" altLang="zh-CN" sz="3000" i="1" dirty="0">
                <a:solidFill>
                  <a:srgbClr val="FF0000"/>
                </a:solidFill>
                <a:latin typeface="American Typewriter" panose="02090604020004020304" pitchFamily="18" charset="0"/>
              </a:rPr>
              <a:t>282.2 MB</a:t>
            </a:r>
          </a:p>
          <a:p>
            <a:pPr lvl="1"/>
            <a:r>
              <a:rPr kumimoji="1" lang="en-US" altLang="zh-CN" dirty="0">
                <a:latin typeface="American Typewriter" panose="02090604020004020304" pitchFamily="18" charset="0"/>
              </a:rPr>
              <a:t>List&lt;Vertex&gt;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vertices. List&lt;List&lt;Edge&gt; edges, Map&lt;K, Integer&gt;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 err="1">
                <a:latin typeface="American Typewriter" panose="02090604020004020304" pitchFamily="18" charset="0"/>
              </a:rPr>
              <a:t>dict_V</a:t>
            </a:r>
            <a:endParaRPr kumimoji="1" lang="en-US" altLang="zh-CN" dirty="0">
              <a:latin typeface="American Typewriter" panose="02090604020004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A8D9C8-8AE3-6943-B139-C62CF5089A64}"/>
              </a:ext>
            </a:extLst>
          </p:cNvPr>
          <p:cNvSpPr txBox="1"/>
          <p:nvPr/>
        </p:nvSpPr>
        <p:spPr>
          <a:xfrm>
            <a:off x="8292885" y="365125"/>
            <a:ext cx="3474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Edge: 10W,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outEdges</a:t>
            </a:r>
            <a:r>
              <a:rPr kumimoji="1" lang="en-US" altLang="zh-CN" sz="2400" dirty="0">
                <a:solidFill>
                  <a:srgbClr val="FF0000"/>
                </a:solidFill>
              </a:rPr>
              <a:t>: 20</a:t>
            </a:r>
          </a:p>
          <a:p>
            <a:r>
              <a:rPr kumimoji="1" lang="en" altLang="zh-CN" sz="2400" dirty="0">
                <a:solidFill>
                  <a:srgbClr val="FF0000"/>
                </a:solidFill>
              </a:rPr>
              <a:t>No memory reuse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37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E623-4A44-0449-9C9B-501408D2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merican Typewriter" panose="02090604020004020304" pitchFamily="18" charset="0"/>
              </a:rPr>
              <a:t>Graph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Representation</a:t>
            </a:r>
            <a:br>
              <a:rPr kumimoji="1" lang="en-US" altLang="zh-CN" dirty="0">
                <a:latin typeface="American Typewriter" panose="02090604020004020304" pitchFamily="18" charset="0"/>
              </a:rPr>
            </a:br>
            <a:r>
              <a:rPr kumimoji="1" lang="en-US" altLang="zh-CN" dirty="0">
                <a:latin typeface="American Typewriter" panose="02090604020004020304" pitchFamily="18" charset="0"/>
              </a:rPr>
              <a:t>	Base on K (the id of vertex)</a:t>
            </a:r>
            <a:endParaRPr kumimoji="1" lang="zh-CN" altLang="en-US" dirty="0">
              <a:latin typeface="American Typewriter" panose="02090604020004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09E95-FEA2-7741-87D3-AACA3542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lnSpcReduction="10000"/>
          </a:bodyPr>
          <a:lstStyle/>
          <a:p>
            <a:r>
              <a:rPr lang="en" altLang="zh-CN" dirty="0">
                <a:latin typeface="American Typewriter" panose="02090604020004020304" pitchFamily="18" charset="0"/>
              </a:rPr>
              <a:t>Adjacency List			 </a:t>
            </a:r>
            <a:r>
              <a:rPr lang="en" altLang="zh-CN" dirty="0">
                <a:solidFill>
                  <a:srgbClr val="FF0000"/>
                </a:solidFill>
                <a:latin typeface="American Typewriter" panose="02090604020004020304" pitchFamily="18" charset="0"/>
              </a:rPr>
              <a:t>35.1 MB</a:t>
            </a:r>
          </a:p>
          <a:p>
            <a:pPr lvl="1"/>
            <a:r>
              <a:rPr lang="en" altLang="zh-CN" dirty="0">
                <a:latin typeface="American Typewriter" panose="02090604020004020304" pitchFamily="18" charset="0"/>
              </a:rPr>
              <a:t>Map&lt;K, List&lt;K&gt;&gt; edges;</a:t>
            </a:r>
          </a:p>
          <a:p>
            <a:r>
              <a:rPr kumimoji="1" lang="en" altLang="zh-CN" dirty="0">
                <a:latin typeface="American Typewriter" panose="02090604020004020304" pitchFamily="18" charset="0"/>
              </a:rPr>
              <a:t>Reduce K</a:t>
            </a:r>
            <a:endParaRPr kumimoji="1" lang="en-US" altLang="zh-CN" dirty="0">
              <a:latin typeface="American Typewriter" panose="02090604020004020304" pitchFamily="18" charset="0"/>
            </a:endParaRPr>
          </a:p>
          <a:p>
            <a:pPr lvl="1"/>
            <a:r>
              <a:rPr lang="en" altLang="zh-CN" dirty="0">
                <a:latin typeface="American Typewriter" panose="02090604020004020304" pitchFamily="18" charset="0"/>
              </a:rPr>
              <a:t>Map&lt;K, Integer&gt; </a:t>
            </a:r>
            <a:r>
              <a:rPr lang="en" altLang="zh-CN" dirty="0" err="1">
                <a:latin typeface="American Typewriter" panose="02090604020004020304" pitchFamily="18" charset="0"/>
              </a:rPr>
              <a:t>dict_V</a:t>
            </a:r>
            <a:r>
              <a:rPr lang="en" altLang="zh-CN" dirty="0">
                <a:latin typeface="American Typewriter" panose="02090604020004020304" pitchFamily="18" charset="0"/>
              </a:rPr>
              <a:t>; Map&lt;Integer, List&lt;Integer&gt;&gt; targets;    </a:t>
            </a:r>
            <a:r>
              <a:rPr lang="en" altLang="zh-CN" sz="2800" dirty="0">
                <a:solidFill>
                  <a:srgbClr val="FF0000"/>
                </a:solidFill>
                <a:latin typeface="American Typewriter" panose="02090604020004020304" pitchFamily="18" charset="0"/>
              </a:rPr>
              <a:t>32 MB</a:t>
            </a:r>
          </a:p>
          <a:p>
            <a:pPr lvl="1"/>
            <a:r>
              <a:rPr lang="en" altLang="zh-CN" dirty="0">
                <a:latin typeface="American Typewriter" panose="02090604020004020304" pitchFamily="18" charset="0"/>
              </a:rPr>
              <a:t>Map&lt;K, Integer&gt; </a:t>
            </a:r>
            <a:r>
              <a:rPr lang="en" altLang="zh-CN" dirty="0" err="1">
                <a:latin typeface="American Typewriter" panose="02090604020004020304" pitchFamily="18" charset="0"/>
              </a:rPr>
              <a:t>dict_V</a:t>
            </a:r>
            <a:r>
              <a:rPr lang="en" altLang="zh-CN" dirty="0">
                <a:latin typeface="American Typewriter" panose="02090604020004020304" pitchFamily="18" charset="0"/>
              </a:rPr>
              <a:t>; List&lt;List&lt;Integer&gt;&gt; targets;</a:t>
            </a:r>
            <a:endParaRPr kumimoji="1" lang="en-US" altLang="zh-CN" dirty="0">
              <a:latin typeface="American Typewriter" panose="02090604020004020304" pitchFamily="18" charset="0"/>
            </a:endParaRPr>
          </a:p>
          <a:p>
            <a:r>
              <a:rPr kumimoji="1" lang="en-US" altLang="zh-CN" dirty="0">
                <a:latin typeface="American Typewriter" panose="02090604020004020304" pitchFamily="18" charset="0"/>
              </a:rPr>
              <a:t>Compressed Sparse Row (CSR)</a:t>
            </a:r>
          </a:p>
          <a:p>
            <a:pPr lvl="1"/>
            <a:r>
              <a:rPr lang="en" altLang="zh-CN" dirty="0">
                <a:latin typeface="American Typewriter" panose="02090604020004020304" pitchFamily="18" charset="0"/>
              </a:rPr>
              <a:t>Map&lt;K, Integer&gt; </a:t>
            </a:r>
            <a:r>
              <a:rPr lang="en" altLang="zh-CN" dirty="0" err="1">
                <a:latin typeface="American Typewriter" panose="02090604020004020304" pitchFamily="18" charset="0"/>
              </a:rPr>
              <a:t>dict_V</a:t>
            </a:r>
            <a:r>
              <a:rPr lang="en" altLang="zh-CN" dirty="0">
                <a:latin typeface="American Typewriter" panose="02090604020004020304" pitchFamily="18" charset="0"/>
              </a:rPr>
              <a:t>; List&lt;List&lt;byte[]&gt;&gt; targets; List&lt;Integer&gt; </a:t>
            </a:r>
            <a:r>
              <a:rPr lang="en" altLang="zh-CN" dirty="0" err="1">
                <a:latin typeface="American Typewriter" panose="02090604020004020304" pitchFamily="18" charset="0"/>
              </a:rPr>
              <a:t>csr</a:t>
            </a:r>
            <a:r>
              <a:rPr lang="en" altLang="zh-CN" dirty="0">
                <a:latin typeface="American Typewriter" panose="02090604020004020304" pitchFamily="18" charset="0"/>
              </a:rPr>
              <a:t>;</a:t>
            </a:r>
          </a:p>
          <a:p>
            <a:pPr lvl="2"/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csr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dict_V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targets[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][0] = 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dict_V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 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dict_V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pPr lvl="2"/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targets[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SUB(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dict_V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 targets[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][k]) - 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dict_V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    k in [0, j)</a:t>
            </a:r>
          </a:p>
          <a:p>
            <a:pPr lvl="1"/>
            <a:r>
              <a:rPr lang="en" altLang="zh-CN" dirty="0">
                <a:latin typeface="American Typewriter" panose="02090604020004020304" pitchFamily="18" charset="0"/>
              </a:rPr>
              <a:t>Map&lt;K, Integer&gt; </a:t>
            </a:r>
            <a:r>
              <a:rPr lang="en" altLang="zh-CN" dirty="0" err="1">
                <a:latin typeface="American Typewriter" panose="02090604020004020304" pitchFamily="18" charset="0"/>
              </a:rPr>
              <a:t>dict_V</a:t>
            </a:r>
            <a:r>
              <a:rPr lang="en" altLang="zh-CN" dirty="0">
                <a:latin typeface="American Typewriter" panose="02090604020004020304" pitchFamily="18" charset="0"/>
              </a:rPr>
              <a:t>; List&lt;List&lt; byte[]&gt;&gt; targets;	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A21E05-4040-0542-A320-E85A5EF38352}"/>
              </a:ext>
            </a:extLst>
          </p:cNvPr>
          <p:cNvSpPr txBox="1"/>
          <p:nvPr/>
        </p:nvSpPr>
        <p:spPr>
          <a:xfrm>
            <a:off x="9974815" y="475928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American Typewriter" panose="02090604020004020304" pitchFamily="18" charset="0"/>
              </a:rPr>
              <a:t>20.56MB</a:t>
            </a:r>
            <a:endParaRPr kumimoji="1" lang="zh-CN" altLang="en-US" sz="2800" dirty="0">
              <a:solidFill>
                <a:srgbClr val="FF0000"/>
              </a:solidFill>
              <a:latin typeface="American Typewriter" panose="02090604020004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BEABC0-A336-2C41-9D55-404747D5E73E}"/>
              </a:ext>
            </a:extLst>
          </p:cNvPr>
          <p:cNvSpPr txBox="1"/>
          <p:nvPr/>
        </p:nvSpPr>
        <p:spPr>
          <a:xfrm>
            <a:off x="8292885" y="365125"/>
            <a:ext cx="3474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Edge: 10W,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outEdges</a:t>
            </a:r>
            <a:r>
              <a:rPr kumimoji="1" lang="en-US" altLang="zh-CN" sz="2400" dirty="0">
                <a:solidFill>
                  <a:srgbClr val="FF0000"/>
                </a:solidFill>
              </a:rPr>
              <a:t>: 20</a:t>
            </a:r>
          </a:p>
          <a:p>
            <a:r>
              <a:rPr kumimoji="1" lang="en" altLang="zh-CN" sz="2400" dirty="0">
                <a:solidFill>
                  <a:srgbClr val="FF0000"/>
                </a:solidFill>
              </a:rPr>
              <a:t>No memory reuse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95DF8C-5EA7-444D-BEB4-BC0D44BBFBF1}"/>
              </a:ext>
            </a:extLst>
          </p:cNvPr>
          <p:cNvSpPr txBox="1"/>
          <p:nvPr/>
        </p:nvSpPr>
        <p:spPr>
          <a:xfrm>
            <a:off x="9974814" y="5468124"/>
            <a:ext cx="1764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American Typewriter" panose="02090604020004020304" pitchFamily="18" charset="0"/>
              </a:rPr>
              <a:t>19.56MB</a:t>
            </a:r>
            <a:endParaRPr kumimoji="1" lang="zh-CN" altLang="en-US" sz="2800" dirty="0">
              <a:solidFill>
                <a:srgbClr val="FF0000"/>
              </a:solidFill>
              <a:latin typeface="American Typewriter" panose="02090604020004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08B1BA-9779-1243-9D52-95034A7FD566}"/>
              </a:ext>
            </a:extLst>
          </p:cNvPr>
          <p:cNvSpPr/>
          <p:nvPr/>
        </p:nvSpPr>
        <p:spPr>
          <a:xfrm>
            <a:off x="10360688" y="5841932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38.2</a:t>
            </a:r>
            <a:r>
              <a:rPr lang="zh-CN" altLang="en-US" dirty="0"/>
              <a:t> MB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D726F3-AD1F-AC4C-A361-3959AF96BD12}"/>
              </a:ext>
            </a:extLst>
          </p:cNvPr>
          <p:cNvSpPr/>
          <p:nvPr/>
        </p:nvSpPr>
        <p:spPr>
          <a:xfrm>
            <a:off x="10372359" y="510687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39.1 MB</a:t>
            </a:r>
          </a:p>
        </p:txBody>
      </p:sp>
    </p:spTree>
    <p:extLst>
      <p:ext uri="{BB962C8B-B14F-4D97-AF65-F5344CB8AC3E}">
        <p14:creationId xmlns:p14="http://schemas.microsoft.com/office/powerpoint/2010/main" val="147735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60DDB-21B7-AB41-B78E-93B6A99A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merican Typewriter" panose="02090604020004020304" pitchFamily="18" charset="0"/>
              </a:rPr>
              <a:t>Graph Reordering</a:t>
            </a:r>
            <a:endParaRPr kumimoji="1" lang="zh-CN" altLang="en-US" dirty="0">
              <a:latin typeface="American Typewriter" panose="02090604020004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410C2-1B6D-944B-BD8A-64204432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>
              <a:latin typeface="American Typewriter" panose="02090604020004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American Typewriter" panose="02090604020004020304" pitchFamily="18" charset="0"/>
              </a:rPr>
              <a:t>Input: Graph&lt;V, E&gt;</a:t>
            </a:r>
          </a:p>
          <a:p>
            <a:r>
              <a:rPr kumimoji="1" lang="en-US" altLang="zh-CN" dirty="0">
                <a:latin typeface="American Typewriter" panose="02090604020004020304" pitchFamily="18" charset="0"/>
              </a:rPr>
              <a:t>Calculate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the degree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of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each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vertex</a:t>
            </a:r>
          </a:p>
          <a:p>
            <a:r>
              <a:rPr kumimoji="1" lang="en-US" altLang="zh-CN" dirty="0">
                <a:latin typeface="American Typewriter" panose="02090604020004020304" pitchFamily="18" charset="0"/>
              </a:rPr>
              <a:t>Sort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vertices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" altLang="zh-CN" dirty="0">
                <a:latin typeface="American Typewriter" panose="02090604020004020304" pitchFamily="18" charset="0"/>
              </a:rPr>
              <a:t>according to their degree in descending order</a:t>
            </a:r>
          </a:p>
          <a:p>
            <a:r>
              <a:rPr kumimoji="1" lang="en-US" altLang="zh-CN" dirty="0">
                <a:latin typeface="American Typewriter" panose="02090604020004020304" pitchFamily="18" charset="0"/>
              </a:rPr>
              <a:t>Assign the id for each vertex by BFS</a:t>
            </a:r>
          </a:p>
          <a:p>
            <a:pPr lvl="1"/>
            <a:r>
              <a:rPr kumimoji="1" lang="en-US" altLang="zh-CN" dirty="0">
                <a:latin typeface="American Typewriter" panose="02090604020004020304" pitchFamily="18" charset="0"/>
              </a:rPr>
              <a:t>For each layer, sort the queue </a:t>
            </a:r>
            <a:r>
              <a:rPr kumimoji="1" lang="en" altLang="zh-CN" dirty="0">
                <a:latin typeface="American Typewriter" panose="02090604020004020304" pitchFamily="18" charset="0"/>
              </a:rPr>
              <a:t>according to their degree in ascending order</a:t>
            </a:r>
            <a:endParaRPr kumimoji="1" lang="en-US" altLang="zh-CN" dirty="0">
              <a:latin typeface="American Typewriter" panose="02090604020004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American Typewriter" panose="02090604020004020304" pitchFamily="18" charset="0"/>
              </a:rPr>
              <a:t>Return Graph&lt;V, E&gt;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EF46646-473F-FD4A-8704-DA1B6C1BA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91421"/>
              </p:ext>
            </p:extLst>
          </p:nvPr>
        </p:nvGraphicFramePr>
        <p:xfrm>
          <a:off x="7289800" y="207328"/>
          <a:ext cx="4064000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4587">
                  <a:extLst>
                    <a:ext uri="{9D8B030D-6E8A-4147-A177-3AD203B41FA5}">
                      <a16:colId xmlns:a16="http://schemas.microsoft.com/office/drawing/2014/main" val="2543488255"/>
                    </a:ext>
                  </a:extLst>
                </a:gridCol>
                <a:gridCol w="661013">
                  <a:extLst>
                    <a:ext uri="{9D8B030D-6E8A-4147-A177-3AD203B41FA5}">
                      <a16:colId xmlns:a16="http://schemas.microsoft.com/office/drawing/2014/main" val="907094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446165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50055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065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dict_V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Ka1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96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89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 err="1"/>
                        <a:t>csr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61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02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targets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2-0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1-1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6-2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0-3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34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7-2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9-6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99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9-7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12-9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16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16-9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107095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965109F-8106-4241-A662-F01F778E9010}"/>
              </a:ext>
            </a:extLst>
          </p:cNvPr>
          <p:cNvCxnSpPr/>
          <p:nvPr/>
        </p:nvCxnSpPr>
        <p:spPr>
          <a:xfrm>
            <a:off x="8573876" y="634232"/>
            <a:ext cx="0" cy="27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99A3286-E211-0A40-97E0-B1DAE1C52D1B}"/>
              </a:ext>
            </a:extLst>
          </p:cNvPr>
          <p:cNvCxnSpPr/>
          <p:nvPr/>
        </p:nvCxnSpPr>
        <p:spPr>
          <a:xfrm>
            <a:off x="9332203" y="634232"/>
            <a:ext cx="0" cy="27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24F0F07-E38E-4C46-8CD5-6A5C4A7B8E79}"/>
              </a:ext>
            </a:extLst>
          </p:cNvPr>
          <p:cNvCxnSpPr/>
          <p:nvPr/>
        </p:nvCxnSpPr>
        <p:spPr>
          <a:xfrm>
            <a:off x="10112565" y="634232"/>
            <a:ext cx="0" cy="27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DFDAC13-2E76-7740-8509-DCB8A71F2856}"/>
              </a:ext>
            </a:extLst>
          </p:cNvPr>
          <p:cNvCxnSpPr/>
          <p:nvPr/>
        </p:nvCxnSpPr>
        <p:spPr>
          <a:xfrm>
            <a:off x="10981062" y="623215"/>
            <a:ext cx="0" cy="27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AB04C1D-49D4-024B-98B1-23CB9187903C}"/>
              </a:ext>
            </a:extLst>
          </p:cNvPr>
          <p:cNvCxnSpPr>
            <a:cxnSpLocks/>
          </p:cNvCxnSpPr>
          <p:nvPr/>
        </p:nvCxnSpPr>
        <p:spPr>
          <a:xfrm>
            <a:off x="8573876" y="1361345"/>
            <a:ext cx="0" cy="29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B023467-0A75-FD42-8892-79CEF885B6D2}"/>
              </a:ext>
            </a:extLst>
          </p:cNvPr>
          <p:cNvCxnSpPr>
            <a:cxnSpLocks/>
          </p:cNvCxnSpPr>
          <p:nvPr/>
        </p:nvCxnSpPr>
        <p:spPr>
          <a:xfrm>
            <a:off x="9332203" y="1361345"/>
            <a:ext cx="1648859" cy="29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C7AA00D-896E-3041-881B-61A677163865}"/>
              </a:ext>
            </a:extLst>
          </p:cNvPr>
          <p:cNvCxnSpPr>
            <a:cxnSpLocks/>
          </p:cNvCxnSpPr>
          <p:nvPr/>
        </p:nvCxnSpPr>
        <p:spPr>
          <a:xfrm flipH="1">
            <a:off x="9332203" y="1361345"/>
            <a:ext cx="780363" cy="29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F6FA905-A182-3A4D-8DBC-ECDA6C09CE37}"/>
              </a:ext>
            </a:extLst>
          </p:cNvPr>
          <p:cNvCxnSpPr>
            <a:cxnSpLocks/>
          </p:cNvCxnSpPr>
          <p:nvPr/>
        </p:nvCxnSpPr>
        <p:spPr>
          <a:xfrm flipH="1">
            <a:off x="10112565" y="1361345"/>
            <a:ext cx="868497" cy="29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22D1473-7694-7E42-93C7-AB2B98F13F8D}"/>
              </a:ext>
            </a:extLst>
          </p:cNvPr>
          <p:cNvSpPr/>
          <p:nvPr/>
        </p:nvSpPr>
        <p:spPr>
          <a:xfrm>
            <a:off x="7485587" y="5375964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CR = 11885620/11909056 = 0.9976</a:t>
            </a: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8823B497-7601-484E-9B5B-99B6A24C84B0}"/>
              </a:ext>
            </a:extLst>
          </p:cNvPr>
          <p:cNvCxnSpPr/>
          <p:nvPr/>
        </p:nvCxnSpPr>
        <p:spPr>
          <a:xfrm>
            <a:off x="7289799" y="1112704"/>
            <a:ext cx="4536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F9AA79E1-A1D7-0C4E-A0BA-581BE22B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167" y="1345331"/>
            <a:ext cx="2945008" cy="162133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5F66017-ACF2-A443-8A0A-B9B9510DAE87}"/>
              </a:ext>
            </a:extLst>
          </p:cNvPr>
          <p:cNvSpPr/>
          <p:nvPr/>
        </p:nvSpPr>
        <p:spPr>
          <a:xfrm>
            <a:off x="838199" y="5853797"/>
            <a:ext cx="10613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hlinkClick r:id="rId3"/>
              </a:rPr>
              <a:t>https://github.com/RapidsAtHKUST/GraphReorderAndConverter</a:t>
            </a:r>
            <a:endParaRPr lang="en" altLang="zh-CN" dirty="0"/>
          </a:p>
          <a:p>
            <a:r>
              <a:rPr lang="en" altLang="zh-CN" dirty="0">
                <a:hlinkClick r:id="rId4"/>
              </a:rPr>
              <a:t>https://www.cs.cmu.edu/afs/cs/project/pscico-guyb/realworld/www/slidesS18/compression6.pdf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55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DDD79-9AB2-BE4A-A68E-C066993D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8800" dirty="0">
                <a:latin typeface="American Typewriter" panose="02090604020004020304" pitchFamily="18" charset="0"/>
              </a:rPr>
              <a:t>Thank You!</a:t>
            </a:r>
            <a:endParaRPr kumimoji="1" lang="zh-CN" altLang="en-US" sz="8800" dirty="0">
              <a:latin typeface="American Typewriter" panose="02090604020004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9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540</Words>
  <Application>Microsoft Macintosh PowerPoint</Application>
  <PresentationFormat>宽屏</PresentationFormat>
  <Paragraphs>80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American Typewriter</vt:lpstr>
      <vt:lpstr>Arial</vt:lpstr>
      <vt:lpstr>Menlo</vt:lpstr>
      <vt:lpstr>Times New Roman</vt:lpstr>
      <vt:lpstr>Office 主题​​</vt:lpstr>
      <vt:lpstr>Graph Representation</vt:lpstr>
      <vt:lpstr>Graph Representation</vt:lpstr>
      <vt:lpstr>Graph Representation  Base on Class Vertex and Edge</vt:lpstr>
      <vt:lpstr>Graph Representation  Base on K (the id of vertex)</vt:lpstr>
      <vt:lpstr>Graph Reordering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represent</dc:title>
  <dc:creator>Flynn</dc:creator>
  <cp:lastModifiedBy>Flynn</cp:lastModifiedBy>
  <cp:revision>49</cp:revision>
  <dcterms:created xsi:type="dcterms:W3CDTF">2020-05-28T08:46:57Z</dcterms:created>
  <dcterms:modified xsi:type="dcterms:W3CDTF">2020-06-04T06:04:54Z</dcterms:modified>
</cp:coreProperties>
</file>