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7" r:id="rId3"/>
    <p:sldId id="268" r:id="rId4"/>
    <p:sldId id="269" r:id="rId5"/>
    <p:sldId id="270" r:id="rId6"/>
    <p:sldId id="271"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4/15/2023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18280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4/15/2023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26221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4/15/2023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85410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4/15/2023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327796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4/15/2023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32987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4/15/2023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6328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4/15/2023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467060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4/15/2023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78059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4/15/2023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78538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4/15/2023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569594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4/15/2023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99291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4/15/2023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4044880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032">
          <p15:clr>
            <a:srgbClr val="F26B43"/>
          </p15:clr>
        </p15:guide>
        <p15:guide id="4" pos="504">
          <p15:clr>
            <a:srgbClr val="F26B43"/>
          </p15:clr>
        </p15:guide>
        <p15:guide id="5" pos="7176">
          <p15:clr>
            <a:srgbClr val="F26B43"/>
          </p15:clr>
        </p15:guide>
        <p15:guide id="6" orient="horz" pos="3888">
          <p15:clr>
            <a:srgbClr val="F26B43"/>
          </p15:clr>
        </p15:guide>
        <p15:guide id="7" orient="horz" pos="432">
          <p15:clr>
            <a:srgbClr val="F26B43"/>
          </p15:clr>
        </p15:guide>
        <p15:guide id="8" orient="horz" pos="864">
          <p15:clr>
            <a:srgbClr val="F26B43"/>
          </p15:clr>
        </p15:guide>
        <p15:guide id="14" pos="6648">
          <p15:clr>
            <a:srgbClr val="F26B43"/>
          </p15:clr>
        </p15:guide>
        <p15:guide id="17"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4DFB53-C7FE-4BC7-BA96-83262BE09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089672" y="713878"/>
            <a:ext cx="9334500" cy="771845"/>
          </a:xfrm>
        </p:spPr>
        <p:txBody>
          <a:bodyPr>
            <a:normAutofit/>
          </a:bodyPr>
          <a:lstStyle/>
          <a:p>
            <a:r>
              <a:rPr lang="en-US" sz="3200"/>
              <a:t>HOUSE PRICING PREDICTION </a:t>
            </a:r>
          </a:p>
        </p:txBody>
      </p:sp>
      <p:pic>
        <p:nvPicPr>
          <p:cNvPr id="3" name="Picture 2" descr="A midsection of a person holding a miniature house">
            <a:extLst>
              <a:ext uri="{FF2B5EF4-FFF2-40B4-BE49-F238E27FC236}">
                <a16:creationId xmlns:a16="http://schemas.microsoft.com/office/drawing/2014/main" id="{B4EA1346-1ED5-BBEA-DC5D-435D47F238DA}"/>
              </a:ext>
            </a:extLst>
          </p:cNvPr>
          <p:cNvPicPr>
            <a:picLocks noChangeAspect="1"/>
          </p:cNvPicPr>
          <p:nvPr/>
        </p:nvPicPr>
        <p:blipFill rotWithShape="1">
          <a:blip r:embed="rId2"/>
          <a:srcRect t="23841" r="-2" b="13598"/>
          <a:stretch/>
        </p:blipFill>
        <p:spPr>
          <a:xfrm>
            <a:off x="20" y="1843004"/>
            <a:ext cx="12191980" cy="4800590"/>
          </a:xfrm>
          <a:prstGeom prst="rect">
            <a:avLst/>
          </a:prstGeom>
        </p:spPr>
      </p:pic>
    </p:spTree>
    <p:extLst>
      <p:ext uri="{BB962C8B-B14F-4D97-AF65-F5344CB8AC3E}">
        <p14:creationId xmlns:p14="http://schemas.microsoft.com/office/powerpoint/2010/main" val="238224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6C5925E-B726-48EA-B822-118478A20299}"/>
              </a:ext>
            </a:extLst>
          </p:cNvPr>
          <p:cNvSpPr>
            <a:spLocks noGrp="1"/>
          </p:cNvSpPr>
          <p:nvPr>
            <p:ph type="title"/>
          </p:nvPr>
        </p:nvSpPr>
        <p:spPr>
          <a:xfrm>
            <a:off x="581649" y="574432"/>
            <a:ext cx="10383471" cy="2944446"/>
          </a:xfrm>
        </p:spPr>
        <p:txBody>
          <a:bodyPr anchor="ctr">
            <a:normAutofit/>
          </a:bodyPr>
          <a:lstStyle/>
          <a:p>
            <a:pPr algn="r"/>
            <a:r>
              <a:rPr lang="en-GB" dirty="0"/>
              <a:t>INTRODUCTION TO HOUSE PRICING PREDICTION </a:t>
            </a:r>
            <a:br>
              <a:rPr lang="en-GB" dirty="0"/>
            </a:br>
            <a:endParaRPr lang="en-US" dirty="0"/>
          </a:p>
        </p:txBody>
      </p:sp>
      <p:sp>
        <p:nvSpPr>
          <p:cNvPr id="11" name="Content Placeholder 2">
            <a:extLst>
              <a:ext uri="{FF2B5EF4-FFF2-40B4-BE49-F238E27FC236}">
                <a16:creationId xmlns:a16="http://schemas.microsoft.com/office/drawing/2014/main" id="{70A638E8-5267-4376-B209-48B25BA2B17F}"/>
              </a:ext>
            </a:extLst>
          </p:cNvPr>
          <p:cNvSpPr>
            <a:spLocks noGrp="1"/>
          </p:cNvSpPr>
          <p:nvPr>
            <p:ph idx="1"/>
          </p:nvPr>
        </p:nvSpPr>
        <p:spPr>
          <a:xfrm>
            <a:off x="1636176" y="2743200"/>
            <a:ext cx="7317323" cy="3540368"/>
          </a:xfrm>
        </p:spPr>
        <p:txBody>
          <a:bodyPr>
            <a:normAutofit/>
          </a:bodyPr>
          <a:lstStyle/>
          <a:p>
            <a:pPr marL="0" indent="0">
              <a:buNone/>
            </a:pPr>
            <a:endParaRPr lang="en-GB" dirty="0"/>
          </a:p>
          <a:p>
            <a:pPr marL="0" indent="0">
              <a:buNone/>
            </a:pPr>
            <a:endParaRPr lang="en-GB" dirty="0"/>
          </a:p>
          <a:p>
            <a:pPr marL="0" indent="0">
              <a:buNone/>
            </a:pPr>
            <a:r>
              <a:rPr lang="en-GB" dirty="0"/>
              <a:t>House pricing prediction can be a task that involves analysing various factors such as location, square footage, number of bedrooms and bathrooms, age of the property </a:t>
            </a:r>
            <a:r>
              <a:rPr lang="en-GB" dirty="0" err="1"/>
              <a:t>e.t.c</a:t>
            </a:r>
            <a:r>
              <a:rPr lang="en-GB" dirty="0"/>
              <a:t>.</a:t>
            </a:r>
          </a:p>
          <a:p>
            <a:pPr marL="0" indent="0">
              <a:buNone/>
            </a:pPr>
            <a:endParaRPr lang="en-GB" dirty="0"/>
          </a:p>
          <a:p>
            <a:pPr marL="0" indent="0">
              <a:buNone/>
            </a:pPr>
            <a:endParaRPr lang="en-US" dirty="0"/>
          </a:p>
        </p:txBody>
      </p:sp>
      <p:sp>
        <p:nvSpPr>
          <p:cNvPr id="13" name="Date Placeholder 41">
            <a:extLst>
              <a:ext uri="{FF2B5EF4-FFF2-40B4-BE49-F238E27FC236}">
                <a16:creationId xmlns:a16="http://schemas.microsoft.com/office/drawing/2014/main" id="{73FBEC62-8C81-4458-9DDC-996710FFBF60}"/>
              </a:ext>
            </a:extLst>
          </p:cNvPr>
          <p:cNvSpPr>
            <a:spLocks noGrp="1"/>
          </p:cNvSpPr>
          <p:nvPr>
            <p:ph type="dt" sz="half" idx="10"/>
          </p:nvPr>
        </p:nvSpPr>
        <p:spPr>
          <a:xfrm rot="5400000">
            <a:off x="-1001475" y="1517536"/>
            <a:ext cx="2801123" cy="365125"/>
          </a:xfrm>
        </p:spPr>
        <p:txBody>
          <a:bodyPr/>
          <a:lstStyle/>
          <a:p>
            <a:pPr>
              <a:spcAft>
                <a:spcPts val="600"/>
              </a:spcAft>
            </a:pPr>
            <a:fld id="{0DFD1778-3931-45C3-95D9-BBE6689F97A0}" type="datetime1">
              <a:rPr lang="en-US" smtClean="0"/>
              <a:pPr>
                <a:spcAft>
                  <a:spcPts val="600"/>
                </a:spcAft>
              </a:pPr>
              <a:t>4/15/2023</a:t>
            </a:fld>
            <a:endParaRPr lang="en-US"/>
          </a:p>
        </p:txBody>
      </p:sp>
      <p:sp>
        <p:nvSpPr>
          <p:cNvPr id="15" name="Footer Placeholder 4">
            <a:extLst>
              <a:ext uri="{FF2B5EF4-FFF2-40B4-BE49-F238E27FC236}">
                <a16:creationId xmlns:a16="http://schemas.microsoft.com/office/drawing/2014/main" id="{C0E7BD12-D8E7-4383-8D3C-51E740D82957}"/>
              </a:ext>
            </a:extLst>
          </p:cNvPr>
          <p:cNvSpPr>
            <a:spLocks noGrp="1"/>
          </p:cNvSpPr>
          <p:nvPr>
            <p:ph type="ftr" sz="quarter" idx="11"/>
          </p:nvPr>
        </p:nvSpPr>
        <p:spPr>
          <a:xfrm rot="5400000">
            <a:off x="10118764" y="4237870"/>
            <a:ext cx="3344053" cy="365125"/>
          </a:xfrm>
        </p:spPr>
        <p:txBody>
          <a:bodyPr/>
          <a:lstStyle/>
          <a:p>
            <a:pPr>
              <a:spcAft>
                <a:spcPts val="600"/>
              </a:spcAft>
            </a:pPr>
            <a:r>
              <a:rPr lang="en-US"/>
              <a:t>Sample Footer Text</a:t>
            </a:r>
          </a:p>
        </p:txBody>
      </p:sp>
      <p:sp>
        <p:nvSpPr>
          <p:cNvPr id="17" name="Slide Number Placeholder 43">
            <a:extLst>
              <a:ext uri="{FF2B5EF4-FFF2-40B4-BE49-F238E27FC236}">
                <a16:creationId xmlns:a16="http://schemas.microsoft.com/office/drawing/2014/main" id="{9EA7046B-94ED-446D-910E-CBE74392E237}"/>
              </a:ext>
            </a:extLst>
          </p:cNvPr>
          <p:cNvSpPr>
            <a:spLocks noGrp="1"/>
          </p:cNvSpPr>
          <p:nvPr>
            <p:ph type="sldNum" sz="quarter" idx="12"/>
          </p:nvPr>
        </p:nvSpPr>
        <p:spPr>
          <a:xfrm>
            <a:off x="11228877" y="6319138"/>
            <a:ext cx="710647" cy="365125"/>
          </a:xfrm>
        </p:spPr>
        <p:txBody>
          <a:bodyPr/>
          <a:lstStyle/>
          <a:p>
            <a:pPr>
              <a:spcAft>
                <a:spcPts val="600"/>
              </a:spcAft>
            </a:pPr>
            <a:fld id="{18F23307-8124-4758-BAB0-3667EABA0B67}" type="slidenum">
              <a:rPr lang="en-US" smtClean="0"/>
              <a:pPr>
                <a:spcAft>
                  <a:spcPts val="600"/>
                </a:spcAft>
              </a:pPr>
              <a:t>2</a:t>
            </a:fld>
            <a:endParaRPr lang="en-US"/>
          </a:p>
        </p:txBody>
      </p:sp>
      <p:sp>
        <p:nvSpPr>
          <p:cNvPr id="2" name="TextBox 1">
            <a:extLst>
              <a:ext uri="{FF2B5EF4-FFF2-40B4-BE49-F238E27FC236}">
                <a16:creationId xmlns:a16="http://schemas.microsoft.com/office/drawing/2014/main" id="{8A60D210-54A7-5F6F-E4C1-1B86805B0507}"/>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26194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6C5925E-B726-48EA-B822-118478A20299}"/>
              </a:ext>
            </a:extLst>
          </p:cNvPr>
          <p:cNvSpPr>
            <a:spLocks noGrp="1"/>
          </p:cNvSpPr>
          <p:nvPr>
            <p:ph type="title"/>
          </p:nvPr>
        </p:nvSpPr>
        <p:spPr>
          <a:xfrm>
            <a:off x="1224756" y="484554"/>
            <a:ext cx="8514947" cy="1623437"/>
          </a:xfrm>
        </p:spPr>
        <p:txBody>
          <a:bodyPr anchor="ctr">
            <a:normAutofit/>
          </a:bodyPr>
          <a:lstStyle/>
          <a:p>
            <a:pPr algn="r"/>
            <a:r>
              <a:rPr lang="en-GB" dirty="0"/>
              <a:t>Purpose of house pricing prediction </a:t>
            </a:r>
            <a:endParaRPr lang="en-US" dirty="0"/>
          </a:p>
        </p:txBody>
      </p:sp>
      <p:sp>
        <p:nvSpPr>
          <p:cNvPr id="11" name="Content Placeholder 2">
            <a:extLst>
              <a:ext uri="{FF2B5EF4-FFF2-40B4-BE49-F238E27FC236}">
                <a16:creationId xmlns:a16="http://schemas.microsoft.com/office/drawing/2014/main" id="{70A638E8-5267-4376-B209-48B25BA2B17F}"/>
              </a:ext>
            </a:extLst>
          </p:cNvPr>
          <p:cNvSpPr>
            <a:spLocks noGrp="1"/>
          </p:cNvSpPr>
          <p:nvPr>
            <p:ph idx="1"/>
          </p:nvPr>
        </p:nvSpPr>
        <p:spPr>
          <a:xfrm>
            <a:off x="2122460" y="2778770"/>
            <a:ext cx="8514947" cy="3540368"/>
          </a:xfrm>
        </p:spPr>
        <p:txBody>
          <a:bodyPr>
            <a:normAutofit/>
          </a:bodyPr>
          <a:lstStyle/>
          <a:p>
            <a:pPr marL="0" indent="0">
              <a:buNone/>
            </a:pPr>
            <a:r>
              <a:rPr lang="en-GB" dirty="0"/>
              <a:t>To estimate the value of a property based on a set of relevant features and also help various stakeholders in the real estate industry, including buyers, sellers, agents and investors to make informed decisions about buying, selling and investing in properties.</a:t>
            </a:r>
            <a:endParaRPr lang="en-US" dirty="0"/>
          </a:p>
        </p:txBody>
      </p:sp>
      <p:sp>
        <p:nvSpPr>
          <p:cNvPr id="13" name="Date Placeholder 41">
            <a:extLst>
              <a:ext uri="{FF2B5EF4-FFF2-40B4-BE49-F238E27FC236}">
                <a16:creationId xmlns:a16="http://schemas.microsoft.com/office/drawing/2014/main" id="{73FBEC62-8C81-4458-9DDC-996710FFBF60}"/>
              </a:ext>
            </a:extLst>
          </p:cNvPr>
          <p:cNvSpPr>
            <a:spLocks noGrp="1"/>
          </p:cNvSpPr>
          <p:nvPr>
            <p:ph type="dt" sz="half" idx="10"/>
          </p:nvPr>
        </p:nvSpPr>
        <p:spPr>
          <a:xfrm rot="5400000">
            <a:off x="-1001475" y="1517536"/>
            <a:ext cx="2801123" cy="365125"/>
          </a:xfrm>
        </p:spPr>
        <p:txBody>
          <a:bodyPr/>
          <a:lstStyle/>
          <a:p>
            <a:pPr>
              <a:spcAft>
                <a:spcPts val="600"/>
              </a:spcAft>
            </a:pPr>
            <a:fld id="{0DFD1778-3931-45C3-95D9-BBE6689F97A0}" type="datetime1">
              <a:rPr lang="en-US" smtClean="0"/>
              <a:pPr>
                <a:spcAft>
                  <a:spcPts val="600"/>
                </a:spcAft>
              </a:pPr>
              <a:t>4/15/2023</a:t>
            </a:fld>
            <a:endParaRPr lang="en-US"/>
          </a:p>
        </p:txBody>
      </p:sp>
      <p:sp>
        <p:nvSpPr>
          <p:cNvPr id="15" name="Footer Placeholder 4">
            <a:extLst>
              <a:ext uri="{FF2B5EF4-FFF2-40B4-BE49-F238E27FC236}">
                <a16:creationId xmlns:a16="http://schemas.microsoft.com/office/drawing/2014/main" id="{C0E7BD12-D8E7-4383-8D3C-51E740D82957}"/>
              </a:ext>
            </a:extLst>
          </p:cNvPr>
          <p:cNvSpPr>
            <a:spLocks noGrp="1"/>
          </p:cNvSpPr>
          <p:nvPr>
            <p:ph type="ftr" sz="quarter" idx="11"/>
          </p:nvPr>
        </p:nvSpPr>
        <p:spPr>
          <a:xfrm rot="5400000">
            <a:off x="10118764" y="4237870"/>
            <a:ext cx="3344053" cy="365125"/>
          </a:xfrm>
        </p:spPr>
        <p:txBody>
          <a:bodyPr/>
          <a:lstStyle/>
          <a:p>
            <a:pPr>
              <a:spcAft>
                <a:spcPts val="600"/>
              </a:spcAft>
            </a:pPr>
            <a:r>
              <a:rPr lang="en-US"/>
              <a:t>Sample Footer Text</a:t>
            </a:r>
          </a:p>
        </p:txBody>
      </p:sp>
      <p:sp>
        <p:nvSpPr>
          <p:cNvPr id="17" name="Slide Number Placeholder 43">
            <a:extLst>
              <a:ext uri="{FF2B5EF4-FFF2-40B4-BE49-F238E27FC236}">
                <a16:creationId xmlns:a16="http://schemas.microsoft.com/office/drawing/2014/main" id="{9EA7046B-94ED-446D-910E-CBE74392E237}"/>
              </a:ext>
            </a:extLst>
          </p:cNvPr>
          <p:cNvSpPr>
            <a:spLocks noGrp="1"/>
          </p:cNvSpPr>
          <p:nvPr>
            <p:ph type="sldNum" sz="quarter" idx="12"/>
          </p:nvPr>
        </p:nvSpPr>
        <p:spPr>
          <a:xfrm>
            <a:off x="11228877" y="6319138"/>
            <a:ext cx="710647" cy="365125"/>
          </a:xfrm>
        </p:spPr>
        <p:txBody>
          <a:bodyPr/>
          <a:lstStyle/>
          <a:p>
            <a:pPr>
              <a:spcAft>
                <a:spcPts val="600"/>
              </a:spcAft>
            </a:pPr>
            <a:fld id="{18F23307-8124-4758-BAB0-3667EABA0B67}" type="slidenum">
              <a:rPr lang="en-US" smtClean="0"/>
              <a:pPr>
                <a:spcAft>
                  <a:spcPts val="600"/>
                </a:spcAft>
              </a:pPr>
              <a:t>3</a:t>
            </a:fld>
            <a:endParaRPr lang="en-US"/>
          </a:p>
        </p:txBody>
      </p:sp>
    </p:spTree>
    <p:extLst>
      <p:ext uri="{BB962C8B-B14F-4D97-AF65-F5344CB8AC3E}">
        <p14:creationId xmlns:p14="http://schemas.microsoft.com/office/powerpoint/2010/main" val="188818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6C5925E-B726-48EA-B822-118478A20299}"/>
              </a:ext>
            </a:extLst>
          </p:cNvPr>
          <p:cNvSpPr>
            <a:spLocks noGrp="1"/>
          </p:cNvSpPr>
          <p:nvPr>
            <p:ph type="title"/>
          </p:nvPr>
        </p:nvSpPr>
        <p:spPr>
          <a:xfrm>
            <a:off x="588511" y="430977"/>
            <a:ext cx="9412651" cy="1079188"/>
          </a:xfrm>
        </p:spPr>
        <p:txBody>
          <a:bodyPr anchor="ctr">
            <a:normAutofit/>
          </a:bodyPr>
          <a:lstStyle/>
          <a:p>
            <a:pPr algn="r"/>
            <a:r>
              <a:rPr lang="en-GB" dirty="0"/>
              <a:t>Importance of house pricing prediction </a:t>
            </a:r>
            <a:endParaRPr lang="en-US" dirty="0"/>
          </a:p>
        </p:txBody>
      </p:sp>
      <p:sp>
        <p:nvSpPr>
          <p:cNvPr id="11" name="Content Placeholder 2">
            <a:extLst>
              <a:ext uri="{FF2B5EF4-FFF2-40B4-BE49-F238E27FC236}">
                <a16:creationId xmlns:a16="http://schemas.microsoft.com/office/drawing/2014/main" id="{70A638E8-5267-4376-B209-48B25BA2B17F}"/>
              </a:ext>
            </a:extLst>
          </p:cNvPr>
          <p:cNvSpPr>
            <a:spLocks noGrp="1"/>
          </p:cNvSpPr>
          <p:nvPr>
            <p:ph idx="1"/>
          </p:nvPr>
        </p:nvSpPr>
        <p:spPr>
          <a:xfrm>
            <a:off x="2178844" y="2286000"/>
            <a:ext cx="7465219" cy="2625328"/>
          </a:xfrm>
        </p:spPr>
        <p:txBody>
          <a:bodyPr>
            <a:normAutofit/>
          </a:bodyPr>
          <a:lstStyle/>
          <a:p>
            <a:pPr marL="0" indent="0">
              <a:buNone/>
            </a:pPr>
            <a:r>
              <a:rPr lang="en-GB" dirty="0"/>
              <a:t>Real estate market- Buyers, sellers and investors all use house pricing to make decisions about buying, selling, and investing in properties. Accurate and reliable house pricing information helps in creating a stable and efficient real estate market </a:t>
            </a:r>
          </a:p>
          <a:p>
            <a:pPr marL="0" indent="0">
              <a:buNone/>
            </a:pPr>
            <a:r>
              <a:rPr lang="en-GB" dirty="0"/>
              <a:t>We use python programming because it has large ecosystem of data analysis and machine learning libraries, open source nature and integration capabilities.</a:t>
            </a:r>
            <a:endParaRPr lang="en-US" dirty="0"/>
          </a:p>
        </p:txBody>
      </p:sp>
      <p:sp>
        <p:nvSpPr>
          <p:cNvPr id="13" name="Date Placeholder 41">
            <a:extLst>
              <a:ext uri="{FF2B5EF4-FFF2-40B4-BE49-F238E27FC236}">
                <a16:creationId xmlns:a16="http://schemas.microsoft.com/office/drawing/2014/main" id="{73FBEC62-8C81-4458-9DDC-996710FFBF60}"/>
              </a:ext>
            </a:extLst>
          </p:cNvPr>
          <p:cNvSpPr>
            <a:spLocks noGrp="1"/>
          </p:cNvSpPr>
          <p:nvPr>
            <p:ph type="dt" sz="half" idx="10"/>
          </p:nvPr>
        </p:nvSpPr>
        <p:spPr>
          <a:xfrm rot="5400000">
            <a:off x="-1001475" y="1517536"/>
            <a:ext cx="2801123" cy="365125"/>
          </a:xfrm>
        </p:spPr>
        <p:txBody>
          <a:bodyPr/>
          <a:lstStyle/>
          <a:p>
            <a:pPr>
              <a:spcAft>
                <a:spcPts val="600"/>
              </a:spcAft>
            </a:pPr>
            <a:fld id="{0DFD1778-3931-45C3-95D9-BBE6689F97A0}" type="datetime1">
              <a:rPr lang="en-US" smtClean="0"/>
              <a:pPr>
                <a:spcAft>
                  <a:spcPts val="600"/>
                </a:spcAft>
              </a:pPr>
              <a:t>4/15/2023</a:t>
            </a:fld>
            <a:endParaRPr lang="en-US"/>
          </a:p>
        </p:txBody>
      </p:sp>
      <p:sp>
        <p:nvSpPr>
          <p:cNvPr id="15" name="Footer Placeholder 4">
            <a:extLst>
              <a:ext uri="{FF2B5EF4-FFF2-40B4-BE49-F238E27FC236}">
                <a16:creationId xmlns:a16="http://schemas.microsoft.com/office/drawing/2014/main" id="{C0E7BD12-D8E7-4383-8D3C-51E740D82957}"/>
              </a:ext>
            </a:extLst>
          </p:cNvPr>
          <p:cNvSpPr>
            <a:spLocks noGrp="1"/>
          </p:cNvSpPr>
          <p:nvPr>
            <p:ph type="ftr" sz="quarter" idx="11"/>
          </p:nvPr>
        </p:nvSpPr>
        <p:spPr>
          <a:xfrm rot="5400000">
            <a:off x="10118764" y="4237870"/>
            <a:ext cx="3344053" cy="365125"/>
          </a:xfrm>
        </p:spPr>
        <p:txBody>
          <a:bodyPr/>
          <a:lstStyle/>
          <a:p>
            <a:pPr>
              <a:spcAft>
                <a:spcPts val="600"/>
              </a:spcAft>
            </a:pPr>
            <a:r>
              <a:rPr lang="en-US"/>
              <a:t>Sample Footer Text</a:t>
            </a:r>
          </a:p>
        </p:txBody>
      </p:sp>
      <p:sp>
        <p:nvSpPr>
          <p:cNvPr id="17" name="Slide Number Placeholder 43">
            <a:extLst>
              <a:ext uri="{FF2B5EF4-FFF2-40B4-BE49-F238E27FC236}">
                <a16:creationId xmlns:a16="http://schemas.microsoft.com/office/drawing/2014/main" id="{9EA7046B-94ED-446D-910E-CBE74392E237}"/>
              </a:ext>
            </a:extLst>
          </p:cNvPr>
          <p:cNvSpPr>
            <a:spLocks noGrp="1"/>
          </p:cNvSpPr>
          <p:nvPr>
            <p:ph type="sldNum" sz="quarter" idx="12"/>
          </p:nvPr>
        </p:nvSpPr>
        <p:spPr>
          <a:xfrm>
            <a:off x="11228877" y="6319138"/>
            <a:ext cx="710647" cy="365125"/>
          </a:xfrm>
        </p:spPr>
        <p:txBody>
          <a:bodyPr/>
          <a:lstStyle/>
          <a:p>
            <a:pPr>
              <a:spcAft>
                <a:spcPts val="600"/>
              </a:spcAft>
            </a:pPr>
            <a:fld id="{18F23307-8124-4758-BAB0-3667EABA0B67}" type="slidenum">
              <a:rPr lang="en-US" smtClean="0"/>
              <a:pPr>
                <a:spcAft>
                  <a:spcPts val="600"/>
                </a:spcAft>
              </a:pPr>
              <a:t>4</a:t>
            </a:fld>
            <a:endParaRPr lang="en-US"/>
          </a:p>
        </p:txBody>
      </p:sp>
    </p:spTree>
    <p:extLst>
      <p:ext uri="{BB962C8B-B14F-4D97-AF65-F5344CB8AC3E}">
        <p14:creationId xmlns:p14="http://schemas.microsoft.com/office/powerpoint/2010/main" val="203874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C711-29AE-5F47-8260-2413A5B4237C}"/>
              </a:ext>
            </a:extLst>
          </p:cNvPr>
          <p:cNvSpPr>
            <a:spLocks noGrp="1"/>
          </p:cNvSpPr>
          <p:nvPr>
            <p:ph type="title"/>
          </p:nvPr>
        </p:nvSpPr>
        <p:spPr/>
        <p:txBody>
          <a:bodyPr/>
          <a:lstStyle/>
          <a:p>
            <a:r>
              <a:rPr lang="en-GB" dirty="0"/>
              <a:t>Data sources </a:t>
            </a:r>
            <a:endParaRPr lang="en-US" dirty="0"/>
          </a:p>
        </p:txBody>
      </p:sp>
      <p:sp>
        <p:nvSpPr>
          <p:cNvPr id="3" name="Content Placeholder 2">
            <a:extLst>
              <a:ext uri="{FF2B5EF4-FFF2-40B4-BE49-F238E27FC236}">
                <a16:creationId xmlns:a16="http://schemas.microsoft.com/office/drawing/2014/main" id="{AEA73E93-C76B-D04E-4F2A-26F6A40BD6FA}"/>
              </a:ext>
            </a:extLst>
          </p:cNvPr>
          <p:cNvSpPr>
            <a:spLocks noGrp="1"/>
          </p:cNvSpPr>
          <p:nvPr>
            <p:ph idx="1"/>
          </p:nvPr>
        </p:nvSpPr>
        <p:spPr/>
        <p:txBody>
          <a:bodyPr/>
          <a:lstStyle/>
          <a:p>
            <a:pPr marL="0" indent="0">
              <a:buNone/>
            </a:pPr>
            <a:r>
              <a:rPr lang="en-GB" dirty="0"/>
              <a:t>Use </a:t>
            </a:r>
            <a:r>
              <a:rPr lang="en-GB" dirty="0" err="1"/>
              <a:t>Kaggle</a:t>
            </a:r>
            <a:r>
              <a:rPr lang="en-GB" dirty="0"/>
              <a:t> site </a:t>
            </a:r>
            <a:r>
              <a:rPr lang="en-GB" dirty="0" err="1"/>
              <a:t>www.kaggle.com</a:t>
            </a:r>
            <a:r>
              <a:rPr lang="en-GB" dirty="0"/>
              <a:t> to find data sets on house pricing prediction, build and develop it to a  model</a:t>
            </a:r>
            <a:endParaRPr lang="en-US" dirty="0"/>
          </a:p>
        </p:txBody>
      </p:sp>
    </p:spTree>
    <p:extLst>
      <p:ext uri="{BB962C8B-B14F-4D97-AF65-F5344CB8AC3E}">
        <p14:creationId xmlns:p14="http://schemas.microsoft.com/office/powerpoint/2010/main" val="104072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AC17-BCBD-B641-9945-47BFA79201A0}"/>
              </a:ext>
            </a:extLst>
          </p:cNvPr>
          <p:cNvSpPr>
            <a:spLocks noGrp="1"/>
          </p:cNvSpPr>
          <p:nvPr>
            <p:ph type="title"/>
          </p:nvPr>
        </p:nvSpPr>
        <p:spPr/>
        <p:txBody>
          <a:bodyPr/>
          <a:lstStyle/>
          <a:p>
            <a:r>
              <a:rPr lang="en-GB" dirty="0"/>
              <a:t>Python Libraries </a:t>
            </a:r>
            <a:endParaRPr lang="en-US" dirty="0"/>
          </a:p>
        </p:txBody>
      </p:sp>
      <p:sp>
        <p:nvSpPr>
          <p:cNvPr id="3" name="Content Placeholder 2">
            <a:extLst>
              <a:ext uri="{FF2B5EF4-FFF2-40B4-BE49-F238E27FC236}">
                <a16:creationId xmlns:a16="http://schemas.microsoft.com/office/drawing/2014/main" id="{E964D633-F777-72F5-B6F1-CFBF2E734D55}"/>
              </a:ext>
            </a:extLst>
          </p:cNvPr>
          <p:cNvSpPr>
            <a:spLocks noGrp="1"/>
          </p:cNvSpPr>
          <p:nvPr>
            <p:ph idx="1"/>
          </p:nvPr>
        </p:nvSpPr>
        <p:spPr/>
        <p:txBody>
          <a:bodyPr/>
          <a:lstStyle/>
          <a:p>
            <a:r>
              <a:rPr lang="en-GB" dirty="0"/>
              <a:t>Python libraries used in house pricing prediction include; Numpy, Pandas, Matplotlib, </a:t>
            </a:r>
            <a:r>
              <a:rPr lang="en-GB" dirty="0" err="1"/>
              <a:t>Scikit</a:t>
            </a:r>
            <a:r>
              <a:rPr lang="en-GB" dirty="0"/>
              <a:t>-Learn and XG boost </a:t>
            </a:r>
          </a:p>
          <a:p>
            <a:r>
              <a:rPr lang="en-GB" dirty="0"/>
              <a:t>Functions;</a:t>
            </a:r>
          </a:p>
          <a:p>
            <a:pPr marL="0" indent="0">
              <a:buNone/>
            </a:pPr>
            <a:r>
              <a:rPr lang="en-GB" dirty="0"/>
              <a:t>   1. </a:t>
            </a:r>
            <a:r>
              <a:rPr lang="en-GB" dirty="0" err="1"/>
              <a:t>Numpy</a:t>
            </a:r>
            <a:r>
              <a:rPr lang="en-GB" dirty="0"/>
              <a:t>- Linear algebra </a:t>
            </a:r>
          </a:p>
          <a:p>
            <a:pPr marL="0" indent="0">
              <a:buNone/>
            </a:pPr>
            <a:r>
              <a:rPr lang="en-GB" dirty="0"/>
              <a:t>   2. Pandas- Data processing </a:t>
            </a:r>
          </a:p>
          <a:p>
            <a:pPr marL="0" indent="0">
              <a:buNone/>
            </a:pPr>
            <a:r>
              <a:rPr lang="en-GB" dirty="0"/>
              <a:t>   3. </a:t>
            </a:r>
            <a:r>
              <a:rPr lang="en-GB" dirty="0" err="1"/>
              <a:t>Matplotlib</a:t>
            </a:r>
            <a:r>
              <a:rPr lang="en-GB" dirty="0"/>
              <a:t>- Visualizing data </a:t>
            </a:r>
          </a:p>
          <a:p>
            <a:pPr marL="0" indent="0">
              <a:buNone/>
            </a:pPr>
            <a:r>
              <a:rPr lang="en-GB" dirty="0"/>
              <a:t>   4. XG boost- Implementation of gradient boosting algorithms </a:t>
            </a:r>
            <a:endParaRPr lang="en-US" dirty="0"/>
          </a:p>
        </p:txBody>
      </p:sp>
    </p:spTree>
    <p:extLst>
      <p:ext uri="{BB962C8B-B14F-4D97-AF65-F5344CB8AC3E}">
        <p14:creationId xmlns:p14="http://schemas.microsoft.com/office/powerpoint/2010/main" val="182545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E2AB-8747-6119-52A7-B21EBE88B30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F7508DD-E32B-49E9-D7B8-4CD40EC450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5667685"/>
      </p:ext>
    </p:extLst>
  </p:cSld>
  <p:clrMapOvr>
    <a:masterClrMapping/>
  </p:clrMapOvr>
</p:sld>
</file>

<file path=ppt/theme/theme1.xml><?xml version="1.0" encoding="utf-8"?>
<a:theme xmlns:a="http://schemas.openxmlformats.org/drawingml/2006/main" name="EncaseVTI">
  <a:themeElements>
    <a:clrScheme name="AnalogousFromLightSeedLeftStep">
      <a:dk1>
        <a:srgbClr val="000000"/>
      </a:dk1>
      <a:lt1>
        <a:srgbClr val="FFFFFF"/>
      </a:lt1>
      <a:dk2>
        <a:srgbClr val="412E24"/>
      </a:dk2>
      <a:lt2>
        <a:srgbClr val="E2E4E8"/>
      </a:lt2>
      <a:accent1>
        <a:srgbClr val="ADA080"/>
      </a:accent1>
      <a:accent2>
        <a:srgbClr val="BA8F7F"/>
      </a:accent2>
      <a:accent3>
        <a:srgbClr val="C49399"/>
      </a:accent3>
      <a:accent4>
        <a:srgbClr val="BA7F9F"/>
      </a:accent4>
      <a:accent5>
        <a:srgbClr val="C28FC1"/>
      </a:accent5>
      <a:accent6>
        <a:srgbClr val="A37FBA"/>
      </a:accent6>
      <a:hlink>
        <a:srgbClr val="697EAE"/>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EncaseVTI</vt:lpstr>
      <vt:lpstr>HOUSE PRICING PREDICTION </vt:lpstr>
      <vt:lpstr>INTRODUCTION TO HOUSE PRICING PREDICTION  </vt:lpstr>
      <vt:lpstr>Purpose of house pricing prediction </vt:lpstr>
      <vt:lpstr>Importance of house pricing prediction </vt:lpstr>
      <vt:lpstr>Data sources </vt:lpstr>
      <vt:lpstr>Python Libraries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 PREDICTION </dc:title>
  <dc:creator>KIPNGENO FELIX</dc:creator>
  <cp:lastModifiedBy>KIPNGENO FELIX</cp:lastModifiedBy>
  <cp:revision>4</cp:revision>
  <dcterms:created xsi:type="dcterms:W3CDTF">2023-04-15T16:39:48Z</dcterms:created>
  <dcterms:modified xsi:type="dcterms:W3CDTF">2023-04-15T20:58:58Z</dcterms:modified>
</cp:coreProperties>
</file>