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8" r:id="rId3"/>
    <p:sldId id="296" r:id="rId4"/>
    <p:sldId id="297" r:id="rId5"/>
    <p:sldId id="259" r:id="rId6"/>
    <p:sldId id="257" r:id="rId7"/>
    <p:sldId id="302" r:id="rId8"/>
    <p:sldId id="270" r:id="rId9"/>
    <p:sldId id="262" r:id="rId10"/>
    <p:sldId id="298" r:id="rId11"/>
    <p:sldId id="268" r:id="rId12"/>
    <p:sldId id="299" r:id="rId13"/>
    <p:sldId id="271" r:id="rId14"/>
    <p:sldId id="260" r:id="rId15"/>
    <p:sldId id="272" r:id="rId16"/>
    <p:sldId id="300" r:id="rId17"/>
    <p:sldId id="261" r:id="rId18"/>
    <p:sldId id="263" r:id="rId19"/>
    <p:sldId id="301" r:id="rId20"/>
    <p:sldId id="267" r:id="rId21"/>
    <p:sldId id="304" r:id="rId22"/>
    <p:sldId id="266" r:id="rId23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5"/>
      <p:bold r:id="rId26"/>
      <p:italic r:id="rId27"/>
      <p:boldItalic r:id="rId28"/>
    </p:embeddedFont>
    <p:embeddedFont>
      <p:font typeface="Lora" panose="020B0604020202020204" charset="0"/>
      <p:regular r:id="rId29"/>
      <p:bold r:id="rId30"/>
      <p:italic r:id="rId31"/>
      <p:boldItalic r:id="rId32"/>
    </p:embeddedFont>
    <p:embeddedFont>
      <p:font typeface="Quattrocento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042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653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18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769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516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90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Into the         storm:</a:t>
            </a:r>
            <a:br>
              <a:rPr lang="en-US" dirty="0"/>
            </a:br>
            <a:r>
              <a:rPr lang="en-US" dirty="0"/>
              <a:t>Uncovering the narrative of QAnon</a:t>
            </a:r>
          </a:p>
        </p:txBody>
      </p:sp>
      <p:pic>
        <p:nvPicPr>
          <p:cNvPr id="12" name="Picture 11" descr="Custom American Flag Q Pin-back Button By Ofutlu - Artistshot">
            <a:extLst>
              <a:ext uri="{FF2B5EF4-FFF2-40B4-BE49-F238E27FC236}">
                <a16:creationId xmlns:a16="http://schemas.microsoft.com/office/drawing/2014/main" id="{0BE27D13-42CB-4967-9EDA-EBBB3B4EBC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946" y="1243109"/>
            <a:ext cx="871973" cy="8260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1A2C0E-5463-4276-B534-9DF2FB32B398}"/>
              </a:ext>
            </a:extLst>
          </p:cNvPr>
          <p:cNvSpPr txBox="1"/>
          <p:nvPr/>
        </p:nvSpPr>
        <p:spPr>
          <a:xfrm>
            <a:off x="5455770" y="3843354"/>
            <a:ext cx="43568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Ioana Frincu (</a:t>
            </a:r>
            <a:r>
              <a:rPr lang="en-US" dirty="0" err="1"/>
              <a:t>s1904914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Supervisor: Menno de Jong</a:t>
            </a:r>
          </a:p>
          <a:p>
            <a:pPr algn="ctr"/>
            <a:r>
              <a:rPr lang="en-US" dirty="0"/>
              <a:t>BSc. Communication Science</a:t>
            </a:r>
            <a:endParaRPr lang="en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1091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latin typeface="Arial Narrow" panose="020B0606020202030204" pitchFamily="34" charset="0"/>
              </a:rPr>
              <a:t>Anatomy of conspiracy theory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main elements part of the conceptual framework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810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49" y="919725"/>
            <a:ext cx="4153469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>
                <a:highlight>
                  <a:schemeClr val="accent1"/>
                </a:highlight>
              </a:rPr>
              <a:t>anatomy</a:t>
            </a:r>
            <a:r>
              <a:rPr lang="en" dirty="0"/>
              <a:t> tof conspiracy theories and conspiracy thinkers</a:t>
            </a:r>
            <a:endParaRPr dirty="0"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2076413" y="1518376"/>
            <a:ext cx="1418351" cy="656804"/>
            <a:chOff x="1299314" y="1126370"/>
            <a:chExt cx="2313155" cy="76423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299314" y="1126370"/>
              <a:ext cx="1775347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Storytelling</a:t>
              </a:r>
              <a:endParaRPr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Narrative, actors, events, genre, archetypes</a:t>
              </a:r>
              <a:endParaRPr sz="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5517319" y="1696124"/>
            <a:ext cx="1940006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Psychological traits</a:t>
              </a:r>
              <a:endParaRPr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Apohenia, lack of control, negative outlook, traumatic experiences, paranoia, mental diseases</a:t>
              </a:r>
              <a:endParaRPr sz="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5020327" y="2719715"/>
            <a:ext cx="2544929" cy="1565358"/>
            <a:chOff x="5084173" y="2347644"/>
            <a:chExt cx="2544929" cy="1565358"/>
          </a:xfrm>
        </p:grpSpPr>
        <p:cxnSp>
          <p:nvCxnSpPr>
            <p:cNvPr id="235" name="Google Shape;235;p24"/>
            <p:cNvCxnSpPr>
              <a:cxnSpLocks/>
            </p:cNvCxnSpPr>
            <p:nvPr/>
          </p:nvCxnSpPr>
          <p:spPr>
            <a:xfrm flipH="1" flipV="1">
              <a:off x="5084173" y="3450392"/>
              <a:ext cx="52641" cy="46261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6133902" y="234764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Group dynamics</a:t>
              </a:r>
              <a:endParaRPr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Ingroup and outgroup divide, “us vs them” mentality, scout and soldier mentality</a:t>
              </a:r>
              <a:endParaRPr sz="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Conceptual Framework</a:t>
            </a:r>
            <a:endParaRPr sz="1200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-1800047" flipH="1">
            <a:off x="32219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-9000757" flipH="1">
            <a:off x="3220953" y="1465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232;p24">
            <a:extLst>
              <a:ext uri="{FF2B5EF4-FFF2-40B4-BE49-F238E27FC236}">
                <a16:creationId xmlns:a16="http://schemas.microsoft.com/office/drawing/2014/main" id="{DA83AE14-093D-458C-8509-C3A4BACA2B41}"/>
              </a:ext>
            </a:extLst>
          </p:cNvPr>
          <p:cNvCxnSpPr>
            <a:cxnSpLocks/>
          </p:cNvCxnSpPr>
          <p:nvPr/>
        </p:nvCxnSpPr>
        <p:spPr>
          <a:xfrm flipH="1">
            <a:off x="5767736" y="2950774"/>
            <a:ext cx="452473" cy="1099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31" name="Google Shape;233;p24">
            <a:extLst>
              <a:ext uri="{FF2B5EF4-FFF2-40B4-BE49-F238E27FC236}">
                <a16:creationId xmlns:a16="http://schemas.microsoft.com/office/drawing/2014/main" id="{34B82EC8-6DA9-43D5-845C-7965C9583CF4}"/>
              </a:ext>
            </a:extLst>
          </p:cNvPr>
          <p:cNvSpPr txBox="1"/>
          <p:nvPr/>
        </p:nvSpPr>
        <p:spPr>
          <a:xfrm>
            <a:off x="4801063" y="4285073"/>
            <a:ext cx="14952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Ideologies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Christian values, conservative values, political partisenships</a:t>
            </a:r>
            <a:endParaRPr sz="8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2" name="Google Shape;228;p24">
            <a:extLst>
              <a:ext uri="{FF2B5EF4-FFF2-40B4-BE49-F238E27FC236}">
                <a16:creationId xmlns:a16="http://schemas.microsoft.com/office/drawing/2014/main" id="{4A705482-E153-446A-80E7-D3AD555278FD}"/>
              </a:ext>
            </a:extLst>
          </p:cNvPr>
          <p:cNvGrpSpPr/>
          <p:nvPr/>
        </p:nvGrpSpPr>
        <p:grpSpPr>
          <a:xfrm>
            <a:off x="1659995" y="2719715"/>
            <a:ext cx="1569934" cy="669600"/>
            <a:chOff x="1052101" y="1548649"/>
            <a:chExt cx="2560368" cy="669600"/>
          </a:xfrm>
        </p:grpSpPr>
        <p:cxnSp>
          <p:nvCxnSpPr>
            <p:cNvPr id="33" name="Google Shape;229;p24">
              <a:extLst>
                <a:ext uri="{FF2B5EF4-FFF2-40B4-BE49-F238E27FC236}">
                  <a16:creationId xmlns:a16="http://schemas.microsoft.com/office/drawing/2014/main" id="{CF9867A5-3766-4169-AB98-E607F0AD2CB9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3014138" y="1883449"/>
              <a:ext cx="598331" cy="7151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34" name="Google Shape;230;p24">
              <a:extLst>
                <a:ext uri="{FF2B5EF4-FFF2-40B4-BE49-F238E27FC236}">
                  <a16:creationId xmlns:a16="http://schemas.microsoft.com/office/drawing/2014/main" id="{5C3D2B9A-63E8-4C56-9208-C5C9942B769F}"/>
                </a:ext>
              </a:extLst>
            </p:cNvPr>
            <p:cNvSpPr txBox="1"/>
            <p:nvPr/>
          </p:nvSpPr>
          <p:spPr>
            <a:xfrm>
              <a:off x="1052101" y="1548649"/>
              <a:ext cx="1962037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Media</a:t>
              </a:r>
              <a:endParaRPr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Social media, Alt-tech, Fake news, Mass media</a:t>
              </a:r>
              <a:endParaRPr sz="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7" name="Google Shape;233;p24">
            <a:extLst>
              <a:ext uri="{FF2B5EF4-FFF2-40B4-BE49-F238E27FC236}">
                <a16:creationId xmlns:a16="http://schemas.microsoft.com/office/drawing/2014/main" id="{9FBED996-9F65-4610-8E96-26C9828F0D6A}"/>
              </a:ext>
            </a:extLst>
          </p:cNvPr>
          <p:cNvSpPr txBox="1"/>
          <p:nvPr/>
        </p:nvSpPr>
        <p:spPr>
          <a:xfrm>
            <a:off x="2785589" y="4117790"/>
            <a:ext cx="14952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Cultural background</a:t>
            </a:r>
            <a:endParaRPr sz="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Distrust in instituions, geographical influences, internalized attitudes</a:t>
            </a:r>
            <a:endParaRPr sz="8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9" name="Google Shape;235;p24">
            <a:extLst>
              <a:ext uri="{FF2B5EF4-FFF2-40B4-BE49-F238E27FC236}">
                <a16:creationId xmlns:a16="http://schemas.microsoft.com/office/drawing/2014/main" id="{FAD6C52B-1C8C-49C1-80C7-6214E988709C}"/>
              </a:ext>
            </a:extLst>
          </p:cNvPr>
          <p:cNvCxnSpPr>
            <a:cxnSpLocks/>
          </p:cNvCxnSpPr>
          <p:nvPr/>
        </p:nvCxnSpPr>
        <p:spPr>
          <a:xfrm flipV="1">
            <a:off x="3657892" y="3750214"/>
            <a:ext cx="219925" cy="390473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1091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latin typeface="Arial Narrow" panose="020B0606020202030204" pitchFamily="34" charset="0"/>
              </a:rPr>
              <a:t>Methods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Narrative inquiry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3611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highlight>
                  <a:schemeClr val="accent1"/>
                </a:highlight>
              </a:rPr>
              <a:t>6,432 </a:t>
            </a:r>
            <a:r>
              <a:rPr lang="en" sz="4400" dirty="0">
                <a:highlight>
                  <a:schemeClr val="accent1"/>
                </a:highlight>
              </a:rPr>
              <a:t>posts</a:t>
            </a:r>
            <a:endParaRPr sz="9600" dirty="0">
              <a:highlight>
                <a:schemeClr val="accent1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Yes, that took a while to code </a:t>
            </a:r>
            <a:endParaRPr sz="1800" dirty="0"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65792" y="2397656"/>
            <a:ext cx="3171371" cy="65034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“</a:t>
            </a:r>
            <a:r>
              <a:rPr lang="en-US" sz="1800" dirty="0"/>
              <a:t>Soros controls the organizations to create and exploit divisions between people (Antifa, BLM) and keep them trapped in identity politics through </a:t>
            </a:r>
            <a:r>
              <a:rPr lang="en-US" sz="1800" dirty="0">
                <a:highlight>
                  <a:srgbClr val="FFFF00"/>
                </a:highlight>
              </a:rPr>
              <a:t>propaganda</a:t>
            </a:r>
            <a:r>
              <a:rPr lang="en-US" sz="1800" dirty="0"/>
              <a:t>” </a:t>
            </a:r>
            <a:endParaRPr lang="en-US"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Google Shape;118;p16">
            <a:extLst>
              <a:ext uri="{FF2B5EF4-FFF2-40B4-BE49-F238E27FC236}">
                <a16:creationId xmlns:a16="http://schemas.microsoft.com/office/drawing/2014/main" id="{E24856A1-E34C-4479-B45A-F82DF39EE1B3}"/>
              </a:ext>
            </a:extLst>
          </p:cNvPr>
          <p:cNvSpPr txBox="1">
            <a:spLocks/>
          </p:cNvSpPr>
          <p:nvPr/>
        </p:nvSpPr>
        <p:spPr>
          <a:xfrm>
            <a:off x="3237163" y="2571750"/>
            <a:ext cx="3105579" cy="6503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◉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○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■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>
              <a:buFont typeface="Lora"/>
              <a:buNone/>
            </a:pPr>
            <a:r>
              <a:rPr lang="en-US" sz="1800" dirty="0"/>
              <a:t>“She spends hours a day on Facebook and YouTube. She just sits in her </a:t>
            </a:r>
            <a:r>
              <a:rPr lang="en-US" sz="1800" dirty="0">
                <a:highlight>
                  <a:srgbClr val="FFFF00"/>
                </a:highlight>
              </a:rPr>
              <a:t>echo chamber</a:t>
            </a:r>
            <a:r>
              <a:rPr lang="en-US" sz="1800" dirty="0"/>
              <a:t> all day hearing conspiracy after conspiracy which manipulates her into feeling bad. I have no chance of winning this.” </a:t>
            </a:r>
          </a:p>
        </p:txBody>
      </p:sp>
      <p:sp>
        <p:nvSpPr>
          <p:cNvPr id="5" name="Google Shape;118;p16">
            <a:extLst>
              <a:ext uri="{FF2B5EF4-FFF2-40B4-BE49-F238E27FC236}">
                <a16:creationId xmlns:a16="http://schemas.microsoft.com/office/drawing/2014/main" id="{61368B32-F5A2-4C85-BB20-DFC5BD57C93A}"/>
              </a:ext>
            </a:extLst>
          </p:cNvPr>
          <p:cNvSpPr txBox="1">
            <a:spLocks/>
          </p:cNvSpPr>
          <p:nvPr/>
        </p:nvSpPr>
        <p:spPr>
          <a:xfrm>
            <a:off x="6560457" y="2571749"/>
            <a:ext cx="2358571" cy="6503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◉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○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■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>
              <a:buFont typeface="Lora"/>
              <a:buNone/>
            </a:pPr>
            <a:r>
              <a:rPr lang="en-US" sz="1800" dirty="0"/>
              <a:t>“The </a:t>
            </a:r>
            <a:r>
              <a:rPr lang="en-US" sz="1800" dirty="0" err="1"/>
              <a:t>WWG1WGA</a:t>
            </a:r>
            <a:r>
              <a:rPr lang="en-US" sz="1800" dirty="0"/>
              <a:t> crowd is stunningly making excuses and waiting for the "facts" on Matt </a:t>
            </a:r>
            <a:r>
              <a:rPr lang="en-US" sz="1800" dirty="0" err="1"/>
              <a:t>Gaetz</a:t>
            </a:r>
            <a:r>
              <a:rPr lang="en-US" sz="1800" dirty="0"/>
              <a:t> being accused of </a:t>
            </a:r>
            <a:r>
              <a:rPr lang="en-US" sz="1800" dirty="0">
                <a:highlight>
                  <a:srgbClr val="FFFF00"/>
                </a:highlight>
              </a:rPr>
              <a:t>trafficking</a:t>
            </a:r>
            <a:r>
              <a:rPr lang="en-US" sz="1800" dirty="0"/>
              <a:t> a 17 year old for sex. “.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4D037-D09D-408A-A6D5-6E81135DE800}"/>
              </a:ext>
            </a:extLst>
          </p:cNvPr>
          <p:cNvSpPr txBox="1"/>
          <p:nvPr/>
        </p:nvSpPr>
        <p:spPr>
          <a:xfrm>
            <a:off x="631848" y="324229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chemeClr val="accent1"/>
                </a:highlight>
              </a:rPr>
              <a:t>Q drop + 8kun threads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F41AD-48A8-41EB-A93E-8091079BF953}"/>
              </a:ext>
            </a:extLst>
          </p:cNvPr>
          <p:cNvSpPr txBox="1"/>
          <p:nvPr/>
        </p:nvSpPr>
        <p:spPr>
          <a:xfrm>
            <a:off x="3694363" y="43401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chemeClr val="accent1"/>
                </a:highlight>
              </a:rPr>
              <a:t>r/QAnon_Casualties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AE434-9ADB-4807-957A-5337EEE7EBCC}"/>
              </a:ext>
            </a:extLst>
          </p:cNvPr>
          <p:cNvSpPr txBox="1"/>
          <p:nvPr/>
        </p:nvSpPr>
        <p:spPr>
          <a:xfrm>
            <a:off x="6795260" y="337074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chemeClr val="accent1"/>
                </a:highlight>
              </a:rPr>
              <a:t>r/Qult_Headquarters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7 categories</a:t>
            </a:r>
            <a:endParaRPr sz="4800" dirty="0"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541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Event, Actor, Action, Beliefs, Consequences, Religiousness, Relationships</a:t>
            </a:r>
            <a:endParaRPr sz="1800" dirty="0"/>
          </a:p>
        </p:txBody>
      </p:sp>
      <p:sp>
        <p:nvSpPr>
          <p:cNvPr id="291" name="Google Shape;29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72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highlight>
                  <a:schemeClr val="accent1"/>
                </a:highlight>
              </a:rPr>
              <a:t>3 main themes</a:t>
            </a:r>
            <a:endParaRPr sz="4800" dirty="0">
              <a:highlight>
                <a:schemeClr val="accent1"/>
              </a:highlight>
            </a:endParaRPr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830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93" name="Google Shape;29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57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27 subcodes</a:t>
            </a:r>
            <a:endParaRPr sz="4800" dirty="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68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E</a:t>
            </a:r>
            <a:r>
              <a:rPr lang="en" sz="1800" dirty="0"/>
              <a:t>g : JoeBide, Inauguration, Child trafficking</a:t>
            </a:r>
            <a:endParaRPr sz="1800" dirty="0"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6" name="Google Shape;296;p2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1091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/>
              <a:t>Results</a:t>
            </a:r>
            <a:endParaRPr lang="en-US" sz="3200" b="1" dirty="0">
              <a:latin typeface="Arial Narrow" panose="020B0606020202030204" pitchFamily="34" charset="0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most important part of the presentation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607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Q</a:t>
            </a:r>
            <a:r>
              <a:rPr lang="en-US" dirty="0"/>
              <a:t>a</a:t>
            </a:r>
            <a:r>
              <a:rPr lang="en" dirty="0"/>
              <a:t>non narrative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Patriots against the elites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Discrediting the establishment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Cult behavior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Trump = hero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Q = ominous narrator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Democrats &amp; co. = villains (part of the “cabal”)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Digital soldiers= the QAnon followers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chemeClr val="accent1"/>
                </a:highlight>
              </a:rPr>
              <a:t>Three types of QAnon followers</a:t>
            </a:r>
            <a:endParaRPr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contributor, the spreaders, the terrorist</a:t>
            </a:r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chemeClr val="accent1"/>
                </a:highlight>
              </a:rPr>
              <a:t>Consequences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Strained relationships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Overpolluate the mainstream media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Disupting public and political discourse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Extreme acts of violence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Q</a:t>
            </a:r>
            <a:r>
              <a:rPr lang="en-US" sz="1600" dirty="0"/>
              <a:t>A</a:t>
            </a:r>
            <a:r>
              <a:rPr lang="en" sz="1600" dirty="0"/>
              <a:t>non only reinfornce pre-existent beliefs in most cases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This new type of conspiracy is just the beginning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1091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/>
              <a:t>Limitations and future research</a:t>
            </a:r>
            <a:endParaRPr lang="en-US" sz="3200" b="1" dirty="0">
              <a:latin typeface="Arial Narrow" panose="020B0606020202030204" pitchFamily="34" charset="0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Academia needs to pay more attention to conspiracy theories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248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9" name="Picture 2" descr="The face of things to come | Wall Street International ...">
            <a:extLst>
              <a:ext uri="{FF2B5EF4-FFF2-40B4-BE49-F238E27FC236}">
                <a16:creationId xmlns:a16="http://schemas.microsoft.com/office/drawing/2014/main" id="{C431CA10-EDCD-4BD6-B591-23FE03836A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/>
          <a:stretch/>
        </p:blipFill>
        <p:spPr bwMode="auto">
          <a:xfrm>
            <a:off x="6450" y="0"/>
            <a:ext cx="914659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starting point</a:t>
            </a:r>
            <a:endParaRPr dirty="0"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My research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Quattrocento Sans"/>
                <a:ea typeface="Quattrocento Sans"/>
                <a:cs typeface="Quattrocento Sans"/>
                <a:sym typeface="Quattrocento Sans"/>
              </a:rPr>
              <a:t>Limitations: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The validity of data &amp; personal bias 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Future research : </a:t>
            </a: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media labels, Q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non 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followers'</a:t>
            </a: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characteristics, storytelling in conspiracies, transition from alt-tech to mainstream, more precise research questions.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1091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dirty="0"/>
              <a:t>Conclusion</a:t>
            </a:r>
            <a:endParaRPr lang="en-US" sz="3200" b="1" dirty="0">
              <a:latin typeface="Arial Narrow" panose="020B0606020202030204" pitchFamily="34" charset="0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Looking from different perspectives can improve our understanding of shocking and traumatic situations.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0313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llenger to QAnon conspiracy theorist drops out of race for US Congress |  News | DW | 12.09.2020">
            <a:extLst>
              <a:ext uri="{FF2B5EF4-FFF2-40B4-BE49-F238E27FC236}">
                <a16:creationId xmlns:a16="http://schemas.microsoft.com/office/drawing/2014/main" id="{6C4D9C30-6548-48DF-9118-EE2ACE594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177" y="0"/>
            <a:ext cx="9735104" cy="55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149" y="3383241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highlight>
                  <a:schemeClr val="accent1"/>
                </a:highlight>
              </a:rPr>
              <a:t>Alaways exercise cautios when you are online</a:t>
            </a:r>
            <a:r>
              <a:rPr lang="en" sz="1800" i="1" dirty="0">
                <a:highlight>
                  <a:schemeClr val="accent1"/>
                </a:highlight>
              </a:rPr>
              <a:t>.</a:t>
            </a:r>
            <a:endParaRPr sz="1800" i="1" dirty="0">
              <a:highlight>
                <a:schemeClr val="accent1"/>
              </a:highlight>
            </a:endParaRPr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" name="Picture 2" descr="The face of things to come | Wall Street International ...">
            <a:extLst>
              <a:ext uri="{FF2B5EF4-FFF2-40B4-BE49-F238E27FC236}">
                <a16:creationId xmlns:a16="http://schemas.microsoft.com/office/drawing/2014/main" id="{C431CA10-EDCD-4BD6-B591-23FE03836A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/>
          <a:stretch/>
        </p:blipFill>
        <p:spPr bwMode="auto">
          <a:xfrm>
            <a:off x="6450" y="0"/>
            <a:ext cx="914659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'QAnon shaman' granted organic food in jail after report ...">
            <a:extLst>
              <a:ext uri="{FF2B5EF4-FFF2-40B4-BE49-F238E27FC236}">
                <a16:creationId xmlns:a16="http://schemas.microsoft.com/office/drawing/2014/main" id="{1967D4BC-2CDF-488C-82A9-CCDE5AAEA7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7"/>
          <a:stretch/>
        </p:blipFill>
        <p:spPr bwMode="auto">
          <a:xfrm>
            <a:off x="-50340" y="-104692"/>
            <a:ext cx="9516928" cy="535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73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2B239E-9026-422E-AD4E-55040AD3EA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98D7EB5-845E-4419-AA9F-25E173DCBCF8}"/>
              </a:ext>
            </a:extLst>
          </p:cNvPr>
          <p:cNvSpPr txBox="1"/>
          <p:nvPr/>
        </p:nvSpPr>
        <p:spPr>
          <a:xfrm>
            <a:off x="674915" y="508707"/>
            <a:ext cx="6434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IN THIS PRESENTATION: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9C18CDC8-1A28-4F2E-9022-34966BE71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2" y="1600200"/>
            <a:ext cx="8446396" cy="23928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1D00005D-C671-4DC3-8E9A-A118A700D7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2642">
            <a:off x="2194117" y="-1037801"/>
            <a:ext cx="5422433" cy="1041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7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Arial Narrow" panose="020B0606020202030204" pitchFamily="34" charset="0"/>
              </a:rPr>
              <a:t>Meet Q and the QAnon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Short introduction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557486"/>
            <a:ext cx="9144000" cy="585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Important facts</a:t>
            </a:r>
            <a:endParaRPr lang="en-US" sz="12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First post by Q was on 4chan in 2017 and last one in January 2021 on 8kun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Mega conspiracy 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FBI labelled it as “domestic violent threat”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err="1"/>
              <a:t>WWG1WGA</a:t>
            </a:r>
            <a:r>
              <a:rPr lang="en-US" sz="1600" dirty="0">
                <a:latin typeface="Quattrocento Sans"/>
                <a:sym typeface="Quattrocento Sans"/>
              </a:rPr>
              <a:t> = where we go one, we go all</a:t>
            </a:r>
            <a:endParaRPr lang="en-US" sz="16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3905F5-EBE3-4EB1-8E81-99D7394A9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211" y="1233166"/>
            <a:ext cx="4277716" cy="2578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91D484-1795-4BED-8C54-846E70ABBD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 descr="A group of people holding signs&#10;&#10;Description automatically generated">
            <a:extLst>
              <a:ext uri="{FF2B5EF4-FFF2-40B4-BE49-F238E27FC236}">
                <a16:creationId xmlns:a16="http://schemas.microsoft.com/office/drawing/2014/main" id="{1C36D8EB-FBF3-4D68-A963-00432C024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" y="46759"/>
            <a:ext cx="9060786" cy="50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760452" y="382625"/>
            <a:ext cx="7623096" cy="363147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title" idx="4294967295"/>
          </p:nvPr>
        </p:nvSpPr>
        <p:spPr>
          <a:xfrm>
            <a:off x="2632800" y="376755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</a:rPr>
              <a:t>Q</a:t>
            </a:r>
            <a:r>
              <a:rPr lang="en-US" dirty="0">
                <a:highlight>
                  <a:schemeClr val="accent1"/>
                </a:highlight>
              </a:rPr>
              <a:t>A</a:t>
            </a:r>
            <a:r>
              <a:rPr lang="en" dirty="0">
                <a:highlight>
                  <a:schemeClr val="accent1"/>
                </a:highlight>
              </a:rPr>
              <a:t>non is global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4469085" y="4390077"/>
            <a:ext cx="205838" cy="27281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1918824" y="826425"/>
            <a:ext cx="713975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40%</a:t>
            </a:r>
            <a:endParaRPr sz="12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highlight>
                  <a:schemeClr val="accent1"/>
                </a:highlight>
              </a:rPr>
              <a:t>What is the narrative of Q</a:t>
            </a:r>
            <a:r>
              <a:rPr lang="en-US" sz="2800" dirty="0">
                <a:highlight>
                  <a:schemeClr val="accent1"/>
                </a:highlight>
              </a:rPr>
              <a:t>A</a:t>
            </a:r>
            <a:r>
              <a:rPr lang="en" sz="2800" dirty="0">
                <a:highlight>
                  <a:schemeClr val="accent1"/>
                </a:highlight>
              </a:rPr>
              <a:t>non?</a:t>
            </a:r>
            <a:endParaRPr sz="2800" dirty="0">
              <a:highlight>
                <a:schemeClr val="accent1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+ Who are the Q</a:t>
            </a:r>
            <a:r>
              <a:rPr lang="en-US" sz="1800" dirty="0"/>
              <a:t>a</a:t>
            </a:r>
            <a:r>
              <a:rPr lang="en" sz="1800" dirty="0"/>
              <a:t>non followers ?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 + </a:t>
            </a:r>
            <a:r>
              <a:rPr lang="en-US" sz="1800" dirty="0"/>
              <a:t>O</a:t>
            </a:r>
            <a:r>
              <a:rPr lang="en" sz="1800" dirty="0"/>
              <a:t>ther exploratory findings</a:t>
            </a:r>
            <a:endParaRPr sz="1800" dirty="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32521" y="516209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9" name="Google Shape;874;p48">
            <a:extLst>
              <a:ext uri="{FF2B5EF4-FFF2-40B4-BE49-F238E27FC236}">
                <a16:creationId xmlns:a16="http://schemas.microsoft.com/office/drawing/2014/main" id="{58E60699-842B-4036-A46D-0BAB28151337}"/>
              </a:ext>
            </a:extLst>
          </p:cNvPr>
          <p:cNvGrpSpPr/>
          <p:nvPr/>
        </p:nvGrpSpPr>
        <p:grpSpPr>
          <a:xfrm>
            <a:off x="4071257" y="903004"/>
            <a:ext cx="1153886" cy="1172539"/>
            <a:chOff x="5961125" y="1623900"/>
            <a:chExt cx="427450" cy="448175"/>
          </a:xfrm>
        </p:grpSpPr>
        <p:sp>
          <p:nvSpPr>
            <p:cNvPr id="20" name="Google Shape;875;p48">
              <a:extLst>
                <a:ext uri="{FF2B5EF4-FFF2-40B4-BE49-F238E27FC236}">
                  <a16:creationId xmlns:a16="http://schemas.microsoft.com/office/drawing/2014/main" id="{A6FA8202-E9FA-4A3A-89C8-F73A8CF99FF4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6;p48">
              <a:extLst>
                <a:ext uri="{FF2B5EF4-FFF2-40B4-BE49-F238E27FC236}">
                  <a16:creationId xmlns:a16="http://schemas.microsoft.com/office/drawing/2014/main" id="{D4848644-4DEB-4612-85A3-F2AC5F32AF24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877;p48">
              <a:extLst>
                <a:ext uri="{FF2B5EF4-FFF2-40B4-BE49-F238E27FC236}">
                  <a16:creationId xmlns:a16="http://schemas.microsoft.com/office/drawing/2014/main" id="{D81182CF-5D53-4EA9-89E7-9835193CDAB7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8;p48">
              <a:extLst>
                <a:ext uri="{FF2B5EF4-FFF2-40B4-BE49-F238E27FC236}">
                  <a16:creationId xmlns:a16="http://schemas.microsoft.com/office/drawing/2014/main" id="{79ED9605-2FE3-4E48-9AE6-66F17294238F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79;p48">
              <a:extLst>
                <a:ext uri="{FF2B5EF4-FFF2-40B4-BE49-F238E27FC236}">
                  <a16:creationId xmlns:a16="http://schemas.microsoft.com/office/drawing/2014/main" id="{DE649E66-FD6A-4A4E-A7B9-0D5CAA05FBA8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80;p48">
              <a:extLst>
                <a:ext uri="{FF2B5EF4-FFF2-40B4-BE49-F238E27FC236}">
                  <a16:creationId xmlns:a16="http://schemas.microsoft.com/office/drawing/2014/main" id="{BD020863-8AAD-46BF-8DFD-E94ABF791E3E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81;p48">
              <a:extLst>
                <a:ext uri="{FF2B5EF4-FFF2-40B4-BE49-F238E27FC236}">
                  <a16:creationId xmlns:a16="http://schemas.microsoft.com/office/drawing/2014/main" id="{2B36DD06-6AE3-4412-971D-690954675B30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45363F9-8889-43C5-9814-DB0C93D0A018}"/>
              </a:ext>
            </a:extLst>
          </p:cNvPr>
          <p:cNvSpPr/>
          <p:nvPr/>
        </p:nvSpPr>
        <p:spPr>
          <a:xfrm>
            <a:off x="95945" y="8373"/>
            <a:ext cx="24497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Research Question: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On-screen Show (16:9)</PresentationFormat>
  <Paragraphs>115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Lora</vt:lpstr>
      <vt:lpstr>Arial</vt:lpstr>
      <vt:lpstr>Quattrocento Sans</vt:lpstr>
      <vt:lpstr>Arial Narrow</vt:lpstr>
      <vt:lpstr>Viola template</vt:lpstr>
      <vt:lpstr>Into the         storm: Uncovering the narrative of QAnon</vt:lpstr>
      <vt:lpstr>PowerPoint Presentation</vt:lpstr>
      <vt:lpstr>PowerPoint Presentation</vt:lpstr>
      <vt:lpstr>PowerPoint Presentation</vt:lpstr>
      <vt:lpstr>Meet Q and the QAnon</vt:lpstr>
      <vt:lpstr>Q</vt:lpstr>
      <vt:lpstr>PowerPoint Presentation</vt:lpstr>
      <vt:lpstr>QAnon is global</vt:lpstr>
      <vt:lpstr>What is the narrative of QAnon?</vt:lpstr>
      <vt:lpstr>Anatomy of conspiracy theory</vt:lpstr>
      <vt:lpstr>The anatomy tof conspiracy theories and conspiracy thinkers</vt:lpstr>
      <vt:lpstr>Methods</vt:lpstr>
      <vt:lpstr>6,432 posts</vt:lpstr>
      <vt:lpstr>PowerPoint Presentation</vt:lpstr>
      <vt:lpstr>7 categories</vt:lpstr>
      <vt:lpstr>Results</vt:lpstr>
      <vt:lpstr>What is the Qanon narrative</vt:lpstr>
      <vt:lpstr>Results </vt:lpstr>
      <vt:lpstr>Limitations and future research</vt:lpstr>
      <vt:lpstr>A starting point</vt:lpstr>
      <vt:lpstr>Conclusion</vt:lpstr>
      <vt:lpstr>Alaways exercise cautios when you are online.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the         storm: Uncovering the narrative of QAnon</dc:title>
  <dc:creator>Ioana Frincu</dc:creator>
  <cp:lastModifiedBy>Ioana Frincu</cp:lastModifiedBy>
  <cp:revision>17</cp:revision>
  <dcterms:modified xsi:type="dcterms:W3CDTF">2021-06-25T10:55:14Z</dcterms:modified>
</cp:coreProperties>
</file>