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94" r:id="rId5"/>
    <p:sldId id="272" r:id="rId6"/>
    <p:sldId id="286" r:id="rId7"/>
    <p:sldId id="287" r:id="rId8"/>
    <p:sldId id="288" r:id="rId9"/>
    <p:sldId id="289" r:id="rId10"/>
    <p:sldId id="290" r:id="rId11"/>
    <p:sldId id="291" r:id="rId12"/>
    <p:sldId id="295" r:id="rId13"/>
    <p:sldId id="296" r:id="rId14"/>
    <p:sldId id="298" r:id="rId15"/>
    <p:sldId id="299" r:id="rId16"/>
    <p:sldId id="300" r:id="rId17"/>
    <p:sldId id="297" r:id="rId18"/>
    <p:sldId id="301" r:id="rId19"/>
    <p:sldId id="302" r:id="rId20"/>
    <p:sldId id="303" r:id="rId21"/>
    <p:sldId id="304" r:id="rId22"/>
    <p:sldId id="305" r:id="rId23"/>
    <p:sldId id="307" r:id="rId24"/>
    <p:sldId id="308" r:id="rId25"/>
    <p:sldId id="309" r:id="rId26"/>
    <p:sldId id="306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8" autoAdjust="0"/>
    <p:restoredTop sz="92740" autoAdjust="0"/>
  </p:normalViewPr>
  <p:slideViewPr>
    <p:cSldViewPr>
      <p:cViewPr>
        <p:scale>
          <a:sx n="66" d="100"/>
          <a:sy n="66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8" b="33349"/>
          <a:stretch/>
        </p:blipFill>
        <p:spPr bwMode="auto">
          <a:xfrm>
            <a:off x="0" y="3869521"/>
            <a:ext cx="12192000" cy="29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2159"/>
          <a:stretch/>
        </p:blipFill>
        <p:spPr bwMode="auto">
          <a:xfrm>
            <a:off x="0" y="0"/>
            <a:ext cx="12192000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12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335936" y="3609002"/>
            <a:ext cx="3870043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The AI is on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way …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Note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AI is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a timing </a:t>
            </a:r>
            <a:r>
              <a:rPr lang="nl-BE" sz="1600" dirty="0" err="1">
                <a:solidFill>
                  <a:schemeClr val="bg1"/>
                </a:solidFill>
              </a:rPr>
              <a:t>randomization</a:t>
            </a:r>
            <a:r>
              <a:rPr lang="nl-BE" sz="1600" dirty="0">
                <a:solidFill>
                  <a:schemeClr val="bg1"/>
                </a:solidFill>
              </a:rPr>
              <a:t> interval, </a:t>
            </a:r>
            <a:r>
              <a:rPr lang="nl-BE" sz="1600" dirty="0" err="1">
                <a:solidFill>
                  <a:schemeClr val="bg1"/>
                </a:solidFill>
              </a:rPr>
              <a:t>resulting</a:t>
            </a:r>
            <a:r>
              <a:rPr lang="nl-BE" sz="1600" dirty="0">
                <a:solidFill>
                  <a:schemeClr val="bg1"/>
                </a:solidFill>
              </a:rPr>
              <a:t> in AI </a:t>
            </a:r>
            <a:r>
              <a:rPr lang="nl-BE" sz="1600" dirty="0" err="1">
                <a:solidFill>
                  <a:schemeClr val="bg1"/>
                </a:solidFill>
              </a:rPr>
              <a:t>being</a:t>
            </a:r>
            <a:r>
              <a:rPr lang="nl-BE" sz="1600" dirty="0">
                <a:solidFill>
                  <a:schemeClr val="bg1"/>
                </a:solidFill>
              </a:rPr>
              <a:t> spread out over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915998" y="531902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95999" y="4680621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366003" y="522062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64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2.1: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r>
              <a:rPr lang="nl-BE" dirty="0"/>
              <a:t> – home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7972392" y="4212510"/>
            <a:ext cx="3870043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 new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joins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mission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first AI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immediately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home base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land…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825997" y="513901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05999" y="4509012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78631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276002" y="504062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 rot="18900000"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al 40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Tekstvak 41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Ovaal 42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Tekstvak 43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23"/>
          <p:cNvCxnSpPr>
            <a:endCxn id="45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0" idx="0"/>
          </p:cNvCxnSpPr>
          <p:nvPr/>
        </p:nvCxnSpPr>
        <p:spPr>
          <a:xfrm flipH="1" flipV="1">
            <a:off x="2157795" y="3180837"/>
            <a:ext cx="3891705" cy="1451214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1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r>
              <a:rPr lang="nl-BE" dirty="0"/>
              <a:t> – </a:t>
            </a:r>
            <a:r>
              <a:rPr lang="nl-BE" dirty="0" err="1"/>
              <a:t>nearest</a:t>
            </a:r>
            <a:r>
              <a:rPr lang="nl-BE" dirty="0"/>
              <a:t> </a:t>
            </a:r>
            <a:r>
              <a:rPr lang="nl-BE" dirty="0" err="1"/>
              <a:t>friendly</a:t>
            </a:r>
            <a:r>
              <a:rPr lang="nl-BE" dirty="0"/>
              <a:t>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005999" y="54990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186000" y="48606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456004" y="54006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Rechte verbindingslijn 39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0"/>
            <a:endCxn id="45" idx="2"/>
          </p:cNvCxnSpPr>
          <p:nvPr/>
        </p:nvCxnSpPr>
        <p:spPr>
          <a:xfrm>
            <a:off x="6716807" y="5200509"/>
            <a:ext cx="2619229" cy="928521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al 40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Tekstvak 41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23"/>
          <p:cNvCxnSpPr>
            <a:endCxn id="41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44" name="TextBox 19"/>
          <p:cNvSpPr txBox="1"/>
          <p:nvPr/>
        </p:nvSpPr>
        <p:spPr>
          <a:xfrm>
            <a:off x="335936" y="3519001"/>
            <a:ext cx="5310059" cy="1350015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 new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joins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mission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first AI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immediately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nearest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Note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AIRBASE 4</a:t>
            </a:r>
            <a:r>
              <a:rPr lang="nl-BE" sz="1600" dirty="0">
                <a:solidFill>
                  <a:schemeClr val="bg1"/>
                </a:solidFill>
              </a:rPr>
              <a:t> was closer in range </a:t>
            </a:r>
            <a:r>
              <a:rPr lang="nl-BE" sz="1600" dirty="0" err="1">
                <a:solidFill>
                  <a:schemeClr val="bg1"/>
                </a:solidFill>
              </a:rPr>
              <a:t>than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AIRBASE 3</a:t>
            </a:r>
            <a:r>
              <a:rPr lang="nl-BE" sz="1600" dirty="0">
                <a:solidFill>
                  <a:schemeClr val="bg1"/>
                </a:solidFill>
              </a:rPr>
              <a:t>, but is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selected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because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5" name="Ovaal 44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8" name="Tekstvak 47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" name="Rechte verbindingslijn met pijl 50"/>
          <p:cNvCxnSpPr>
            <a:endCxn id="47" idx="3"/>
          </p:cNvCxnSpPr>
          <p:nvPr/>
        </p:nvCxnSpPr>
        <p:spPr>
          <a:xfrm flipV="1">
            <a:off x="6636006" y="3990844"/>
            <a:ext cx="878172" cy="968173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Vermenigvuldigen 61"/>
          <p:cNvSpPr/>
          <p:nvPr/>
        </p:nvSpPr>
        <p:spPr>
          <a:xfrm>
            <a:off x="6726007" y="4239009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10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al 18"/>
          <p:cNvSpPr/>
          <p:nvPr/>
        </p:nvSpPr>
        <p:spPr>
          <a:xfrm>
            <a:off x="5825997" y="1988984"/>
            <a:ext cx="5040056" cy="5040056"/>
          </a:xfrm>
          <a:prstGeom prst="ellipse">
            <a:avLst/>
          </a:prstGeom>
          <a:solidFill>
            <a:srgbClr val="FFDADA">
              <a:alpha val="50196"/>
            </a:srgbClr>
          </a:solidFill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function</a:t>
            </a:r>
            <a:r>
              <a:rPr lang="nl-BE" dirty="0"/>
              <a:t> 3: </a:t>
            </a:r>
            <a:r>
              <a:rPr lang="nl-BE" dirty="0" err="1"/>
              <a:t>only</a:t>
            </a:r>
            <a:r>
              <a:rPr lang="nl-BE" dirty="0"/>
              <a:t> return AI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is no </a:t>
            </a:r>
            <a:r>
              <a:rPr lang="nl-BE" dirty="0" err="1"/>
              <a:t>enemy</a:t>
            </a:r>
            <a:r>
              <a:rPr lang="nl-BE" dirty="0"/>
              <a:t>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range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12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9066033" y="3789004"/>
            <a:ext cx="2790031" cy="1170013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AI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if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there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enemy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range!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915998" y="531902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6095999" y="4680621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6366003" y="522062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3035967" y="6227424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3215968" y="5589024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3485972" y="6129030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7896020" y="48774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40" name="Groep 39"/>
          <p:cNvGrpSpPr/>
          <p:nvPr/>
        </p:nvGrpSpPr>
        <p:grpSpPr>
          <a:xfrm>
            <a:off x="8076022" y="4239009"/>
            <a:ext cx="540007" cy="540007"/>
            <a:chOff x="3665972" y="2888994"/>
            <a:chExt cx="540007" cy="540007"/>
          </a:xfrm>
        </p:grpSpPr>
        <p:sp>
          <p:nvSpPr>
            <p:cNvPr id="41" name="Ovaal 4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Rechte verbindingslijn 42"/>
          <p:cNvCxnSpPr/>
          <p:nvPr/>
        </p:nvCxnSpPr>
        <p:spPr>
          <a:xfrm>
            <a:off x="8346023" y="4779015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>
            <a:off x="6636006" y="4959018"/>
            <a:ext cx="2700030" cy="99001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12" idx="5"/>
          </p:cNvCxnSpPr>
          <p:nvPr/>
        </p:nvCxnSpPr>
        <p:spPr>
          <a:xfrm flipH="1" flipV="1">
            <a:off x="2157793" y="3180835"/>
            <a:ext cx="3938208" cy="1688181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Vermenigvuldigen 49"/>
          <p:cNvSpPr/>
          <p:nvPr/>
        </p:nvSpPr>
        <p:spPr>
          <a:xfrm>
            <a:off x="6996010" y="4959017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Vermenigvuldigen 50"/>
          <p:cNvSpPr/>
          <p:nvPr/>
        </p:nvSpPr>
        <p:spPr>
          <a:xfrm>
            <a:off x="4205979" y="3969006"/>
            <a:ext cx="720008" cy="554396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Tekstvak 51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 1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53" name="Groep 52"/>
          <p:cNvGrpSpPr/>
          <p:nvPr/>
        </p:nvGrpSpPr>
        <p:grpSpPr>
          <a:xfrm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Rechte verbindingslijn 55"/>
          <p:cNvCxnSpPr/>
          <p:nvPr/>
        </p:nvCxnSpPr>
        <p:spPr>
          <a:xfrm>
            <a:off x="1685950" y="603063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5195990" y="5319021"/>
            <a:ext cx="3870043" cy="90001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Let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execute</a:t>
            </a:r>
            <a:r>
              <a:rPr lang="nl-BE" sz="1600" dirty="0">
                <a:solidFill>
                  <a:schemeClr val="bg1"/>
                </a:solidFill>
              </a:rPr>
              <a:t> CAP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zones …</a:t>
            </a:r>
          </a:p>
          <a:p>
            <a:r>
              <a:rPr lang="nl-BE" sz="1600" dirty="0" err="1">
                <a:solidFill>
                  <a:schemeClr val="bg1"/>
                </a:solidFill>
              </a:rPr>
              <a:t>PatrolZones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created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PATROLZONE class…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3935977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4115978" y="54990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9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4385982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5375992" y="42390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5555993" y="3600609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5825997" y="414061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met pijl 40"/>
          <p:cNvCxnSpPr/>
          <p:nvPr/>
        </p:nvCxnSpPr>
        <p:spPr>
          <a:xfrm>
            <a:off x="4205979" y="3879005"/>
            <a:ext cx="135001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endCxn id="10" idx="2"/>
          </p:cNvCxnSpPr>
          <p:nvPr/>
        </p:nvCxnSpPr>
        <p:spPr>
          <a:xfrm>
            <a:off x="4025977" y="4419011"/>
            <a:ext cx="290122" cy="1089212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5015988" y="4959016"/>
            <a:ext cx="4050045" cy="1440017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In case of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out of </a:t>
            </a:r>
            <a:r>
              <a:rPr lang="nl-BE" sz="1600" b="1" dirty="0" err="1">
                <a:solidFill>
                  <a:schemeClr val="bg1"/>
                </a:solidFill>
              </a:rPr>
              <a:t>fuel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situation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of </a:t>
            </a:r>
            <a:r>
              <a:rPr lang="nl-BE" sz="1600" dirty="0" err="1">
                <a:solidFill>
                  <a:schemeClr val="bg1"/>
                </a:solidFill>
              </a:rPr>
              <a:t>one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airborne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home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notified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replacement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dirty="0" err="1">
                <a:solidFill>
                  <a:schemeClr val="bg1"/>
                </a:solidFill>
              </a:rPr>
              <a:t>current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remain</a:t>
            </a:r>
            <a:r>
              <a:rPr lang="nl-BE" sz="1600" dirty="0">
                <a:solidFill>
                  <a:schemeClr val="bg1"/>
                </a:solidFill>
              </a:rPr>
              <a:t> in </a:t>
            </a:r>
            <a:r>
              <a:rPr lang="nl-BE" sz="1600" dirty="0" err="1">
                <a:solidFill>
                  <a:schemeClr val="bg1"/>
                </a:solidFill>
              </a:rPr>
              <a:t>orbit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awaiting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arrival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new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375992" y="4239009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>
            <a:off x="5555993" y="3600609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5825997" y="4140615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235947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 rot="18000000">
            <a:off x="1415948" y="5499023"/>
            <a:ext cx="540007" cy="540007"/>
            <a:chOff x="3665972" y="2888994"/>
            <a:chExt cx="540007" cy="540007"/>
          </a:xfrm>
        </p:grpSpPr>
        <p:sp>
          <p:nvSpPr>
            <p:cNvPr id="26" name="Ovaal 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Rechte verbindingslijn 27"/>
          <p:cNvCxnSpPr/>
          <p:nvPr/>
        </p:nvCxnSpPr>
        <p:spPr>
          <a:xfrm>
            <a:off x="1685952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845975" y="5687418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0" name="Groep 29"/>
          <p:cNvGrpSpPr/>
          <p:nvPr/>
        </p:nvGrpSpPr>
        <p:grpSpPr>
          <a:xfrm>
            <a:off x="4025977" y="5049018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Rechte verbindingslijn 40"/>
          <p:cNvCxnSpPr/>
          <p:nvPr/>
        </p:nvCxnSpPr>
        <p:spPr>
          <a:xfrm>
            <a:off x="4295979" y="5580631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26" idx="5"/>
          </p:cNvCxnSpPr>
          <p:nvPr/>
        </p:nvCxnSpPr>
        <p:spPr>
          <a:xfrm flipV="1">
            <a:off x="1946754" y="4239009"/>
            <a:ext cx="2079223" cy="14601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4" name="Rechte verbindingslijn met pijl 43"/>
          <p:cNvCxnSpPr/>
          <p:nvPr/>
        </p:nvCxnSpPr>
        <p:spPr>
          <a:xfrm>
            <a:off x="4205979" y="3879005"/>
            <a:ext cx="135001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logram 38"/>
          <p:cNvSpPr/>
          <p:nvPr/>
        </p:nvSpPr>
        <p:spPr>
          <a:xfrm rot="19938060">
            <a:off x="2861420" y="3031759"/>
            <a:ext cx="4766912" cy="2707177"/>
          </a:xfrm>
          <a:prstGeom prst="parallelogram">
            <a:avLst>
              <a:gd name="adj" fmla="val 46909"/>
            </a:avLst>
          </a:prstGeom>
          <a:solidFill>
            <a:schemeClr val="accent2">
              <a:alpha val="3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4: </a:t>
            </a:r>
            <a:r>
              <a:rPr lang="nl-BE" dirty="0" err="1"/>
              <a:t>patrol</a:t>
            </a:r>
            <a:r>
              <a:rPr lang="nl-BE" dirty="0"/>
              <a:t> zones</a:t>
            </a:r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al 11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Ovaal 12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4295980" y="5589024"/>
            <a:ext cx="2790031" cy="900011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After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specified</a:t>
            </a:r>
            <a:r>
              <a:rPr lang="nl-BE" sz="1600" dirty="0">
                <a:solidFill>
                  <a:schemeClr val="bg1"/>
                </a:solidFill>
              </a:rPr>
              <a:t> time,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old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nearest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base.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25997" y="3879005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2" name="Groep 31"/>
          <p:cNvGrpSpPr/>
          <p:nvPr/>
        </p:nvGrpSpPr>
        <p:grpSpPr>
          <a:xfrm rot="12600000">
            <a:off x="6005998" y="3240605"/>
            <a:ext cx="540007" cy="540007"/>
            <a:chOff x="3665972" y="2888994"/>
            <a:chExt cx="540007" cy="540007"/>
          </a:xfrm>
        </p:grpSpPr>
        <p:sp>
          <p:nvSpPr>
            <p:cNvPr id="33" name="Ovaal 3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Rechte verbindingslijn 34"/>
          <p:cNvCxnSpPr/>
          <p:nvPr/>
        </p:nvCxnSpPr>
        <p:spPr>
          <a:xfrm>
            <a:off x="6276002" y="3780611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044794" y="515624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 rot="16200000">
            <a:off x="3224795" y="4517840"/>
            <a:ext cx="540007" cy="540007"/>
            <a:chOff x="3665972" y="2888994"/>
            <a:chExt cx="540007" cy="540007"/>
          </a:xfrm>
        </p:grpSpPr>
        <p:sp>
          <p:nvSpPr>
            <p:cNvPr id="26" name="Ovaal 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Rechte verbindingslijn 27"/>
          <p:cNvCxnSpPr/>
          <p:nvPr/>
        </p:nvCxnSpPr>
        <p:spPr>
          <a:xfrm>
            <a:off x="3494799" y="505784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0" idx="0"/>
            <a:endCxn id="3" idx="6"/>
          </p:cNvCxnSpPr>
          <p:nvPr/>
        </p:nvCxnSpPr>
        <p:spPr>
          <a:xfrm flipH="1" flipV="1">
            <a:off x="2225956" y="5769027"/>
            <a:ext cx="990012" cy="81607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035966" y="621903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AI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30" name="Groep 29"/>
          <p:cNvGrpSpPr/>
          <p:nvPr/>
        </p:nvGrpSpPr>
        <p:grpSpPr>
          <a:xfrm>
            <a:off x="3215968" y="5580631"/>
            <a:ext cx="540007" cy="540007"/>
            <a:chOff x="3665972" y="2888994"/>
            <a:chExt cx="540007" cy="540007"/>
          </a:xfrm>
        </p:grpSpPr>
        <p:sp>
          <p:nvSpPr>
            <p:cNvPr id="38" name="Ovaal 3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Rechte verbindingslijn 40"/>
          <p:cNvCxnSpPr/>
          <p:nvPr/>
        </p:nvCxnSpPr>
        <p:spPr>
          <a:xfrm>
            <a:off x="3485970" y="6112244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335936" y="5409022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Rechte verbindingslijn met pijl 44"/>
          <p:cNvCxnSpPr/>
          <p:nvPr/>
        </p:nvCxnSpPr>
        <p:spPr>
          <a:xfrm flipV="1">
            <a:off x="3665973" y="4239010"/>
            <a:ext cx="360004" cy="36000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1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2 AI templates;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135" name="Rechthoek 134"/>
          <p:cNvSpPr/>
          <p:nvPr/>
        </p:nvSpPr>
        <p:spPr>
          <a:xfrm>
            <a:off x="7986021" y="2528990"/>
            <a:ext cx="2250025" cy="1080012"/>
          </a:xfrm>
          <a:prstGeom prst="rect">
            <a:avLst/>
          </a:prstGeom>
          <a:solidFill>
            <a:schemeClr val="accent2">
              <a:alpha val="30196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3035966" y="2528990"/>
            <a:ext cx="2250025" cy="1080012"/>
          </a:xfrm>
          <a:prstGeom prst="rect">
            <a:avLst/>
          </a:prstGeom>
          <a:solidFill>
            <a:schemeClr val="accent1">
              <a:alpha val="30196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5: </a:t>
            </a:r>
            <a:r>
              <a:rPr lang="nl-BE" dirty="0" err="1"/>
              <a:t>randomize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different </a:t>
            </a:r>
            <a:r>
              <a:rPr lang="nl-BE" dirty="0" err="1"/>
              <a:t>spawn</a:t>
            </a:r>
            <a:r>
              <a:rPr lang="nl-BE" dirty="0"/>
              <a:t> </a:t>
            </a:r>
            <a:r>
              <a:rPr lang="nl-BE" dirty="0" err="1"/>
              <a:t>objects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3125967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1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3305968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4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Rechte verbindingslijn 71"/>
          <p:cNvCxnSpPr/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There</a:t>
            </a:r>
            <a:r>
              <a:rPr lang="nl-BE" dirty="0"/>
              <a:t> are no blue </a:t>
            </a:r>
            <a:r>
              <a:rPr lang="nl-BE" dirty="0" err="1"/>
              <a:t>and</a:t>
            </a:r>
            <a:r>
              <a:rPr lang="nl-BE" dirty="0"/>
              <a:t> red </a:t>
            </a:r>
            <a:r>
              <a:rPr lang="nl-BE" dirty="0" err="1"/>
              <a:t>players</a:t>
            </a:r>
            <a:r>
              <a:rPr lang="nl-BE" dirty="0"/>
              <a:t> …</a:t>
            </a:r>
          </a:p>
          <a:p>
            <a:pPr algn="ctr"/>
            <a:r>
              <a:rPr lang="nl-BE" dirty="0"/>
              <a:t>An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</a:p>
          <a:p>
            <a:pPr algn="ctr"/>
            <a:r>
              <a:rPr lang="nl-BE" dirty="0"/>
              <a:t>2 different AI templates …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1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 2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5" name="Groep 84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86" name="Ovaal 8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Rechte verbindingslijn 87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8076022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3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1" name="Groep 120"/>
          <p:cNvGrpSpPr/>
          <p:nvPr/>
        </p:nvGrpSpPr>
        <p:grpSpPr>
          <a:xfrm>
            <a:off x="8256023" y="2618991"/>
            <a:ext cx="540007" cy="540007"/>
            <a:chOff x="3665972" y="2888994"/>
            <a:chExt cx="540007" cy="540007"/>
          </a:xfrm>
        </p:grpSpPr>
        <p:sp>
          <p:nvSpPr>
            <p:cNvPr id="122" name="Ovaal 121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4" name="Rechte verbindingslijn 123"/>
          <p:cNvCxnSpPr/>
          <p:nvPr/>
        </p:nvCxnSpPr>
        <p:spPr>
          <a:xfrm>
            <a:off x="8526025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 4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6" name="Groep 125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7" name="Ovaal 12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9" name="Rechte verbindingslijn 128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2" idx="2"/>
            <a:endCxn id="111" idx="7"/>
          </p:cNvCxnSpPr>
          <p:nvPr/>
        </p:nvCxnSpPr>
        <p:spPr>
          <a:xfrm flipH="1">
            <a:off x="2686881" y="3609002"/>
            <a:ext cx="1474098" cy="169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135" idx="2"/>
            <a:endCxn id="127" idx="7"/>
          </p:cNvCxnSpPr>
          <p:nvPr/>
        </p:nvCxnSpPr>
        <p:spPr>
          <a:xfrm flipH="1">
            <a:off x="7636936" y="3609002"/>
            <a:ext cx="1474098" cy="16991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5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1 -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aibalancer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ClientSet</a:t>
            </a:r>
            <a:r>
              <a:rPr lang="nl-BE" sz="2400" b="1" dirty="0"/>
              <a:t> = </a:t>
            </a:r>
            <a:r>
              <a:rPr lang="nl-BE" sz="2400" b="1" dirty="0" err="1"/>
              <a:t>SET_CLIENT:New</a:t>
            </a:r>
            <a:r>
              <a:rPr lang="nl-BE" sz="2400" b="1" dirty="0"/>
              <a:t>():</a:t>
            </a:r>
            <a:r>
              <a:rPr lang="nl-BE" sz="2400" b="1" dirty="0" err="1"/>
              <a:t>FilterX</a:t>
            </a:r>
            <a:r>
              <a:rPr lang="nl-BE" sz="2400" b="1" dirty="0"/>
              <a:t>( “X”):</a:t>
            </a:r>
            <a:r>
              <a:rPr lang="nl-BE" sz="2400" b="1" dirty="0" err="1"/>
              <a:t>FilterStart</a:t>
            </a:r>
            <a:r>
              <a:rPr lang="nl-BE" sz="2400" b="1" dirty="0"/>
              <a:t>()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AISpawn</a:t>
            </a:r>
            <a:r>
              <a:rPr lang="nl-BE" sz="2400" b="1" dirty="0"/>
              <a:t> = </a:t>
            </a:r>
            <a:r>
              <a:rPr lang="nl-BE" sz="2400" b="1" dirty="0" err="1"/>
              <a:t>SPAWN:New</a:t>
            </a:r>
            <a:r>
              <a:rPr lang="nl-BE" sz="2400" b="1" dirty="0"/>
              <a:t>( "AI Group Name"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AIBalancer</a:t>
            </a:r>
            <a:r>
              <a:rPr lang="nl-BE" sz="2400" b="1" dirty="0"/>
              <a:t> = </a:t>
            </a:r>
            <a:r>
              <a:rPr lang="nl-BE" sz="2400" b="1" dirty="0" err="1"/>
              <a:t>AIBALANCER:New</a:t>
            </a:r>
            <a:r>
              <a:rPr lang="nl-BE" sz="2400" b="1" dirty="0"/>
              <a:t>( </a:t>
            </a:r>
            <a:r>
              <a:rPr lang="nl-BE" sz="2400" b="1" dirty="0" err="1"/>
              <a:t>ClientSet</a:t>
            </a:r>
            <a:r>
              <a:rPr lang="nl-BE" sz="2400" b="1" dirty="0"/>
              <a:t>, </a:t>
            </a:r>
            <a:r>
              <a:rPr lang="nl-BE" sz="2400" b="1" dirty="0" err="1"/>
              <a:t>AISpawn</a:t>
            </a:r>
            <a:r>
              <a:rPr lang="nl-BE" sz="2400" b="1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09002"/>
            <a:ext cx="9784080" cy="26089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/>
              <a:t>AIBALANCER </a:t>
            </a:r>
            <a:r>
              <a:rPr lang="nl-BE" dirty="0"/>
              <a:t>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2 parameters: </a:t>
            </a:r>
          </a:p>
          <a:p>
            <a:pPr lvl="1"/>
            <a:r>
              <a:rPr lang="nl-BE" dirty="0"/>
              <a:t>A SET_CLIENT object. </a:t>
            </a:r>
            <a:r>
              <a:rPr lang="nl-BE" dirty="0" err="1"/>
              <a:t>Please</a:t>
            </a:r>
            <a:r>
              <a:rPr lang="nl-BE" dirty="0"/>
              <a:t> review </a:t>
            </a:r>
            <a:r>
              <a:rPr lang="nl-BE" dirty="0" err="1"/>
              <a:t>the</a:t>
            </a:r>
            <a:r>
              <a:rPr lang="nl-BE" dirty="0"/>
              <a:t> SET_CLIENT class </a:t>
            </a:r>
            <a:r>
              <a:rPr lang="nl-BE" dirty="0" err="1"/>
              <a:t>for</a:t>
            </a:r>
            <a:r>
              <a:rPr lang="nl-BE" dirty="0"/>
              <a:t> more information.</a:t>
            </a:r>
          </a:p>
          <a:p>
            <a:pPr lvl="1"/>
            <a:r>
              <a:rPr lang="nl-BE" dirty="0"/>
              <a:t>A single SPAWN object or a </a:t>
            </a:r>
            <a:r>
              <a:rPr lang="nl-BE" dirty="0" err="1"/>
              <a:t>table</a:t>
            </a:r>
            <a:r>
              <a:rPr lang="nl-BE" dirty="0"/>
              <a:t> of SPAWN </a:t>
            </a:r>
            <a:r>
              <a:rPr lang="nl-BE" dirty="0" err="1"/>
              <a:t>objects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pass a </a:t>
            </a:r>
            <a:r>
              <a:rPr lang="nl-BE" dirty="0" err="1"/>
              <a:t>table</a:t>
            </a:r>
            <a:r>
              <a:rPr lang="nl-BE" dirty="0"/>
              <a:t> of SPAWN </a:t>
            </a:r>
            <a:r>
              <a:rPr lang="nl-BE" dirty="0" err="1"/>
              <a:t>objects</a:t>
            </a:r>
            <a:r>
              <a:rPr lang="nl-BE" dirty="0"/>
              <a:t>.</a:t>
            </a:r>
          </a:p>
        </p:txBody>
      </p:sp>
      <p:sp>
        <p:nvSpPr>
          <p:cNvPr id="5" name="TextBox 19"/>
          <p:cNvSpPr txBox="1"/>
          <p:nvPr/>
        </p:nvSpPr>
        <p:spPr>
          <a:xfrm>
            <a:off x="1685951" y="5679025"/>
            <a:ext cx="6750075" cy="90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b="1" dirty="0"/>
              <a:t>AISpawn1</a:t>
            </a:r>
            <a:r>
              <a:rPr lang="nl-BE" sz="1600" dirty="0"/>
              <a:t> = </a:t>
            </a:r>
            <a:r>
              <a:rPr lang="nl-BE" sz="1600" dirty="0" err="1"/>
              <a:t>SPAWN:New</a:t>
            </a:r>
            <a:r>
              <a:rPr lang="nl-BE" sz="1600" dirty="0"/>
              <a:t>( "AI Group Name 1" )</a:t>
            </a:r>
          </a:p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b="1" dirty="0"/>
              <a:t>AISpawn2</a:t>
            </a:r>
            <a:r>
              <a:rPr lang="nl-BE" sz="1600" dirty="0"/>
              <a:t> = </a:t>
            </a:r>
            <a:r>
              <a:rPr lang="nl-BE" sz="1600" dirty="0" err="1"/>
              <a:t>SPAWN:New</a:t>
            </a:r>
            <a:r>
              <a:rPr lang="nl-BE" sz="1600" dirty="0"/>
              <a:t>( "AI Group Name 2" )</a:t>
            </a:r>
          </a:p>
          <a:p>
            <a:pPr marL="0" indent="0">
              <a:buNone/>
            </a:pPr>
            <a:r>
              <a:rPr lang="nl-BE" sz="1600" dirty="0" err="1"/>
              <a:t>local</a:t>
            </a:r>
            <a:r>
              <a:rPr lang="nl-BE" sz="1600" dirty="0"/>
              <a:t> </a:t>
            </a:r>
            <a:r>
              <a:rPr lang="nl-BE" sz="1600" dirty="0" err="1"/>
              <a:t>AIBalancer</a:t>
            </a:r>
            <a:r>
              <a:rPr lang="nl-BE" sz="1600" dirty="0"/>
              <a:t> = </a:t>
            </a:r>
            <a:r>
              <a:rPr lang="nl-BE" sz="1600" dirty="0" err="1"/>
              <a:t>AIBALANCER:New</a:t>
            </a:r>
            <a:r>
              <a:rPr lang="nl-BE" sz="1600" dirty="0"/>
              <a:t>( </a:t>
            </a:r>
            <a:r>
              <a:rPr lang="nl-BE" sz="1600" dirty="0" err="1"/>
              <a:t>ClientSet</a:t>
            </a:r>
            <a:r>
              <a:rPr lang="nl-BE" sz="1600" dirty="0"/>
              <a:t>, </a:t>
            </a:r>
            <a:r>
              <a:rPr lang="nl-BE" sz="1600" b="1" dirty="0"/>
              <a:t>{ AISpawn1, AISpawn2 } </a:t>
            </a:r>
            <a:r>
              <a:rPr lang="nl-B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6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2.1 &amp; 3 – return </a:t>
            </a:r>
            <a:r>
              <a:rPr lang="nl-BE" dirty="0" err="1"/>
              <a:t>to</a:t>
            </a:r>
            <a:r>
              <a:rPr lang="nl-BE" dirty="0"/>
              <a:t> home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Range = 10000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ReturnToHomeAirbase</a:t>
            </a:r>
            <a:r>
              <a:rPr lang="nl-BE" sz="2400" b="1" dirty="0"/>
              <a:t>( Range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ReturnToHomeAirbase</a:t>
            </a:r>
            <a:r>
              <a:rPr lang="nl-BE" dirty="0"/>
              <a:t> covers </a:t>
            </a:r>
            <a:r>
              <a:rPr lang="nl-BE" dirty="0" err="1"/>
              <a:t>functionality</a:t>
            </a:r>
            <a:r>
              <a:rPr lang="nl-BE" dirty="0"/>
              <a:t> 2.1 &amp; 3.</a:t>
            </a:r>
            <a:endParaRPr lang="nl-BE" b="1" dirty="0"/>
          </a:p>
          <a:p>
            <a:r>
              <a:rPr lang="nl-BE" dirty="0"/>
              <a:t>A </a:t>
            </a:r>
            <a:r>
              <a:rPr lang="nl-BE" b="1" dirty="0"/>
              <a:t>Range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is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 </a:t>
            </a:r>
            <a:r>
              <a:rPr lang="nl-BE" dirty="0" err="1"/>
              <a:t>and</a:t>
            </a:r>
            <a:r>
              <a:rPr lang="nl-BE" dirty="0"/>
              <a:t> FAC classes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Compensate</a:t>
            </a:r>
            <a:br>
              <a:rPr lang="en-US" dirty="0"/>
            </a:br>
            <a:r>
              <a:rPr lang="en-US" dirty="0"/>
              <a:t>for lack of players</a:t>
            </a:r>
            <a:br>
              <a:rPr lang="en-US" dirty="0"/>
            </a:br>
            <a:r>
              <a:rPr lang="en-US" dirty="0"/>
              <a:t>in your </a:t>
            </a:r>
            <a:br>
              <a:rPr lang="en-US" dirty="0"/>
            </a:br>
            <a:r>
              <a:rPr lang="en-US" dirty="0"/>
              <a:t>multiplayer mission</a:t>
            </a:r>
            <a:br>
              <a:rPr lang="en-US" dirty="0"/>
            </a:br>
            <a:r>
              <a:rPr lang="en-US" dirty="0"/>
              <a:t>with AI</a:t>
            </a:r>
          </a:p>
        </p:txBody>
      </p:sp>
      <p:sp>
        <p:nvSpPr>
          <p:cNvPr id="24" name="Afgeronde rechthoek 18"/>
          <p:cNvSpPr/>
          <p:nvPr/>
        </p:nvSpPr>
        <p:spPr>
          <a:xfrm>
            <a:off x="132594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"/>
          <p:cNvCxnSpPr>
            <a:endCxn id="26" idx="2"/>
          </p:cNvCxnSpPr>
          <p:nvPr/>
        </p:nvCxnSpPr>
        <p:spPr>
          <a:xfrm flipV="1">
            <a:off x="2270958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18"/>
          <p:cNvSpPr/>
          <p:nvPr/>
        </p:nvSpPr>
        <p:spPr>
          <a:xfrm>
            <a:off x="132594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4205979" y="423900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8"/>
          <p:cNvSpPr/>
          <p:nvPr/>
        </p:nvSpPr>
        <p:spPr>
          <a:xfrm>
            <a:off x="4205979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18"/>
          <p:cNvSpPr/>
          <p:nvPr/>
        </p:nvSpPr>
        <p:spPr>
          <a:xfrm>
            <a:off x="4385981" y="549902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Afgeronde rechthoek 18"/>
          <p:cNvSpPr/>
          <p:nvPr/>
        </p:nvSpPr>
        <p:spPr>
          <a:xfrm>
            <a:off x="4565983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4025977" y="4509012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7"/>
          <p:cNvSpPr/>
          <p:nvPr/>
        </p:nvSpPr>
        <p:spPr>
          <a:xfrm>
            <a:off x="3845975" y="441901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Rechte verbindingslijn 32"/>
          <p:cNvCxnSpPr/>
          <p:nvPr/>
        </p:nvCxnSpPr>
        <p:spPr>
          <a:xfrm flipH="1">
            <a:off x="4025977" y="558902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7"/>
          <p:cNvSpPr/>
          <p:nvPr/>
        </p:nvSpPr>
        <p:spPr>
          <a:xfrm>
            <a:off x="3845975" y="5499023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Rechte verbindingslijn 34"/>
          <p:cNvCxnSpPr>
            <a:stCxn id="24" idx="3"/>
            <a:endCxn id="32" idx="2"/>
          </p:cNvCxnSpPr>
          <p:nvPr/>
        </p:nvCxnSpPr>
        <p:spPr>
          <a:xfrm flipV="1">
            <a:off x="3215968" y="4509012"/>
            <a:ext cx="630007" cy="49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>
            <a:stCxn id="24" idx="3"/>
            <a:endCxn id="34" idx="2"/>
          </p:cNvCxnSpPr>
          <p:nvPr/>
        </p:nvCxnSpPr>
        <p:spPr>
          <a:xfrm>
            <a:off x="3215968" y="5004018"/>
            <a:ext cx="630007" cy="58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geronde rechthoek 18"/>
          <p:cNvSpPr/>
          <p:nvPr/>
        </p:nvSpPr>
        <p:spPr>
          <a:xfrm>
            <a:off x="1685951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PATROLZONE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8" name="Rechte verbindingslijn 17"/>
          <p:cNvCxnSpPr/>
          <p:nvPr/>
        </p:nvCxnSpPr>
        <p:spPr>
          <a:xfrm flipV="1">
            <a:off x="2585961" y="5769026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/>
          <p:cNvSpPr/>
          <p:nvPr/>
        </p:nvSpPr>
        <p:spPr>
          <a:xfrm>
            <a:off x="2495960" y="5589024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20"/>
          <p:cNvCxnSpPr>
            <a:stCxn id="24" idx="2"/>
            <a:endCxn id="19" idx="0"/>
          </p:cNvCxnSpPr>
          <p:nvPr/>
        </p:nvCxnSpPr>
        <p:spPr>
          <a:xfrm>
            <a:off x="2270958" y="5319021"/>
            <a:ext cx="315003" cy="2700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2.2 &amp; 3 – return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nearest</a:t>
            </a:r>
            <a:r>
              <a:rPr lang="nl-BE" dirty="0"/>
              <a:t>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 err="1"/>
              <a:t>AirbasesSet</a:t>
            </a:r>
            <a:r>
              <a:rPr lang="nl-BE" sz="2400" b="1" dirty="0"/>
              <a:t> </a:t>
            </a:r>
            <a:r>
              <a:rPr lang="nl-BE" sz="2400" dirty="0"/>
              <a:t>= </a:t>
            </a:r>
            <a:r>
              <a:rPr lang="nl-BE" sz="2400" b="1" dirty="0" err="1"/>
              <a:t>SET_AIRBASE:New</a:t>
            </a:r>
            <a:r>
              <a:rPr lang="nl-BE" sz="2400" b="1" dirty="0"/>
              <a:t>()</a:t>
            </a:r>
            <a:r>
              <a:rPr lang="nl-BE" sz="2400" dirty="0"/>
              <a:t>:</a:t>
            </a:r>
            <a:r>
              <a:rPr lang="nl-BE" sz="2400" dirty="0" err="1"/>
              <a:t>FilterCoalitions</a:t>
            </a:r>
            <a:r>
              <a:rPr lang="nl-BE" sz="2400" dirty="0"/>
              <a:t>(“X"):</a:t>
            </a:r>
            <a:r>
              <a:rPr lang="nl-BE" sz="2400" dirty="0" err="1"/>
              <a:t>FilterStart</a:t>
            </a:r>
            <a:r>
              <a:rPr lang="nl-BE" sz="2400" dirty="0"/>
              <a:t>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Range</a:t>
            </a:r>
            <a:r>
              <a:rPr lang="nl-BE" sz="2400" dirty="0"/>
              <a:t> = 10000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ReturnToNearestAirbases</a:t>
            </a:r>
            <a:r>
              <a:rPr lang="nl-BE" sz="2400" dirty="0"/>
              <a:t>( </a:t>
            </a:r>
            <a:r>
              <a:rPr lang="nl-BE" sz="2400" b="1" dirty="0"/>
              <a:t>Range</a:t>
            </a:r>
            <a:r>
              <a:rPr lang="nl-BE" sz="2400" dirty="0"/>
              <a:t>, </a:t>
            </a:r>
            <a:r>
              <a:rPr lang="nl-BE" sz="2400" b="1" dirty="0" err="1"/>
              <a:t>AirbasesSet</a:t>
            </a:r>
            <a:r>
              <a:rPr lang="nl-BE" sz="2400" dirty="0"/>
              <a:t> )</a:t>
            </a: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5"/>
            <a:ext cx="9784080" cy="23389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sz="2000" b="1" dirty="0" err="1"/>
              <a:t>ReturnToNearestAirbases</a:t>
            </a:r>
            <a:r>
              <a:rPr lang="nl-BE" dirty="0"/>
              <a:t> covers </a:t>
            </a:r>
            <a:r>
              <a:rPr lang="nl-BE" dirty="0" err="1"/>
              <a:t>functionality</a:t>
            </a:r>
            <a:r>
              <a:rPr lang="nl-BE" dirty="0"/>
              <a:t> 2.2 &amp; 3.</a:t>
            </a:r>
            <a:endParaRPr lang="nl-BE" b="1" dirty="0"/>
          </a:p>
          <a:p>
            <a:r>
              <a:rPr lang="nl-BE" dirty="0"/>
              <a:t>A </a:t>
            </a:r>
            <a:r>
              <a:rPr lang="nl-BE" b="1" dirty="0"/>
              <a:t>Range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is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  <a:p>
            <a:r>
              <a:rPr lang="nl-BE" dirty="0"/>
              <a:t>The </a:t>
            </a:r>
            <a:r>
              <a:rPr lang="nl-BE" b="1" dirty="0" err="1"/>
              <a:t>AirbasesSet</a:t>
            </a:r>
            <a:r>
              <a:rPr lang="nl-BE" dirty="0"/>
              <a:t> is a SET_AIRBASES object. The </a:t>
            </a:r>
            <a:r>
              <a:rPr lang="nl-BE" dirty="0" err="1"/>
              <a:t>AirbasesSet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populated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selection</a:t>
            </a:r>
            <a:r>
              <a:rPr lang="nl-BE" dirty="0"/>
              <a:t> of </a:t>
            </a:r>
            <a:r>
              <a:rPr lang="nl-BE" dirty="0" err="1"/>
              <a:t>airbases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FilterX</a:t>
            </a:r>
            <a:r>
              <a:rPr lang="nl-BE" dirty="0"/>
              <a:t>( “X” 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r>
              <a:rPr lang="nl-BE" dirty="0" err="1"/>
              <a:t>Please</a:t>
            </a:r>
            <a:r>
              <a:rPr lang="nl-BE" dirty="0"/>
              <a:t> review </a:t>
            </a:r>
            <a:r>
              <a:rPr lang="nl-BE" dirty="0" err="1"/>
              <a:t>the</a:t>
            </a:r>
            <a:r>
              <a:rPr lang="nl-BE" dirty="0"/>
              <a:t> SET_AIRBASES class </a:t>
            </a:r>
            <a:r>
              <a:rPr lang="nl-BE" dirty="0" err="1"/>
              <a:t>for</a:t>
            </a:r>
            <a:r>
              <a:rPr lang="nl-BE" dirty="0"/>
              <a:t> more information.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1906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Zone = </a:t>
            </a:r>
            <a:r>
              <a:rPr lang="nl-BE" sz="2400" dirty="0" err="1"/>
              <a:t>ZONE_X:New</a:t>
            </a:r>
            <a:r>
              <a:rPr lang="nl-BE" sz="2400" dirty="0"/>
              <a:t>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b="1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To</a:t>
            </a:r>
            <a:r>
              <a:rPr lang="nl-BE" dirty="0"/>
              <a:t> cover </a:t>
            </a:r>
            <a:r>
              <a:rPr lang="nl-BE" dirty="0" err="1"/>
              <a:t>functionality</a:t>
            </a:r>
            <a:r>
              <a:rPr lang="nl-BE" dirty="0"/>
              <a:t> 4, we </a:t>
            </a:r>
            <a:r>
              <a:rPr lang="nl-BE" dirty="0" err="1"/>
              <a:t>need</a:t>
            </a:r>
            <a:r>
              <a:rPr lang="nl-BE" dirty="0"/>
              <a:t> first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explain</a:t>
            </a:r>
            <a:r>
              <a:rPr lang="nl-BE" dirty="0"/>
              <a:t> </a:t>
            </a:r>
            <a:r>
              <a:rPr lang="nl-BE" b="1" dirty="0"/>
              <a:t>PATROLZONE</a:t>
            </a:r>
            <a:r>
              <a:rPr lang="nl-BE" dirty="0"/>
              <a:t>. </a:t>
            </a:r>
            <a:r>
              <a:rPr lang="nl-BE" b="1" dirty="0"/>
              <a:t>PATROLZONE</a:t>
            </a:r>
            <a:r>
              <a:rPr lang="nl-BE" dirty="0"/>
              <a:t> </a:t>
            </a:r>
            <a:r>
              <a:rPr lang="nl-BE" dirty="0" err="1"/>
              <a:t>lets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AI Group </a:t>
            </a:r>
            <a:r>
              <a:rPr lang="nl-BE" dirty="0" err="1"/>
              <a:t>execute</a:t>
            </a:r>
            <a:r>
              <a:rPr lang="nl-BE" dirty="0"/>
              <a:t> a CAP </a:t>
            </a: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specified</a:t>
            </a:r>
            <a:r>
              <a:rPr lang="nl-BE" dirty="0"/>
              <a:t> zone. The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fly</a:t>
            </a:r>
            <a:r>
              <a:rPr lang="nl-BE" dirty="0"/>
              <a:t> </a:t>
            </a:r>
            <a:r>
              <a:rPr lang="nl-BE" dirty="0" err="1"/>
              <a:t>towards</a:t>
            </a:r>
            <a:r>
              <a:rPr lang="nl-BE" dirty="0"/>
              <a:t> a </a:t>
            </a:r>
            <a:r>
              <a:rPr lang="nl-BE" dirty="0" err="1"/>
              <a:t>randomized</a:t>
            </a:r>
            <a:r>
              <a:rPr lang="nl-BE" dirty="0"/>
              <a:t> point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 </a:t>
            </a:r>
            <a:r>
              <a:rPr lang="nl-BE" dirty="0" err="1"/>
              <a:t>Once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point is </a:t>
            </a:r>
            <a:r>
              <a:rPr lang="nl-BE" dirty="0" err="1"/>
              <a:t>reached</a:t>
            </a:r>
            <a:r>
              <a:rPr lang="nl-BE" dirty="0"/>
              <a:t>, </a:t>
            </a:r>
            <a:r>
              <a:rPr lang="nl-BE" dirty="0" err="1"/>
              <a:t>another</a:t>
            </a:r>
            <a:r>
              <a:rPr lang="nl-BE" dirty="0"/>
              <a:t> point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chosen</a:t>
            </a:r>
            <a:r>
              <a:rPr lang="nl-BE" dirty="0"/>
              <a:t>.</a:t>
            </a:r>
            <a:endParaRPr lang="nl-BE" b="1" dirty="0"/>
          </a:p>
          <a:p>
            <a:pPr lvl="1"/>
            <a:r>
              <a:rPr lang="nl-BE" dirty="0"/>
              <a:t>The </a:t>
            </a:r>
            <a:r>
              <a:rPr lang="nl-BE" b="1" dirty="0"/>
              <a:t>New()</a:t>
            </a:r>
            <a:r>
              <a:rPr lang="nl-BE" dirty="0"/>
              <a:t> </a:t>
            </a:r>
            <a:r>
              <a:rPr lang="nl-BE" dirty="0" err="1"/>
              <a:t>constructor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a new PATROLZONE object.</a:t>
            </a:r>
          </a:p>
          <a:p>
            <a:pPr lvl="2"/>
            <a:r>
              <a:rPr lang="nl-BE" dirty="0"/>
              <a:t>The Zone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ZONE_BASE </a:t>
            </a:r>
            <a:r>
              <a:rPr lang="nl-BE" dirty="0" err="1"/>
              <a:t>derived</a:t>
            </a:r>
            <a:r>
              <a:rPr lang="nl-BE" dirty="0"/>
              <a:t> class.</a:t>
            </a:r>
          </a:p>
          <a:p>
            <a:pPr lvl="2"/>
            <a:r>
              <a:rPr lang="nl-BE" dirty="0"/>
              <a:t>#</a:t>
            </a:r>
            <a:r>
              <a:rPr lang="nl-BE" dirty="0" err="1"/>
              <a:t>FloorAlt</a:t>
            </a:r>
            <a:r>
              <a:rPr lang="nl-BE" dirty="0"/>
              <a:t>, #</a:t>
            </a:r>
            <a:r>
              <a:rPr lang="nl-BE" dirty="0" err="1"/>
              <a:t>CeilingAlt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range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  <a:p>
            <a:pPr lvl="2"/>
            <a:r>
              <a:rPr lang="nl-BE" dirty="0"/>
              <a:t>#</a:t>
            </a:r>
            <a:r>
              <a:rPr lang="nl-BE" dirty="0" err="1"/>
              <a:t>MinSpeed</a:t>
            </a:r>
            <a:r>
              <a:rPr lang="nl-BE" dirty="0"/>
              <a:t>, #</a:t>
            </a:r>
            <a:r>
              <a:rPr lang="nl-BE" dirty="0" err="1"/>
              <a:t>MaxSpeed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speed range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186063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ManageFuel</a:t>
            </a:r>
            <a:r>
              <a:rPr lang="nl-BE" sz="2400" dirty="0"/>
              <a:t>( #</a:t>
            </a:r>
            <a:r>
              <a:rPr lang="nl-BE" sz="2400" dirty="0" err="1"/>
              <a:t>OutOfFuelTreshold</a:t>
            </a:r>
            <a:r>
              <a:rPr lang="nl-BE" sz="2400" dirty="0"/>
              <a:t>, #</a:t>
            </a:r>
            <a:r>
              <a:rPr lang="nl-BE" sz="2400" dirty="0" err="1"/>
              <a:t>ReturnToBaseTime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ManageFuel</a:t>
            </a:r>
            <a:r>
              <a:rPr lang="nl-BE" dirty="0"/>
              <a:t> API </a:t>
            </a:r>
            <a:r>
              <a:rPr lang="nl-BE" dirty="0" err="1"/>
              <a:t>lets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exchange </a:t>
            </a:r>
            <a:r>
              <a:rPr lang="nl-BE" dirty="0" err="1"/>
              <a:t>planes</a:t>
            </a:r>
            <a:r>
              <a:rPr lang="nl-BE" dirty="0"/>
              <a:t> on time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zone, in case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OutOfFuel</a:t>
            </a:r>
            <a:r>
              <a:rPr lang="nl-BE" dirty="0"/>
              <a:t> </a:t>
            </a:r>
            <a:r>
              <a:rPr lang="nl-BE" dirty="0" err="1"/>
              <a:t>situation</a:t>
            </a:r>
            <a:r>
              <a:rPr lang="nl-BE" dirty="0"/>
              <a:t>.</a:t>
            </a:r>
          </a:p>
          <a:p>
            <a:pPr lvl="1"/>
            <a:r>
              <a:rPr lang="nl-BE" b="1" dirty="0"/>
              <a:t>#</a:t>
            </a:r>
            <a:r>
              <a:rPr lang="nl-BE" b="1" dirty="0" err="1"/>
              <a:t>OutOfFuelTreshold</a:t>
            </a:r>
            <a:r>
              <a:rPr lang="nl-BE" b="1" dirty="0"/>
              <a:t> </a:t>
            </a:r>
            <a:r>
              <a:rPr lang="nl-BE" dirty="0" err="1"/>
              <a:t>specifies</a:t>
            </a:r>
            <a:r>
              <a:rPr lang="nl-BE" dirty="0"/>
              <a:t> a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0 </a:t>
            </a:r>
            <a:r>
              <a:rPr lang="nl-BE" dirty="0" err="1"/>
              <a:t>and</a:t>
            </a:r>
            <a:r>
              <a:rPr lang="nl-BE" dirty="0"/>
              <a:t> 1 (a %-</a:t>
            </a:r>
            <a:r>
              <a:rPr lang="nl-BE" dirty="0" err="1"/>
              <a:t>tage</a:t>
            </a:r>
            <a:r>
              <a:rPr lang="nl-BE" dirty="0"/>
              <a:t>)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contact </a:t>
            </a:r>
            <a:r>
              <a:rPr lang="nl-BE" dirty="0" err="1"/>
              <a:t>the</a:t>
            </a:r>
            <a:r>
              <a:rPr lang="nl-BE" dirty="0"/>
              <a:t> base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replacement</a:t>
            </a:r>
            <a:r>
              <a:rPr lang="nl-BE" dirty="0"/>
              <a:t>. For </a:t>
            </a:r>
            <a:r>
              <a:rPr lang="nl-BE" dirty="0" err="1"/>
              <a:t>example</a:t>
            </a:r>
            <a:r>
              <a:rPr lang="nl-BE" dirty="0"/>
              <a:t>, </a:t>
            </a:r>
            <a:r>
              <a:rPr lang="nl-BE" dirty="0" err="1"/>
              <a:t>if</a:t>
            </a:r>
            <a:r>
              <a:rPr lang="nl-BE" dirty="0"/>
              <a:t> 0.2 is </a:t>
            </a:r>
            <a:r>
              <a:rPr lang="nl-BE" dirty="0" err="1"/>
              <a:t>specified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at 20% </a:t>
            </a:r>
            <a:r>
              <a:rPr lang="nl-BE" dirty="0" err="1"/>
              <a:t>fuel</a:t>
            </a:r>
            <a:r>
              <a:rPr lang="nl-BE" dirty="0"/>
              <a:t> </a:t>
            </a:r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first unit in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contact </a:t>
            </a:r>
            <a:r>
              <a:rPr lang="nl-BE" dirty="0" err="1"/>
              <a:t>the</a:t>
            </a:r>
            <a:r>
              <a:rPr lang="nl-BE" dirty="0"/>
              <a:t> home </a:t>
            </a:r>
            <a:r>
              <a:rPr lang="nl-BE" dirty="0" err="1"/>
              <a:t>airbase</a:t>
            </a:r>
            <a:r>
              <a:rPr lang="nl-BE" dirty="0"/>
              <a:t>.</a:t>
            </a:r>
          </a:p>
          <a:p>
            <a:pPr lvl="1"/>
            <a:r>
              <a:rPr lang="nl-BE" b="1" dirty="0"/>
              <a:t>#</a:t>
            </a:r>
            <a:r>
              <a:rPr lang="nl-BE" b="1" dirty="0" err="1"/>
              <a:t>ReturnToBaseTime</a:t>
            </a:r>
            <a:r>
              <a:rPr lang="nl-BE" b="1" dirty="0"/>
              <a:t> </a:t>
            </a:r>
            <a:r>
              <a:rPr lang="nl-BE" dirty="0"/>
              <a:t>is a time in </a:t>
            </a:r>
            <a:r>
              <a:rPr lang="nl-BE" dirty="0" err="1"/>
              <a:t>seconds</a:t>
            </a:r>
            <a:r>
              <a:rPr lang="nl-BE" dirty="0"/>
              <a:t>,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long </a:t>
            </a:r>
            <a:r>
              <a:rPr lang="nl-BE" dirty="0" err="1"/>
              <a:t>the</a:t>
            </a:r>
            <a:r>
              <a:rPr lang="nl-BE" dirty="0"/>
              <a:t> AI Group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await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arrival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AI Group.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time in </a:t>
            </a:r>
            <a:r>
              <a:rPr lang="nl-BE" dirty="0" err="1"/>
              <a:t>seconds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 ETA </a:t>
            </a:r>
            <a:r>
              <a:rPr lang="nl-BE" dirty="0" err="1"/>
              <a:t>indication</a:t>
            </a:r>
            <a:r>
              <a:rPr lang="nl-BE" dirty="0"/>
              <a:t> on a route. </a:t>
            </a:r>
          </a:p>
        </p:txBody>
      </p:sp>
    </p:spTree>
    <p:extLst>
      <p:ext uri="{BB962C8B-B14F-4D97-AF65-F5344CB8AC3E}">
        <p14:creationId xmlns:p14="http://schemas.microsoft.com/office/powerpoint/2010/main" val="39137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Zone, 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,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SetAltitude</a:t>
            </a:r>
            <a:r>
              <a:rPr lang="nl-BE" sz="2400" b="1" dirty="0"/>
              <a:t>( </a:t>
            </a:r>
            <a:r>
              <a:rPr lang="nl-BE" sz="2400" dirty="0"/>
              <a:t>#</a:t>
            </a:r>
            <a:r>
              <a:rPr lang="nl-BE" sz="2400" dirty="0" err="1"/>
              <a:t>FloorAlt</a:t>
            </a:r>
            <a:r>
              <a:rPr lang="nl-BE" sz="2400" dirty="0"/>
              <a:t>, #</a:t>
            </a:r>
            <a:r>
              <a:rPr lang="nl-BE" sz="2400" dirty="0" err="1"/>
              <a:t>CeilingAlt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SetSpeed</a:t>
            </a:r>
            <a:r>
              <a:rPr lang="nl-BE" sz="2400" dirty="0"/>
              <a:t>( #</a:t>
            </a:r>
            <a:r>
              <a:rPr lang="nl-BE" sz="2400" dirty="0" err="1"/>
              <a:t>MinSpeed</a:t>
            </a:r>
            <a:r>
              <a:rPr lang="nl-BE" sz="2400" dirty="0"/>
              <a:t>, #</a:t>
            </a:r>
            <a:r>
              <a:rPr lang="nl-BE" sz="2400" dirty="0" err="1"/>
              <a:t>MaxSpeed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SetAltitude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modify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#</a:t>
            </a:r>
            <a:r>
              <a:rPr lang="nl-BE" dirty="0" err="1"/>
              <a:t>FloorAlt</a:t>
            </a:r>
            <a:r>
              <a:rPr lang="nl-BE" dirty="0"/>
              <a:t>, #</a:t>
            </a:r>
            <a:r>
              <a:rPr lang="nl-BE" dirty="0" err="1"/>
              <a:t>CeilingAlt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range </a:t>
            </a:r>
            <a:r>
              <a:rPr lang="nl-BE" dirty="0" err="1"/>
              <a:t>altitude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  <a:p>
            <a:r>
              <a:rPr lang="nl-BE" dirty="0"/>
              <a:t>The </a:t>
            </a:r>
            <a:r>
              <a:rPr lang="nl-BE" b="1" dirty="0" err="1"/>
              <a:t>SetSpeed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modify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speed </a:t>
            </a:r>
            <a:r>
              <a:rPr lang="nl-BE" dirty="0" err="1"/>
              <a:t>settings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#</a:t>
            </a:r>
            <a:r>
              <a:rPr lang="nl-BE" dirty="0" err="1"/>
              <a:t>MinSpeed</a:t>
            </a:r>
            <a:r>
              <a:rPr lang="nl-BE" dirty="0"/>
              <a:t>, #</a:t>
            </a:r>
            <a:r>
              <a:rPr lang="nl-BE" dirty="0" err="1"/>
              <a:t>MaxSpeed</a:t>
            </a:r>
            <a:r>
              <a:rPr lang="nl-BE" dirty="0"/>
              <a:t> </a:t>
            </a:r>
            <a:r>
              <a:rPr lang="nl-BE" dirty="0" err="1"/>
              <a:t>specifies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speed range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27496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</a:t>
            </a:r>
            <a:r>
              <a:rPr lang="nl-BE" dirty="0" err="1"/>
              <a:t>patrolzone</a:t>
            </a:r>
            <a:r>
              <a:rPr lang="nl-BE" dirty="0"/>
              <a:t> class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 err="1"/>
              <a:t>PatrolGroup</a:t>
            </a:r>
            <a:r>
              <a:rPr lang="nl-BE" sz="2400" dirty="0"/>
              <a:t> = </a:t>
            </a:r>
            <a:r>
              <a:rPr lang="nl-BE" sz="2400" dirty="0" err="1"/>
              <a:t>GROUP:FindByName</a:t>
            </a:r>
            <a:r>
              <a:rPr lang="nl-BE" sz="2400" dirty="0"/>
              <a:t>( “</a:t>
            </a:r>
            <a:r>
              <a:rPr lang="nl-BE" sz="2400" dirty="0" err="1"/>
              <a:t>Patrol</a:t>
            </a:r>
            <a:r>
              <a:rPr lang="nl-BE" sz="2400" dirty="0"/>
              <a:t> Group Name” )</a:t>
            </a:r>
          </a:p>
          <a:p>
            <a:pPr marL="0" indent="0">
              <a:buNone/>
            </a:pPr>
            <a:r>
              <a:rPr lang="nl-BE" sz="2400" dirty="0" err="1"/>
              <a:t>PatrolZone:</a:t>
            </a:r>
            <a:r>
              <a:rPr lang="nl-BE" sz="2400" b="1" dirty="0" err="1"/>
              <a:t>SetGroup</a:t>
            </a:r>
            <a:r>
              <a:rPr lang="nl-BE" sz="2400" dirty="0"/>
              <a:t>( </a:t>
            </a:r>
            <a:r>
              <a:rPr lang="nl-BE" sz="2400" b="1" dirty="0" err="1"/>
              <a:t>PatrolGroup</a:t>
            </a:r>
            <a:r>
              <a:rPr lang="nl-BE" sz="2400" dirty="0"/>
              <a:t> 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AI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execute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</a:t>
            </a:r>
            <a:r>
              <a:rPr lang="nl-BE" dirty="0"/>
              <a:t> is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SetGroup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.</a:t>
            </a:r>
          </a:p>
          <a:p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Group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must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in control of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object or logic!</a:t>
            </a:r>
          </a:p>
        </p:txBody>
      </p:sp>
    </p:spTree>
    <p:extLst>
      <p:ext uri="{BB962C8B-B14F-4D97-AF65-F5344CB8AC3E}">
        <p14:creationId xmlns:p14="http://schemas.microsoft.com/office/powerpoint/2010/main" val="16722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Function</a:t>
            </a:r>
            <a:r>
              <a:rPr lang="nl-BE" dirty="0"/>
              <a:t> 4– </a:t>
            </a:r>
            <a:r>
              <a:rPr lang="nl-BE" dirty="0" err="1"/>
              <a:t>patrol</a:t>
            </a:r>
            <a:r>
              <a:rPr lang="nl-BE" dirty="0"/>
              <a:t> zones – AIBLANCER </a:t>
            </a:r>
            <a:r>
              <a:rPr lang="nl-BE" dirty="0" err="1"/>
              <a:t>usage</a:t>
            </a:r>
            <a:r>
              <a:rPr lang="nl-BE" dirty="0"/>
              <a:t> of </a:t>
            </a:r>
            <a:r>
              <a:rPr lang="nl-BE" dirty="0" err="1"/>
              <a:t>patrolzone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>
              <a:gd name="adj" fmla="val 1432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AIBalancer</a:t>
            </a:r>
            <a:r>
              <a:rPr lang="nl-BE" sz="2400" dirty="0"/>
              <a:t> = </a:t>
            </a:r>
            <a:r>
              <a:rPr lang="nl-BE" sz="2400" dirty="0" err="1"/>
              <a:t>AIBALANCER:New</a:t>
            </a:r>
            <a:r>
              <a:rPr lang="nl-BE" sz="2400" dirty="0"/>
              <a:t>( </a:t>
            </a:r>
            <a:r>
              <a:rPr lang="nl-BE" sz="2400" dirty="0" err="1"/>
              <a:t>ClientSet</a:t>
            </a:r>
            <a:r>
              <a:rPr lang="nl-BE" sz="2400" dirty="0"/>
              <a:t>, </a:t>
            </a:r>
            <a:r>
              <a:rPr lang="nl-BE" sz="2400" dirty="0" err="1"/>
              <a:t>AISpawn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PatrolZone</a:t>
            </a:r>
            <a:r>
              <a:rPr lang="nl-BE" sz="2400" dirty="0"/>
              <a:t> = </a:t>
            </a:r>
            <a:r>
              <a:rPr lang="nl-BE" sz="2400" dirty="0" err="1"/>
              <a:t>PATROLZONE:New</a:t>
            </a:r>
            <a:r>
              <a:rPr lang="nl-BE" sz="2400" dirty="0"/>
              <a:t>( … )</a:t>
            </a:r>
          </a:p>
          <a:p>
            <a:pPr marL="0" indent="0">
              <a:buNone/>
            </a:pPr>
            <a:r>
              <a:rPr lang="nl-BE" sz="2400" dirty="0" err="1"/>
              <a:t>AIBalancer:</a:t>
            </a:r>
            <a:r>
              <a:rPr lang="nl-BE" sz="2400" b="1" dirty="0" err="1"/>
              <a:t>SetPatrolZone</a:t>
            </a:r>
            <a:r>
              <a:rPr lang="nl-BE" sz="2400" dirty="0"/>
              <a:t>( </a:t>
            </a:r>
            <a:r>
              <a:rPr lang="nl-BE" sz="2400" b="1" dirty="0" err="1"/>
              <a:t>PatrolZone</a:t>
            </a:r>
            <a:r>
              <a:rPr lang="nl-BE" sz="2400" b="1" dirty="0"/>
              <a:t> </a:t>
            </a:r>
            <a:r>
              <a:rPr lang="nl-BE" sz="2400" dirty="0"/>
              <a:t>)</a:t>
            </a:r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879006"/>
            <a:ext cx="9784080" cy="27900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The </a:t>
            </a:r>
            <a:r>
              <a:rPr lang="nl-BE" b="1" dirty="0" err="1"/>
              <a:t>SetPatrolZone</a:t>
            </a:r>
            <a:r>
              <a:rPr lang="nl-BE" b="1" dirty="0"/>
              <a:t> API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activate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AI </a:t>
            </a:r>
            <a:r>
              <a:rPr lang="nl-BE" dirty="0" err="1"/>
              <a:t>spawned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AIBALANCER</a:t>
            </a:r>
            <a:r>
              <a:rPr lang="nl-BE" dirty="0"/>
              <a:t> object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patrolling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b="1" dirty="0" err="1"/>
              <a:t>PatrolZone</a:t>
            </a:r>
            <a:r>
              <a:rPr lang="nl-BE" dirty="0"/>
              <a:t>.</a:t>
            </a:r>
          </a:p>
          <a:p>
            <a:r>
              <a:rPr lang="nl-BE" b="1" dirty="0" err="1"/>
              <a:t>Note</a:t>
            </a:r>
            <a:r>
              <a:rPr lang="nl-BE" b="1" dirty="0"/>
              <a:t> </a:t>
            </a:r>
            <a:r>
              <a:rPr lang="nl-BE" b="1" dirty="0" err="1"/>
              <a:t>that</a:t>
            </a:r>
            <a:r>
              <a:rPr lang="nl-BE" b="1" dirty="0"/>
              <a:t> NO </a:t>
            </a:r>
            <a:r>
              <a:rPr lang="nl-BE" b="1" dirty="0" err="1"/>
              <a:t>SetGroup</a:t>
            </a:r>
            <a:r>
              <a:rPr lang="nl-BE" b="1" dirty="0"/>
              <a:t> </a:t>
            </a:r>
            <a:r>
              <a:rPr lang="nl-BE" b="1" dirty="0" err="1"/>
              <a:t>may</a:t>
            </a:r>
            <a:r>
              <a:rPr lang="nl-BE" b="1" dirty="0"/>
              <a:t> </a:t>
            </a:r>
            <a:r>
              <a:rPr lang="nl-BE" b="1" dirty="0" err="1"/>
              <a:t>be</a:t>
            </a:r>
            <a:r>
              <a:rPr lang="nl-BE" b="1" dirty="0"/>
              <a:t> </a:t>
            </a:r>
            <a:r>
              <a:rPr lang="nl-BE" b="1" dirty="0" err="1"/>
              <a:t>called</a:t>
            </a:r>
            <a:r>
              <a:rPr lang="nl-BE" b="1" dirty="0"/>
              <a:t>. </a:t>
            </a:r>
            <a:r>
              <a:rPr lang="nl-BE" dirty="0"/>
              <a:t>The AIBALANCER object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object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spawn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AI </a:t>
            </a:r>
            <a:r>
              <a:rPr lang="nl-BE" dirty="0" err="1"/>
              <a:t>and</a:t>
            </a:r>
            <a:r>
              <a:rPr lang="nl-BE" dirty="0"/>
              <a:t> let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patrol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specified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.</a:t>
            </a:r>
          </a:p>
          <a:p>
            <a:r>
              <a:rPr lang="nl-BE" dirty="0"/>
              <a:t>For </a:t>
            </a:r>
            <a:r>
              <a:rPr lang="nl-BE" dirty="0" err="1"/>
              <a:t>the</a:t>
            </a:r>
            <a:r>
              <a:rPr lang="nl-BE" dirty="0"/>
              <a:t> rest, ALL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PatrolZone</a:t>
            </a:r>
            <a:r>
              <a:rPr lang="nl-BE" dirty="0"/>
              <a:t> parameters are </a:t>
            </a:r>
            <a:r>
              <a:rPr lang="nl-BE" dirty="0" err="1"/>
              <a:t>consistently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mission.</a:t>
            </a:r>
          </a:p>
        </p:txBody>
      </p:sp>
    </p:spTree>
    <p:extLst>
      <p:ext uri="{BB962C8B-B14F-4D97-AF65-F5344CB8AC3E}">
        <p14:creationId xmlns:p14="http://schemas.microsoft.com/office/powerpoint/2010/main" val="35099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Balancing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636006" y="2348988"/>
            <a:ext cx="5040056" cy="4050044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dirty="0">
                <a:solidFill>
                  <a:schemeClr val="bg1"/>
                </a:solidFill>
              </a:rPr>
              <a:t>Servers </a:t>
            </a:r>
            <a:r>
              <a:rPr lang="nl-BE" dirty="0" err="1">
                <a:solidFill>
                  <a:schemeClr val="bg1"/>
                </a:solidFill>
              </a:rPr>
              <a:t>may</a:t>
            </a:r>
            <a:r>
              <a:rPr lang="nl-BE" dirty="0">
                <a:solidFill>
                  <a:schemeClr val="bg1"/>
                </a:solidFill>
              </a:rPr>
              <a:t> have </a:t>
            </a:r>
            <a:r>
              <a:rPr lang="nl-BE" dirty="0" err="1">
                <a:solidFill>
                  <a:schemeClr val="bg1"/>
                </a:solidFill>
              </a:rPr>
              <a:t>certain</a:t>
            </a:r>
            <a:r>
              <a:rPr lang="nl-BE" dirty="0">
                <a:solidFill>
                  <a:schemeClr val="bg1"/>
                </a:solidFill>
              </a:rPr>
              <a:t> CLIENTS </a:t>
            </a:r>
            <a:r>
              <a:rPr lang="nl-BE" dirty="0" err="1">
                <a:solidFill>
                  <a:schemeClr val="bg1"/>
                </a:solidFill>
              </a:rPr>
              <a:t>not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being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occupied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players</a:t>
            </a:r>
            <a:r>
              <a:rPr lang="nl-BE" dirty="0">
                <a:solidFill>
                  <a:schemeClr val="bg1"/>
                </a:solidFill>
              </a:rPr>
              <a:t>, as </a:t>
            </a:r>
            <a:r>
              <a:rPr lang="nl-BE" dirty="0" err="1">
                <a:solidFill>
                  <a:schemeClr val="bg1"/>
                </a:solidFill>
              </a:rPr>
              <a:t>such</a:t>
            </a:r>
            <a:r>
              <a:rPr lang="nl-BE" dirty="0">
                <a:solidFill>
                  <a:schemeClr val="bg1"/>
                </a:solidFill>
              </a:rPr>
              <a:t>,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mission </a:t>
            </a:r>
            <a:r>
              <a:rPr lang="nl-BE" dirty="0" err="1">
                <a:solidFill>
                  <a:schemeClr val="bg1"/>
                </a:solidFill>
              </a:rPr>
              <a:t>seems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very</a:t>
            </a:r>
            <a:r>
              <a:rPr lang="nl-BE" dirty="0">
                <a:solidFill>
                  <a:schemeClr val="bg1"/>
                </a:solidFill>
              </a:rPr>
              <a:t> empty.</a:t>
            </a:r>
          </a:p>
          <a:p>
            <a:r>
              <a:rPr lang="nl-BE" dirty="0">
                <a:solidFill>
                  <a:schemeClr val="bg1"/>
                </a:solidFill>
              </a:rPr>
              <a:t>The AIBALANCER class </a:t>
            </a:r>
            <a:r>
              <a:rPr lang="nl-BE" dirty="0" err="1">
                <a:solidFill>
                  <a:schemeClr val="bg1"/>
                </a:solidFill>
              </a:rPr>
              <a:t>provides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functionality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balance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battlefield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with</a:t>
            </a:r>
            <a:r>
              <a:rPr lang="nl-BE" dirty="0">
                <a:solidFill>
                  <a:schemeClr val="bg1"/>
                </a:solidFill>
              </a:rPr>
              <a:t> AI units, </a:t>
            </a:r>
            <a:r>
              <a:rPr lang="nl-BE" dirty="0" err="1">
                <a:solidFill>
                  <a:schemeClr val="bg1"/>
                </a:solidFill>
              </a:rPr>
              <a:t>compensating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for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those</a:t>
            </a:r>
            <a:r>
              <a:rPr lang="nl-BE" dirty="0">
                <a:solidFill>
                  <a:schemeClr val="bg1"/>
                </a:solidFill>
              </a:rPr>
              <a:t> CLIENT units </a:t>
            </a:r>
            <a:r>
              <a:rPr lang="nl-BE" dirty="0" err="1">
                <a:solidFill>
                  <a:schemeClr val="bg1"/>
                </a:solidFill>
              </a:rPr>
              <a:t>not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occupied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players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r>
              <a:rPr lang="nl-BE" dirty="0">
                <a:solidFill>
                  <a:schemeClr val="bg1"/>
                </a:solidFill>
              </a:rPr>
              <a:t>For a set of CLIENTS, </a:t>
            </a:r>
            <a:r>
              <a:rPr lang="nl-BE" dirty="0" err="1">
                <a:solidFill>
                  <a:schemeClr val="bg1"/>
                </a:solidFill>
              </a:rPr>
              <a:t>managed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by</a:t>
            </a:r>
            <a:r>
              <a:rPr lang="nl-BE" dirty="0">
                <a:solidFill>
                  <a:schemeClr val="bg1"/>
                </a:solidFill>
              </a:rPr>
              <a:t> a SET_CLIENT object,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AIBALANCER </a:t>
            </a:r>
            <a:r>
              <a:rPr lang="nl-BE" dirty="0" err="1">
                <a:solidFill>
                  <a:schemeClr val="bg1"/>
                </a:solidFill>
              </a:rPr>
              <a:t>will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spawn</a:t>
            </a:r>
            <a:r>
              <a:rPr lang="nl-BE" dirty="0">
                <a:solidFill>
                  <a:schemeClr val="bg1"/>
                </a:solidFill>
              </a:rPr>
              <a:t> new </a:t>
            </a:r>
            <a:r>
              <a:rPr lang="nl-BE" dirty="0" err="1">
                <a:solidFill>
                  <a:schemeClr val="bg1"/>
                </a:solidFill>
              </a:rPr>
              <a:t>Groups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using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 SPAWN </a:t>
            </a:r>
            <a:r>
              <a:rPr lang="nl-BE" dirty="0" err="1">
                <a:solidFill>
                  <a:schemeClr val="bg1"/>
                </a:solidFill>
              </a:rPr>
              <a:t>objects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r>
              <a:rPr lang="nl-BE" dirty="0">
                <a:solidFill>
                  <a:schemeClr val="bg1"/>
                </a:solidFill>
              </a:rPr>
              <a:t>A PATROLZONE object </a:t>
            </a:r>
            <a:r>
              <a:rPr lang="nl-BE" dirty="0" err="1">
                <a:solidFill>
                  <a:schemeClr val="bg1"/>
                </a:solidFill>
              </a:rPr>
              <a:t>can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be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, </a:t>
            </a:r>
            <a:r>
              <a:rPr lang="nl-BE" dirty="0" err="1">
                <a:solidFill>
                  <a:schemeClr val="bg1"/>
                </a:solidFill>
              </a:rPr>
              <a:t>which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will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facilitate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the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spawned</a:t>
            </a:r>
            <a:r>
              <a:rPr lang="nl-BE" dirty="0">
                <a:solidFill>
                  <a:schemeClr val="bg1"/>
                </a:solidFill>
              </a:rPr>
              <a:t> AI </a:t>
            </a:r>
            <a:r>
              <a:rPr lang="nl-BE" dirty="0" err="1">
                <a:solidFill>
                  <a:schemeClr val="bg1"/>
                </a:solidFill>
              </a:rPr>
              <a:t>to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patrol</a:t>
            </a:r>
            <a:r>
              <a:rPr lang="nl-BE" dirty="0">
                <a:solidFill>
                  <a:schemeClr val="bg1"/>
                </a:solidFill>
              </a:rPr>
              <a:t> a </a:t>
            </a:r>
            <a:r>
              <a:rPr lang="nl-BE" dirty="0" err="1">
                <a:solidFill>
                  <a:schemeClr val="bg1"/>
                </a:solidFill>
              </a:rPr>
              <a:t>given</a:t>
            </a:r>
            <a:r>
              <a:rPr lang="nl-BE" dirty="0">
                <a:solidFill>
                  <a:schemeClr val="bg1"/>
                </a:solidFill>
              </a:rPr>
              <a:t> zone.</a:t>
            </a:r>
          </a:p>
          <a:p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9" name="Afgeronde rechthoek 18"/>
          <p:cNvSpPr/>
          <p:nvPr/>
        </p:nvSpPr>
        <p:spPr>
          <a:xfrm>
            <a:off x="3845975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0" name="Afgeronde rechthoek 18"/>
          <p:cNvSpPr/>
          <p:nvPr/>
        </p:nvSpPr>
        <p:spPr>
          <a:xfrm>
            <a:off x="3845975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1" name="Afgeronde rechthoek 18"/>
          <p:cNvSpPr/>
          <p:nvPr/>
        </p:nvSpPr>
        <p:spPr>
          <a:xfrm>
            <a:off x="402597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2" name="Afgeronde rechthoek 18"/>
          <p:cNvSpPr/>
          <p:nvPr/>
        </p:nvSpPr>
        <p:spPr>
          <a:xfrm>
            <a:off x="420597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665973" y="3699003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485971" y="3609002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Rechte verbindingslijn 54"/>
          <p:cNvCxnSpPr/>
          <p:nvPr/>
        </p:nvCxnSpPr>
        <p:spPr>
          <a:xfrm flipH="1">
            <a:off x="3665973" y="477901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7"/>
          <p:cNvSpPr/>
          <p:nvPr/>
        </p:nvSpPr>
        <p:spPr>
          <a:xfrm>
            <a:off x="3485971" y="4689014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2855964" y="3699003"/>
            <a:ext cx="630007" cy="49500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>
            <a:stCxn id="46" idx="3"/>
            <a:endCxn id="56" idx="2"/>
          </p:cNvCxnSpPr>
          <p:nvPr/>
        </p:nvCxnSpPr>
        <p:spPr>
          <a:xfrm>
            <a:off x="2855964" y="4194009"/>
            <a:ext cx="630007" cy="58500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1325947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PATROLZONE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0" name="Rechte verbindingslijn 59"/>
          <p:cNvCxnSpPr/>
          <p:nvPr/>
        </p:nvCxnSpPr>
        <p:spPr>
          <a:xfrm flipV="1">
            <a:off x="2225957" y="4959017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7"/>
          <p:cNvSpPr/>
          <p:nvPr/>
        </p:nvSpPr>
        <p:spPr>
          <a:xfrm>
            <a:off x="2135956" y="4779015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61"/>
          <p:cNvCxnSpPr>
            <a:stCxn id="46" idx="2"/>
            <a:endCxn id="61" idx="0"/>
          </p:cNvCxnSpPr>
          <p:nvPr/>
        </p:nvCxnSpPr>
        <p:spPr>
          <a:xfrm>
            <a:off x="1910954" y="4509012"/>
            <a:ext cx="315003" cy="27000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</a:t>
            </a:r>
            <a:r>
              <a:rPr lang="nl-BE" dirty="0"/>
              <a:t> </a:t>
            </a:r>
            <a:r>
              <a:rPr lang="nl-BE" dirty="0" err="1"/>
              <a:t>functional</a:t>
            </a:r>
            <a:r>
              <a:rPr lang="nl-BE" dirty="0"/>
              <a:t>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775953" y="316739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1955954" y="2528990"/>
            <a:ext cx="540007" cy="540007"/>
            <a:chOff x="3665972" y="2888994"/>
            <a:chExt cx="540007" cy="540007"/>
          </a:xfrm>
        </p:grpSpPr>
        <p:sp>
          <p:nvSpPr>
            <p:cNvPr id="5" name="Ovaal 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Rechte verbindingslijn 6"/>
          <p:cNvCxnSpPr/>
          <p:nvPr/>
        </p:nvCxnSpPr>
        <p:spPr>
          <a:xfrm>
            <a:off x="2225958" y="306899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9594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14" name="Groep 13"/>
          <p:cNvGrpSpPr/>
          <p:nvPr/>
        </p:nvGrpSpPr>
        <p:grpSpPr>
          <a:xfrm>
            <a:off x="875942" y="5229020"/>
            <a:ext cx="540007" cy="540007"/>
            <a:chOff x="3665972" y="2888994"/>
            <a:chExt cx="540007" cy="540007"/>
          </a:xfrm>
        </p:grpSpPr>
        <p:sp>
          <p:nvSpPr>
            <p:cNvPr id="15" name="Ovaal 1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Rechte verbindingslijn 16"/>
          <p:cNvCxnSpPr/>
          <p:nvPr/>
        </p:nvCxnSpPr>
        <p:spPr>
          <a:xfrm>
            <a:off x="114594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77595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9" name="Groep 18"/>
          <p:cNvGrpSpPr/>
          <p:nvPr/>
        </p:nvGrpSpPr>
        <p:grpSpPr>
          <a:xfrm>
            <a:off x="1955953" y="5229020"/>
            <a:ext cx="540007" cy="540007"/>
            <a:chOff x="3665972" y="2888994"/>
            <a:chExt cx="540007" cy="540007"/>
          </a:xfrm>
        </p:grpSpPr>
        <p:sp>
          <p:nvSpPr>
            <p:cNvPr id="20" name="Ovaal 1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Rechte verbindingslijn 21"/>
          <p:cNvCxnSpPr/>
          <p:nvPr/>
        </p:nvCxnSpPr>
        <p:spPr>
          <a:xfrm>
            <a:off x="222595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695940" y="316739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24" name="Groep 23"/>
          <p:cNvGrpSpPr/>
          <p:nvPr/>
        </p:nvGrpSpPr>
        <p:grpSpPr>
          <a:xfrm>
            <a:off x="875942" y="2528990"/>
            <a:ext cx="540007" cy="540007"/>
            <a:chOff x="3665972" y="2888994"/>
            <a:chExt cx="540007" cy="540007"/>
          </a:xfrm>
        </p:grpSpPr>
        <p:sp>
          <p:nvSpPr>
            <p:cNvPr id="25" name="Ovaal 24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Rechte verbindingslijn 26"/>
          <p:cNvCxnSpPr/>
          <p:nvPr/>
        </p:nvCxnSpPr>
        <p:spPr>
          <a:xfrm>
            <a:off x="1145944" y="306060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3215968" y="2168986"/>
            <a:ext cx="8730097" cy="4500050"/>
          </a:xfrm>
          <a:prstGeom prst="roundRect">
            <a:avLst>
              <a:gd name="adj" fmla="val 4103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b="1" dirty="0" err="1">
                <a:solidFill>
                  <a:schemeClr val="bg1"/>
                </a:solidFill>
              </a:rPr>
              <a:t>Spawn</a:t>
            </a:r>
            <a:r>
              <a:rPr lang="nl-BE" sz="1600" dirty="0">
                <a:solidFill>
                  <a:schemeClr val="bg1"/>
                </a:solidFill>
              </a:rPr>
              <a:t> (</a:t>
            </a:r>
            <a:r>
              <a:rPr lang="nl-BE" sz="1600" dirty="0" err="1">
                <a:solidFill>
                  <a:schemeClr val="bg1"/>
                </a:solidFill>
              </a:rPr>
              <a:t>create</a:t>
            </a:r>
            <a:r>
              <a:rPr lang="nl-BE" sz="1600" dirty="0">
                <a:solidFill>
                  <a:schemeClr val="bg1"/>
                </a:solidFill>
              </a:rPr>
              <a:t>) </a:t>
            </a:r>
            <a:r>
              <a:rPr lang="nl-BE" sz="1600" b="1" dirty="0">
                <a:solidFill>
                  <a:schemeClr val="bg1"/>
                </a:solidFill>
              </a:rPr>
              <a:t>AI </a:t>
            </a:r>
            <a:r>
              <a:rPr lang="nl-BE" sz="1600" b="1" dirty="0" err="1">
                <a:solidFill>
                  <a:schemeClr val="bg1"/>
                </a:solidFill>
              </a:rPr>
              <a:t>groups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providing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replacement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occupied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players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thus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not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alive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needs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return, </a:t>
            </a:r>
            <a:r>
              <a:rPr lang="nl-BE" sz="1600" b="1" dirty="0">
                <a:solidFill>
                  <a:schemeClr val="bg1"/>
                </a:solidFill>
              </a:rPr>
              <a:t>select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return </a:t>
            </a:r>
            <a:r>
              <a:rPr lang="nl-BE" sz="1600" b="1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: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home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on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current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Return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nearest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friendly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(</a:t>
            </a:r>
            <a:r>
              <a:rPr lang="nl-BE" sz="1600" dirty="0" err="1">
                <a:solidFill>
                  <a:schemeClr val="bg1"/>
                </a:solidFill>
              </a:rPr>
              <a:t>excluding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neutral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airbases</a:t>
            </a:r>
            <a:r>
              <a:rPr lang="nl-BE" sz="16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jumps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into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client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client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created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player</a:t>
            </a:r>
            <a:r>
              <a:rPr lang="nl-BE" sz="1600" dirty="0">
                <a:solidFill>
                  <a:schemeClr val="bg1"/>
                </a:solidFill>
              </a:rPr>
              <a:t> in </a:t>
            </a:r>
            <a:r>
              <a:rPr lang="nl-BE" sz="1600" dirty="0" err="1">
                <a:solidFill>
                  <a:schemeClr val="bg1"/>
                </a:solidFill>
              </a:rPr>
              <a:t>it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only</a:t>
            </a:r>
            <a:r>
              <a:rPr lang="nl-BE" sz="1600" b="1" dirty="0">
                <a:solidFill>
                  <a:schemeClr val="bg1"/>
                </a:solidFill>
              </a:rPr>
              <a:t> return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airborne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back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if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there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enemy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given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range</a:t>
            </a:r>
            <a:r>
              <a:rPr lang="nl-BE" sz="1600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dirty="0">
                <a:solidFill>
                  <a:schemeClr val="bg1"/>
                </a:solidFill>
              </a:rPr>
              <a:t>Let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patrol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 zone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instead</a:t>
            </a:r>
            <a:r>
              <a:rPr lang="nl-BE" sz="1600" dirty="0">
                <a:solidFill>
                  <a:schemeClr val="bg1"/>
                </a:solidFill>
              </a:rPr>
              <a:t> follow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route.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1"/>
                </a:solidFill>
              </a:rPr>
              <a:t>Select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</a:t>
            </a:r>
            <a:r>
              <a:rPr lang="nl-BE" sz="1600" b="1" dirty="0" err="1">
                <a:solidFill>
                  <a:schemeClr val="bg1"/>
                </a:solidFill>
              </a:rPr>
              <a:t>patrol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When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b="1" dirty="0">
                <a:solidFill>
                  <a:schemeClr val="bg1"/>
                </a:solidFill>
              </a:rPr>
              <a:t>out of </a:t>
            </a:r>
            <a:r>
              <a:rPr lang="nl-BE" sz="1600" b="1" dirty="0" err="1">
                <a:solidFill>
                  <a:schemeClr val="bg1"/>
                </a:solidFill>
              </a:rPr>
              <a:t>fuel</a:t>
            </a:r>
            <a:r>
              <a:rPr lang="nl-BE" sz="1600" dirty="0">
                <a:solidFill>
                  <a:schemeClr val="bg1"/>
                </a:solidFill>
              </a:rPr>
              <a:t>, a new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spawned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on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way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patrol</a:t>
            </a:r>
            <a:r>
              <a:rPr lang="nl-BE" sz="1600" dirty="0">
                <a:solidFill>
                  <a:schemeClr val="bg1"/>
                </a:solidFill>
              </a:rPr>
              <a:t> zone. The </a:t>
            </a:r>
            <a:r>
              <a:rPr lang="nl-BE" sz="1600" dirty="0" err="1">
                <a:solidFill>
                  <a:schemeClr val="bg1"/>
                </a:solidFill>
              </a:rPr>
              <a:t>old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return </a:t>
            </a:r>
            <a:r>
              <a:rPr lang="nl-BE" sz="1600" dirty="0" err="1">
                <a:solidFill>
                  <a:schemeClr val="bg1"/>
                </a:solidFill>
              </a:rPr>
              <a:t>after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dirty="0" err="1">
                <a:solidFill>
                  <a:schemeClr val="bg1"/>
                </a:solidFill>
              </a:rPr>
              <a:t>specified</a:t>
            </a:r>
            <a:r>
              <a:rPr lang="nl-BE" sz="1600" dirty="0">
                <a:solidFill>
                  <a:schemeClr val="bg1"/>
                </a:solidFill>
              </a:rPr>
              <a:t> time in </a:t>
            </a:r>
            <a:r>
              <a:rPr lang="nl-BE" sz="1600" dirty="0" err="1">
                <a:solidFill>
                  <a:schemeClr val="bg1"/>
                </a:solidFill>
              </a:rPr>
              <a:t>seconds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airbase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different </a:t>
            </a:r>
            <a:r>
              <a:rPr lang="nl-BE" sz="1600" b="1" dirty="0">
                <a:solidFill>
                  <a:schemeClr val="bg1"/>
                </a:solidFill>
              </a:rPr>
              <a:t>SPAWN </a:t>
            </a:r>
            <a:r>
              <a:rPr lang="nl-BE" sz="1600" b="1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spawn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Useful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routes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followed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AI </a:t>
            </a:r>
            <a:r>
              <a:rPr lang="nl-BE" sz="1600" dirty="0" err="1">
                <a:solidFill>
                  <a:schemeClr val="bg1"/>
                </a:solidFill>
              </a:rPr>
              <a:t>group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pPr marL="514350" lvl="1" indent="-342900">
              <a:buFont typeface="Arial" panose="020B0604020202020204" pitchFamily="34" charset="0"/>
              <a:buChar char="•"/>
            </a:pPr>
            <a:r>
              <a:rPr lang="nl-BE" sz="1600" dirty="0" err="1">
                <a:solidFill>
                  <a:schemeClr val="bg1"/>
                </a:solidFill>
              </a:rPr>
              <a:t>Useful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randomize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between</a:t>
            </a:r>
            <a:r>
              <a:rPr lang="nl-BE" sz="1600" dirty="0">
                <a:solidFill>
                  <a:schemeClr val="bg1"/>
                </a:solidFill>
              </a:rPr>
              <a:t> sets of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templates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Ovaal 28"/>
          <p:cNvSpPr/>
          <p:nvPr/>
        </p:nvSpPr>
        <p:spPr>
          <a:xfrm>
            <a:off x="1145945" y="3789005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1235946" y="4697407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31" name="Groep 30"/>
          <p:cNvGrpSpPr/>
          <p:nvPr/>
        </p:nvGrpSpPr>
        <p:grpSpPr>
          <a:xfrm>
            <a:off x="1415947" y="4059007"/>
            <a:ext cx="540007" cy="540007"/>
            <a:chOff x="3665972" y="2888994"/>
            <a:chExt cx="540007" cy="540007"/>
          </a:xfrm>
        </p:grpSpPr>
        <p:sp>
          <p:nvSpPr>
            <p:cNvPr id="32" name="Ovaal 31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Rechte verbindingslijn 33"/>
          <p:cNvCxnSpPr/>
          <p:nvPr/>
        </p:nvCxnSpPr>
        <p:spPr>
          <a:xfrm>
            <a:off x="1685951" y="459901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335936" y="414900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6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70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8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8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1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3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4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2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5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3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5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60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3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6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7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No </a:t>
            </a:r>
            <a:r>
              <a:rPr lang="nl-BE" dirty="0" err="1"/>
              <a:t>players</a:t>
            </a:r>
            <a:r>
              <a:rPr lang="nl-BE" dirty="0"/>
              <a:t> are </a:t>
            </a:r>
            <a:r>
              <a:rPr lang="nl-BE" dirty="0" err="1"/>
              <a:t>logged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at mission start, </a:t>
            </a:r>
            <a:r>
              <a:rPr lang="nl-BE" dirty="0" err="1"/>
              <a:t>so</a:t>
            </a:r>
            <a:r>
              <a:rPr lang="nl-BE" dirty="0"/>
              <a:t> 2 AI </a:t>
            </a:r>
            <a:r>
              <a:rPr lang="nl-BE" dirty="0" err="1"/>
              <a:t>planes</a:t>
            </a:r>
            <a:endParaRPr lang="nl-BE" dirty="0"/>
          </a:p>
          <a:p>
            <a:pPr algn="ctr"/>
            <a:r>
              <a:rPr lang="nl-BE" dirty="0"/>
              <a:t>are </a:t>
            </a:r>
            <a:r>
              <a:rPr lang="nl-BE" dirty="0" err="1"/>
              <a:t>created</a:t>
            </a:r>
            <a:r>
              <a:rPr lang="nl-BE" dirty="0"/>
              <a:t> on </a:t>
            </a:r>
            <a:r>
              <a:rPr lang="nl-BE" dirty="0" err="1"/>
              <a:t>both</a:t>
            </a:r>
            <a:r>
              <a:rPr lang="nl-BE" dirty="0"/>
              <a:t> sides…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6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7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1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3125969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5" name="Groep 114"/>
          <p:cNvGrpSpPr/>
          <p:nvPr/>
        </p:nvGrpSpPr>
        <p:grpSpPr>
          <a:xfrm>
            <a:off x="3305970" y="5229020"/>
            <a:ext cx="540007" cy="540007"/>
            <a:chOff x="3665972" y="2888994"/>
            <a:chExt cx="540007" cy="540007"/>
          </a:xfrm>
        </p:grpSpPr>
        <p:sp>
          <p:nvSpPr>
            <p:cNvPr id="116" name="Ovaal 11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Rechte verbindingslijn 117"/>
          <p:cNvCxnSpPr/>
          <p:nvPr/>
        </p:nvCxnSpPr>
        <p:spPr>
          <a:xfrm>
            <a:off x="3575974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0" name="Groep 11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1" name="Ovaal 12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3" name="Rechte verbindingslijn 122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5" name="Groep 12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126" name="Ovaal 1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8" name="Rechte verbindingslijn 127"/>
          <p:cNvCxnSpPr/>
          <p:nvPr/>
        </p:nvCxnSpPr>
        <p:spPr>
          <a:xfrm>
            <a:off x="852602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al 1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10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0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3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4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2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5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3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6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7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A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joins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blue side…</a:t>
            </a:r>
          </a:p>
          <a:p>
            <a:pPr algn="ctr"/>
            <a:r>
              <a:rPr lang="nl-BE" dirty="0" err="1"/>
              <a:t>One</a:t>
            </a:r>
            <a:r>
              <a:rPr lang="nl-BE" dirty="0"/>
              <a:t> blue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decomissioned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blue </a:t>
            </a:r>
            <a:r>
              <a:rPr lang="nl-BE" dirty="0" err="1"/>
              <a:t>player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3125968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115" name="Groep 114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116" name="Ovaal 11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Rechte verbindingslijn 117"/>
          <p:cNvCxnSpPr/>
          <p:nvPr/>
        </p:nvCxnSpPr>
        <p:spPr>
          <a:xfrm>
            <a:off x="3575973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0" name="Groep 11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121" name="Ovaal 12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3" name="Rechte verbindingslijn 122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125" name="Groep 12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126" name="Ovaal 12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8" name="Rechte verbindingslijn 127"/>
          <p:cNvCxnSpPr/>
          <p:nvPr/>
        </p:nvCxnSpPr>
        <p:spPr>
          <a:xfrm>
            <a:off x="8526025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420598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4385982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4655984" y="576063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5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7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Two</a:t>
            </a:r>
            <a:r>
              <a:rPr lang="nl-BE" dirty="0"/>
              <a:t> more </a:t>
            </a:r>
            <a:r>
              <a:rPr lang="nl-BE" dirty="0" err="1"/>
              <a:t>players</a:t>
            </a:r>
            <a:r>
              <a:rPr lang="nl-BE" dirty="0"/>
              <a:t> </a:t>
            </a:r>
            <a:r>
              <a:rPr lang="nl-BE" dirty="0" err="1"/>
              <a:t>join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RED side …</a:t>
            </a:r>
          </a:p>
          <a:p>
            <a:pPr algn="ctr"/>
            <a:r>
              <a:rPr lang="nl-BE" dirty="0" err="1"/>
              <a:t>Two</a:t>
            </a:r>
            <a:r>
              <a:rPr lang="nl-BE" dirty="0"/>
              <a:t> red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decomissioned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red </a:t>
            </a:r>
            <a:r>
              <a:rPr lang="nl-BE" dirty="0" err="1"/>
              <a:t>players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312596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3575971" y="5760633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8076022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85" name="Groep 84"/>
          <p:cNvGrpSpPr/>
          <p:nvPr/>
        </p:nvGrpSpPr>
        <p:grpSpPr>
          <a:xfrm>
            <a:off x="8256023" y="5229020"/>
            <a:ext cx="540007" cy="540007"/>
            <a:chOff x="3665972" y="2888994"/>
            <a:chExt cx="540007" cy="540007"/>
          </a:xfrm>
        </p:grpSpPr>
        <p:sp>
          <p:nvSpPr>
            <p:cNvPr id="86" name="Ovaal 8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Rechte verbindingslijn 87"/>
          <p:cNvCxnSpPr/>
          <p:nvPr/>
        </p:nvCxnSpPr>
        <p:spPr>
          <a:xfrm>
            <a:off x="8526027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88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5"/>
                </a:solidFill>
              </a:rPr>
              <a:t>AI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grpSp>
        <p:nvGrpSpPr>
          <p:cNvPr id="90" name="Groep 89"/>
          <p:cNvGrpSpPr/>
          <p:nvPr/>
        </p:nvGrpSpPr>
        <p:grpSpPr>
          <a:xfrm>
            <a:off x="7176011" y="5229020"/>
            <a:ext cx="540007" cy="540007"/>
            <a:chOff x="3665972" y="2888994"/>
            <a:chExt cx="540007" cy="540007"/>
          </a:xfrm>
        </p:grpSpPr>
        <p:sp>
          <p:nvSpPr>
            <p:cNvPr id="91" name="Ovaal 9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3" name="Rechte verbindingslijn 92"/>
          <p:cNvCxnSpPr/>
          <p:nvPr/>
        </p:nvCxnSpPr>
        <p:spPr>
          <a:xfrm>
            <a:off x="7446015" y="5769026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9156034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5" name="Tekstvak 94"/>
          <p:cNvSpPr txBox="1"/>
          <p:nvPr/>
        </p:nvSpPr>
        <p:spPr>
          <a:xfrm>
            <a:off x="1023604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96" name="Groep 95"/>
          <p:cNvGrpSpPr/>
          <p:nvPr/>
        </p:nvGrpSpPr>
        <p:grpSpPr>
          <a:xfrm>
            <a:off x="10416048" y="5229020"/>
            <a:ext cx="540007" cy="540007"/>
            <a:chOff x="3665972" y="2888994"/>
            <a:chExt cx="540007" cy="540007"/>
          </a:xfrm>
        </p:grpSpPr>
        <p:sp>
          <p:nvSpPr>
            <p:cNvPr id="97" name="Ovaal 9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ep 98"/>
          <p:cNvGrpSpPr/>
          <p:nvPr/>
        </p:nvGrpSpPr>
        <p:grpSpPr>
          <a:xfrm>
            <a:off x="9336036" y="5229020"/>
            <a:ext cx="540007" cy="540007"/>
            <a:chOff x="3665972" y="2888994"/>
            <a:chExt cx="540007" cy="540007"/>
          </a:xfrm>
        </p:grpSpPr>
        <p:sp>
          <p:nvSpPr>
            <p:cNvPr id="100" name="Ovaal 9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Rechte verbindingslijn 101"/>
          <p:cNvCxnSpPr/>
          <p:nvPr/>
        </p:nvCxnSpPr>
        <p:spPr>
          <a:xfrm>
            <a:off x="9606037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10686050" y="5760633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605939" y="2078986"/>
            <a:ext cx="10980122" cy="4500049"/>
          </a:xfrm>
          <a:prstGeom prst="roundRect">
            <a:avLst>
              <a:gd name="adj" fmla="val 5496"/>
            </a:avLst>
          </a:prstGeom>
          <a:solidFill>
            <a:schemeClr val="bg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err="1"/>
              <a:t>This</a:t>
            </a:r>
            <a:r>
              <a:rPr lang="nl-BE" dirty="0"/>
              <a:t> mission </a:t>
            </a:r>
            <a:r>
              <a:rPr lang="nl-BE" dirty="0" err="1"/>
              <a:t>definition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2 blue </a:t>
            </a:r>
            <a:r>
              <a:rPr lang="nl-BE" dirty="0" err="1"/>
              <a:t>CLIENTs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1 AI; </a:t>
            </a:r>
            <a:r>
              <a:rPr lang="nl-BE" dirty="0" err="1"/>
              <a:t>same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red side.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funtion</a:t>
            </a:r>
            <a:r>
              <a:rPr lang="nl-BE" dirty="0"/>
              <a:t> 1: </a:t>
            </a:r>
            <a:r>
              <a:rPr lang="nl-BE" dirty="0" err="1"/>
              <a:t>spawn</a:t>
            </a:r>
            <a:r>
              <a:rPr lang="nl-BE" dirty="0"/>
              <a:t> AI - 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  <p:sp>
        <p:nvSpPr>
          <p:cNvPr id="37" name="Tekstvak 36"/>
          <p:cNvSpPr txBox="1"/>
          <p:nvPr/>
        </p:nvSpPr>
        <p:spPr>
          <a:xfrm>
            <a:off x="204595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125968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3305969" y="2618991"/>
            <a:ext cx="540007" cy="540007"/>
            <a:chOff x="3665972" y="2888994"/>
            <a:chExt cx="540007" cy="540007"/>
          </a:xfrm>
        </p:grpSpPr>
        <p:sp>
          <p:nvSpPr>
            <p:cNvPr id="43" name="Ovaal 4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ep 52"/>
          <p:cNvGrpSpPr/>
          <p:nvPr/>
        </p:nvGrpSpPr>
        <p:grpSpPr>
          <a:xfrm>
            <a:off x="2225957" y="2618991"/>
            <a:ext cx="540007" cy="540007"/>
            <a:chOff x="3665972" y="2888994"/>
            <a:chExt cx="540007" cy="540007"/>
          </a:xfrm>
        </p:grpSpPr>
        <p:sp>
          <p:nvSpPr>
            <p:cNvPr id="54" name="Ovaal 53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/>
          <p:cNvSpPr txBox="1"/>
          <p:nvPr/>
        </p:nvSpPr>
        <p:spPr>
          <a:xfrm>
            <a:off x="4205979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57" name="Groep 56"/>
          <p:cNvGrpSpPr/>
          <p:nvPr/>
        </p:nvGrpSpPr>
        <p:grpSpPr>
          <a:xfrm>
            <a:off x="4385980" y="2618991"/>
            <a:ext cx="540007" cy="540007"/>
            <a:chOff x="3665972" y="2888994"/>
            <a:chExt cx="540007" cy="540007"/>
          </a:xfrm>
        </p:grpSpPr>
        <p:sp>
          <p:nvSpPr>
            <p:cNvPr id="58" name="Ovaal 57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kstvak 59"/>
          <p:cNvSpPr txBox="1"/>
          <p:nvPr/>
        </p:nvSpPr>
        <p:spPr>
          <a:xfrm>
            <a:off x="6996011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8076024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CLIENT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62" name="Groep 61"/>
          <p:cNvGrpSpPr/>
          <p:nvPr/>
        </p:nvGrpSpPr>
        <p:grpSpPr>
          <a:xfrm>
            <a:off x="8256025" y="2618991"/>
            <a:ext cx="540007" cy="540007"/>
            <a:chOff x="3665972" y="2888994"/>
            <a:chExt cx="540007" cy="540007"/>
          </a:xfrm>
        </p:grpSpPr>
        <p:sp>
          <p:nvSpPr>
            <p:cNvPr id="63" name="Ovaal 62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ep 64"/>
          <p:cNvGrpSpPr/>
          <p:nvPr/>
        </p:nvGrpSpPr>
        <p:grpSpPr>
          <a:xfrm>
            <a:off x="7176013" y="2618991"/>
            <a:ext cx="540007" cy="540007"/>
            <a:chOff x="3665972" y="2888994"/>
            <a:chExt cx="540007" cy="540007"/>
          </a:xfrm>
        </p:grpSpPr>
        <p:sp>
          <p:nvSpPr>
            <p:cNvPr id="66" name="Ovaal 6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kstvak 67"/>
          <p:cNvSpPr txBox="1"/>
          <p:nvPr/>
        </p:nvSpPr>
        <p:spPr>
          <a:xfrm>
            <a:off x="9156035" y="3257391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4"/>
                </a:solidFill>
              </a:rPr>
              <a:t>AI</a:t>
            </a:r>
            <a:endParaRPr lang="en-US" sz="1100" b="1" dirty="0">
              <a:solidFill>
                <a:schemeClr val="accent4"/>
              </a:solidFill>
            </a:endParaRPr>
          </a:p>
        </p:txBody>
      </p:sp>
      <p:grpSp>
        <p:nvGrpSpPr>
          <p:cNvPr id="69" name="Groep 68"/>
          <p:cNvGrpSpPr/>
          <p:nvPr/>
        </p:nvGrpSpPr>
        <p:grpSpPr>
          <a:xfrm>
            <a:off x="9336036" y="2618991"/>
            <a:ext cx="540007" cy="540007"/>
            <a:chOff x="3665972" y="2888994"/>
            <a:chExt cx="540007" cy="540007"/>
          </a:xfrm>
        </p:grpSpPr>
        <p:sp>
          <p:nvSpPr>
            <p:cNvPr id="70" name="Ovaal 6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Rechte verbindingslijn 11"/>
          <p:cNvCxnSpPr>
            <a:endCxn id="42" idx="0"/>
          </p:cNvCxnSpPr>
          <p:nvPr/>
        </p:nvCxnSpPr>
        <p:spPr>
          <a:xfrm>
            <a:off x="3575972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>
            <a:off x="4655984" y="3158997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495959" y="3150604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>
            <a:off x="7446014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8526027" y="3150604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9606038" y="3158997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fgeronde rechthoek 76"/>
          <p:cNvSpPr/>
          <p:nvPr/>
        </p:nvSpPr>
        <p:spPr>
          <a:xfrm>
            <a:off x="605939" y="3699003"/>
            <a:ext cx="10980122" cy="2880031"/>
          </a:xfrm>
          <a:prstGeom prst="roundRect">
            <a:avLst>
              <a:gd name="adj" fmla="val 5496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/>
              <a:t>The blue </a:t>
            </a:r>
            <a:r>
              <a:rPr lang="nl-BE" dirty="0" err="1"/>
              <a:t>player</a:t>
            </a:r>
            <a:r>
              <a:rPr lang="nl-BE" dirty="0"/>
              <a:t> </a:t>
            </a:r>
            <a:r>
              <a:rPr lang="nl-BE" dirty="0" err="1"/>
              <a:t>leaves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scene …</a:t>
            </a:r>
          </a:p>
          <a:p>
            <a:pPr algn="ctr"/>
            <a:r>
              <a:rPr lang="nl-BE" dirty="0" err="1"/>
              <a:t>One</a:t>
            </a:r>
            <a:r>
              <a:rPr lang="nl-BE" dirty="0"/>
              <a:t> new blue AI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.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0146045" y="2078985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Definition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10146045" y="3789004"/>
            <a:ext cx="1274404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Mission </a:t>
            </a:r>
            <a:r>
              <a:rPr lang="nl-BE" sz="1200" dirty="0" err="1">
                <a:solidFill>
                  <a:schemeClr val="bg1"/>
                </a:solidFill>
              </a:rPr>
              <a:t>Execution</a:t>
            </a:r>
            <a:endParaRPr lang="nl-BE" sz="1200" dirty="0">
              <a:solidFill>
                <a:schemeClr val="bg1"/>
              </a:solidFill>
            </a:endParaRPr>
          </a:p>
        </p:txBody>
      </p:sp>
      <p:sp>
        <p:nvSpPr>
          <p:cNvPr id="109" name="Tekstvak 108"/>
          <p:cNvSpPr txBox="1"/>
          <p:nvPr/>
        </p:nvSpPr>
        <p:spPr>
          <a:xfrm>
            <a:off x="2045955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10" name="Groep 109"/>
          <p:cNvGrpSpPr/>
          <p:nvPr/>
        </p:nvGrpSpPr>
        <p:grpSpPr>
          <a:xfrm>
            <a:off x="2225956" y="5229020"/>
            <a:ext cx="540007" cy="540007"/>
            <a:chOff x="3665972" y="2888994"/>
            <a:chExt cx="540007" cy="540007"/>
          </a:xfrm>
        </p:grpSpPr>
        <p:sp>
          <p:nvSpPr>
            <p:cNvPr id="111" name="Ovaal 11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3" name="Rechte verbindingslijn 112"/>
          <p:cNvCxnSpPr/>
          <p:nvPr/>
        </p:nvCxnSpPr>
        <p:spPr>
          <a:xfrm>
            <a:off x="2495960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al 77"/>
          <p:cNvSpPr/>
          <p:nvPr/>
        </p:nvSpPr>
        <p:spPr>
          <a:xfrm>
            <a:off x="695941" y="3789004"/>
            <a:ext cx="450004" cy="450004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3125967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1"/>
                </a:solidFill>
              </a:rPr>
              <a:t>PLAYER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80" name="Groep 79"/>
          <p:cNvGrpSpPr/>
          <p:nvPr/>
        </p:nvGrpSpPr>
        <p:grpSpPr>
          <a:xfrm>
            <a:off x="3305969" y="5229020"/>
            <a:ext cx="540007" cy="540007"/>
            <a:chOff x="3665972" y="2888994"/>
            <a:chExt cx="540007" cy="540007"/>
          </a:xfrm>
        </p:grpSpPr>
        <p:sp>
          <p:nvSpPr>
            <p:cNvPr id="81" name="Ovaal 80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3" name="Rechte verbindingslijn 82"/>
          <p:cNvCxnSpPr/>
          <p:nvPr/>
        </p:nvCxnSpPr>
        <p:spPr>
          <a:xfrm>
            <a:off x="3575971" y="5760633"/>
            <a:ext cx="1" cy="98394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699601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95" name="Tekstvak 94"/>
          <p:cNvSpPr txBox="1"/>
          <p:nvPr/>
        </p:nvSpPr>
        <p:spPr>
          <a:xfrm>
            <a:off x="8076023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2"/>
                </a:solidFill>
              </a:rPr>
              <a:t>PLAYER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grpSp>
        <p:nvGrpSpPr>
          <p:cNvPr id="96" name="Groep 95"/>
          <p:cNvGrpSpPr/>
          <p:nvPr/>
        </p:nvGrpSpPr>
        <p:grpSpPr>
          <a:xfrm>
            <a:off x="8256024" y="5229020"/>
            <a:ext cx="540007" cy="540007"/>
            <a:chOff x="3665972" y="2888994"/>
            <a:chExt cx="540007" cy="540007"/>
          </a:xfrm>
        </p:grpSpPr>
        <p:sp>
          <p:nvSpPr>
            <p:cNvPr id="97" name="Ovaal 96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ep 98"/>
          <p:cNvGrpSpPr/>
          <p:nvPr/>
        </p:nvGrpSpPr>
        <p:grpSpPr>
          <a:xfrm>
            <a:off x="7176012" y="5229020"/>
            <a:ext cx="540007" cy="540007"/>
            <a:chOff x="3665972" y="2888994"/>
            <a:chExt cx="540007" cy="540007"/>
          </a:xfrm>
        </p:grpSpPr>
        <p:sp>
          <p:nvSpPr>
            <p:cNvPr id="100" name="Ovaal 99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Rechte verbindingslijn 101"/>
          <p:cNvCxnSpPr/>
          <p:nvPr/>
        </p:nvCxnSpPr>
        <p:spPr>
          <a:xfrm>
            <a:off x="7446013" y="5769026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8526026" y="5760633"/>
            <a:ext cx="1" cy="983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4205980" y="5867420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105" name="Groep 104"/>
          <p:cNvGrpSpPr/>
          <p:nvPr/>
        </p:nvGrpSpPr>
        <p:grpSpPr>
          <a:xfrm>
            <a:off x="4385981" y="5229020"/>
            <a:ext cx="540007" cy="540007"/>
            <a:chOff x="3665972" y="2888994"/>
            <a:chExt cx="540007" cy="540007"/>
          </a:xfrm>
        </p:grpSpPr>
        <p:sp>
          <p:nvSpPr>
            <p:cNvPr id="106" name="Ovaal 105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" name="Rechte verbindingslijn 113"/>
          <p:cNvCxnSpPr/>
          <p:nvPr/>
        </p:nvCxnSpPr>
        <p:spPr>
          <a:xfrm>
            <a:off x="4655985" y="5769026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2: select </a:t>
            </a:r>
            <a:r>
              <a:rPr lang="nl-BE" dirty="0" err="1"/>
              <a:t>the</a:t>
            </a:r>
            <a:r>
              <a:rPr lang="nl-BE" dirty="0"/>
              <a:t> return </a:t>
            </a:r>
            <a:r>
              <a:rPr lang="nl-BE" dirty="0" err="1"/>
              <a:t>airbase</a:t>
            </a:r>
            <a:endParaRPr lang="nl-BE" dirty="0"/>
          </a:p>
        </p:txBody>
      </p:sp>
      <p:sp>
        <p:nvSpPr>
          <p:cNvPr id="3" name="Ovaal 2"/>
          <p:cNvSpPr/>
          <p:nvPr/>
        </p:nvSpPr>
        <p:spPr>
          <a:xfrm>
            <a:off x="1145945" y="5229021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865953" y="5139019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235946" y="6137423"/>
            <a:ext cx="90000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accent3"/>
                </a:solidFill>
              </a:rPr>
              <a:t>AI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grpSp>
        <p:nvGrpSpPr>
          <p:cNvPr id="8" name="Groep 7"/>
          <p:cNvGrpSpPr/>
          <p:nvPr/>
        </p:nvGrpSpPr>
        <p:grpSpPr>
          <a:xfrm>
            <a:off x="1415947" y="5499023"/>
            <a:ext cx="540007" cy="540007"/>
            <a:chOff x="3665972" y="2888994"/>
            <a:chExt cx="540007" cy="540007"/>
          </a:xfrm>
        </p:grpSpPr>
        <p:sp>
          <p:nvSpPr>
            <p:cNvPr id="9" name="Ovaal 8"/>
            <p:cNvSpPr/>
            <p:nvPr/>
          </p:nvSpPr>
          <p:spPr>
            <a:xfrm>
              <a:off x="3665973" y="2888994"/>
              <a:ext cx="540006" cy="540006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https://d30y9cdsu7xlg0.cloudfront.net/png/163336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972" y="2888994"/>
              <a:ext cx="540007" cy="54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Rechte verbindingslijn 10"/>
          <p:cNvCxnSpPr/>
          <p:nvPr/>
        </p:nvCxnSpPr>
        <p:spPr>
          <a:xfrm>
            <a:off x="1685951" y="6039029"/>
            <a:ext cx="1" cy="98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>
            <a:stCxn id="3" idx="6"/>
          </p:cNvCxnSpPr>
          <p:nvPr/>
        </p:nvCxnSpPr>
        <p:spPr>
          <a:xfrm>
            <a:off x="2225956" y="5769027"/>
            <a:ext cx="2430028" cy="18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4655984" y="4779015"/>
            <a:ext cx="2070023" cy="1170013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 flipV="1">
            <a:off x="6186001" y="2888994"/>
            <a:ext cx="540006" cy="1890022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endCxn id="35" idx="6"/>
          </p:cNvCxnSpPr>
          <p:nvPr/>
        </p:nvCxnSpPr>
        <p:spPr>
          <a:xfrm flipH="1" flipV="1">
            <a:off x="2315957" y="2798993"/>
            <a:ext cx="3870044" cy="90001"/>
          </a:xfrm>
          <a:prstGeom prst="line">
            <a:avLst/>
          </a:prstGeom>
          <a:ln w="28575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6186001" y="2618991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135956" y="5859027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4385981" y="558902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6726007" y="4689014"/>
            <a:ext cx="450005" cy="2700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19"/>
          <p:cNvSpPr txBox="1"/>
          <p:nvPr/>
        </p:nvSpPr>
        <p:spPr>
          <a:xfrm>
            <a:off x="2135956" y="3699003"/>
            <a:ext cx="3870043" cy="900010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bg1"/>
                </a:solidFill>
              </a:rPr>
              <a:t>AI takes off at AIRBASE 1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fly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its</a:t>
            </a:r>
            <a:r>
              <a:rPr lang="nl-BE" sz="1600" dirty="0">
                <a:solidFill>
                  <a:schemeClr val="bg1"/>
                </a:solidFill>
              </a:rPr>
              <a:t> route…</a:t>
            </a:r>
          </a:p>
          <a:p>
            <a:r>
              <a:rPr lang="nl-BE" sz="1600" dirty="0">
                <a:solidFill>
                  <a:schemeClr val="bg1"/>
                </a:solidFill>
              </a:rPr>
              <a:t>AI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land at AIRBASE 2</a:t>
            </a:r>
          </a:p>
        </p:txBody>
      </p:sp>
      <p:sp>
        <p:nvSpPr>
          <p:cNvPr id="25" name="Ovaal 24"/>
          <p:cNvSpPr/>
          <p:nvPr/>
        </p:nvSpPr>
        <p:spPr>
          <a:xfrm>
            <a:off x="9336036" y="5589024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10146045" y="5769026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Ovaal 32"/>
          <p:cNvSpPr/>
          <p:nvPr/>
        </p:nvSpPr>
        <p:spPr>
          <a:xfrm>
            <a:off x="7356014" y="3068996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4" name="Tekstvak 33"/>
          <p:cNvSpPr txBox="1"/>
          <p:nvPr/>
        </p:nvSpPr>
        <p:spPr>
          <a:xfrm>
            <a:off x="8256024" y="3248998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1235946" y="2258987"/>
            <a:ext cx="1080011" cy="10800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6" name="Tekstvak 35"/>
          <p:cNvSpPr txBox="1"/>
          <p:nvPr/>
        </p:nvSpPr>
        <p:spPr>
          <a:xfrm>
            <a:off x="425937" y="2888994"/>
            <a:ext cx="99001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100" b="1" dirty="0">
                <a:solidFill>
                  <a:schemeClr val="tx1"/>
                </a:solidFill>
              </a:rPr>
              <a:t>AIRBASE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2315958" y="2438989"/>
            <a:ext cx="450005" cy="270003"/>
          </a:xfrm>
          <a:prstGeom prst="flowChartConnector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5625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1981</TotalTime>
  <Words>2029</Words>
  <Application>Microsoft Office PowerPoint</Application>
  <PresentationFormat>Breedbeeld</PresentationFormat>
  <Paragraphs>312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Corbel</vt:lpstr>
      <vt:lpstr>Wingdings</vt:lpstr>
      <vt:lpstr>Gestreept</vt:lpstr>
      <vt:lpstr>Dcs world mission Development with moose</vt:lpstr>
      <vt:lpstr>DETECTION and FAC classes</vt:lpstr>
      <vt:lpstr>the DETECTION classES main purpose</vt:lpstr>
      <vt:lpstr>detection functional overview</vt:lpstr>
      <vt:lpstr>funtion 1: spawn AI - HOW it works</vt:lpstr>
      <vt:lpstr>funtion 1: spawn AI - HOW it works</vt:lpstr>
      <vt:lpstr>funtion 1: spawn AI - HOW it works</vt:lpstr>
      <vt:lpstr>funtion 1: spawn AI - HOW it works</vt:lpstr>
      <vt:lpstr>function 2: select the return airbase</vt:lpstr>
      <vt:lpstr>function 2: select the return airbase</vt:lpstr>
      <vt:lpstr>function 2.1: select the return airbase – home airbase</vt:lpstr>
      <vt:lpstr>function 2.2: select the return airbase – nearest friendly airbase</vt:lpstr>
      <vt:lpstr>function 3: only return AI if there is no enemy player within range</vt:lpstr>
      <vt:lpstr>function 4: patrol zones</vt:lpstr>
      <vt:lpstr>function 4: patrol zones</vt:lpstr>
      <vt:lpstr>function 4: patrol zones</vt:lpstr>
      <vt:lpstr>funtion 5: randomize between different spawn objects</vt:lpstr>
      <vt:lpstr>function 1 - how to use aibalancer</vt:lpstr>
      <vt:lpstr>Function 2.1 &amp; 3 – return to home airbase</vt:lpstr>
      <vt:lpstr>Function 2.2 &amp; 3 – return to nearest airbase</vt:lpstr>
      <vt:lpstr>Function 4– patrol zones – patrolzone class</vt:lpstr>
      <vt:lpstr>Function 4– patrol zones – patrolzone class</vt:lpstr>
      <vt:lpstr>Function 4– patrol zones – patrolzone class</vt:lpstr>
      <vt:lpstr>Function 4– patrol zones – patrolzone class</vt:lpstr>
      <vt:lpstr>Function 4– patrol zones – AIBLANCER usage of patrolzone</vt:lpstr>
      <vt:lpstr>PowerPoint-presentatie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128</cp:revision>
  <dcterms:created xsi:type="dcterms:W3CDTF">2016-04-14T07:37:30Z</dcterms:created>
  <dcterms:modified xsi:type="dcterms:W3CDTF">2016-06-25T11:47:58Z</dcterms:modified>
</cp:coreProperties>
</file>