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6" r:id="rId5"/>
    <p:sldId id="272" r:id="rId6"/>
    <p:sldId id="260" r:id="rId7"/>
    <p:sldId id="274" r:id="rId8"/>
    <p:sldId id="275" r:id="rId9"/>
    <p:sldId id="276" r:id="rId10"/>
    <p:sldId id="273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8" autoAdjust="0"/>
    <p:restoredTop sz="94660"/>
  </p:normalViewPr>
  <p:slideViewPr>
    <p:cSldViewPr>
      <p:cViewPr>
        <p:scale>
          <a:sx n="100" d="100"/>
          <a:sy n="100" d="100"/>
        </p:scale>
        <p:origin x="5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irchild A-10C Thunderbolt II aircraft pictu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3" b="23039"/>
          <a:stretch/>
        </p:blipFill>
        <p:spPr bwMode="auto">
          <a:xfrm>
            <a:off x="0" y="2947915"/>
            <a:ext cx="12192000" cy="399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airchild A-10C Thunderbolt II aircraft pictu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6" b="23039"/>
          <a:stretch/>
        </p:blipFill>
        <p:spPr bwMode="auto">
          <a:xfrm>
            <a:off x="0" y="0"/>
            <a:ext cx="12192000" cy="17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airchild A-10C Thunderbolt II aircraft pictu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0" b="32201"/>
          <a:stretch/>
        </p:blipFill>
        <p:spPr bwMode="auto">
          <a:xfrm>
            <a:off x="0" y="8961"/>
            <a:ext cx="12192000" cy="199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irchild A-10C Thunderbolt II aircraft pictu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90" b="35014"/>
          <a:stretch/>
        </p:blipFill>
        <p:spPr bwMode="auto">
          <a:xfrm>
            <a:off x="0" y="8962"/>
            <a:ext cx="12192000" cy="17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POLYGON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The </a:t>
            </a:r>
            <a:r>
              <a:rPr lang="nl-BE" b="1" dirty="0" err="1"/>
              <a:t>GroupPolygon</a:t>
            </a:r>
            <a:r>
              <a:rPr lang="nl-BE" dirty="0"/>
              <a:t> object </a:t>
            </a:r>
            <a:r>
              <a:rPr lang="nl-BE" dirty="0" err="1"/>
              <a:t>defines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polygon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waypoints</a:t>
            </a:r>
            <a:r>
              <a:rPr lang="nl-BE" dirty="0"/>
              <a:t>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Editor. </a:t>
            </a:r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polygon</a:t>
            </a:r>
            <a:r>
              <a:rPr lang="nl-BE" dirty="0"/>
              <a:t>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“</a:t>
            </a:r>
            <a:r>
              <a:rPr lang="nl-BE" dirty="0" err="1"/>
              <a:t>closed</a:t>
            </a:r>
            <a:r>
              <a:rPr lang="nl-BE" dirty="0"/>
              <a:t>”, </a:t>
            </a:r>
            <a:r>
              <a:rPr lang="nl-BE" dirty="0" err="1"/>
              <a:t>the</a:t>
            </a:r>
            <a:r>
              <a:rPr lang="nl-BE" dirty="0"/>
              <a:t> first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last </a:t>
            </a:r>
            <a:r>
              <a:rPr lang="nl-BE" dirty="0" err="1"/>
              <a:t>waypoints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connected</a:t>
            </a:r>
            <a:r>
              <a:rPr lang="nl-BE" dirty="0"/>
              <a:t>. It is </a:t>
            </a:r>
            <a:r>
              <a:rPr lang="nl-BE" dirty="0" err="1"/>
              <a:t>preferred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“Late </a:t>
            </a:r>
            <a:r>
              <a:rPr lang="nl-BE" dirty="0" err="1"/>
              <a:t>Activation</a:t>
            </a:r>
            <a:r>
              <a:rPr lang="nl-BE" dirty="0"/>
              <a:t>” of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, but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.</a:t>
            </a:r>
          </a:p>
          <a:p>
            <a:r>
              <a:rPr lang="nl-BE" dirty="0"/>
              <a:t>The </a:t>
            </a:r>
            <a:r>
              <a:rPr lang="nl-BE" b="1" dirty="0" err="1"/>
              <a:t>PolygonZone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ZONE_POLYGON class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2 parameters: </a:t>
            </a:r>
          </a:p>
          <a:p>
            <a:pPr lvl="1"/>
            <a:r>
              <a:rPr lang="nl-BE" dirty="0"/>
              <a:t>A free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name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dirty="0"/>
              <a:t>A GROUP object (in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b="1" dirty="0" err="1"/>
              <a:t>GroupPolygon</a:t>
            </a:r>
            <a:r>
              <a:rPr lang="nl-BE" dirty="0"/>
              <a:t>).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GroupPolygon</a:t>
            </a:r>
            <a:r>
              <a:rPr lang="nl-BE" sz="2400" b="1" dirty="0"/>
              <a:t> = </a:t>
            </a:r>
            <a:r>
              <a:rPr lang="nl-BE" sz="2400" b="1" dirty="0" err="1"/>
              <a:t>GROUP:FindByName</a:t>
            </a:r>
            <a:r>
              <a:rPr lang="nl-BE" sz="2400" b="1" dirty="0"/>
              <a:t>( “Group Name”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PolygonZone</a:t>
            </a:r>
            <a:r>
              <a:rPr lang="nl-BE" sz="2400" b="1" dirty="0"/>
              <a:t> = </a:t>
            </a:r>
            <a:r>
              <a:rPr lang="nl-BE" sz="2400" b="1" dirty="0" err="1"/>
              <a:t>ZONE_POLYGON:New</a:t>
            </a:r>
            <a:r>
              <a:rPr lang="nl-BE" sz="2400" b="1" dirty="0"/>
              <a:t>( “Zone Name”, </a:t>
            </a:r>
            <a:r>
              <a:rPr lang="nl-BE" sz="2400" b="1" dirty="0" err="1"/>
              <a:t>GroupPolygon</a:t>
            </a:r>
            <a:r>
              <a:rPr lang="nl-BE" sz="2400" b="1" dirty="0"/>
              <a:t> )</a:t>
            </a:r>
            <a:endParaRPr lang="nl-BE" sz="1600" b="1" dirty="0"/>
          </a:p>
        </p:txBody>
      </p:sp>
    </p:spTree>
    <p:extLst>
      <p:ext uri="{BB962C8B-B14F-4D97-AF65-F5344CB8AC3E}">
        <p14:creationId xmlns:p14="http://schemas.microsoft.com/office/powerpoint/2010/main" val="374076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ZONE </a:t>
            </a:r>
            <a:r>
              <a:rPr lang="nl-BE" dirty="0" err="1"/>
              <a:t>validation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err="1"/>
              <a:t>APIs</a:t>
            </a:r>
            <a:endParaRPr lang="nl-BE" dirty="0"/>
          </a:p>
          <a:p>
            <a:pPr algn="l"/>
            <a:r>
              <a:rPr lang="nl-BE" dirty="0" err="1"/>
              <a:t>Examples</a:t>
            </a:r>
            <a:endParaRPr lang="en-US" dirty="0"/>
          </a:p>
        </p:txBody>
      </p:sp>
      <p:cxnSp>
        <p:nvCxnSpPr>
          <p:cNvPr id="12" name="Straight Connector 27"/>
          <p:cNvCxnSpPr>
            <a:stCxn id="19" idx="0"/>
            <a:endCxn id="18" idx="2"/>
          </p:cNvCxnSpPr>
          <p:nvPr/>
        </p:nvCxnSpPr>
        <p:spPr>
          <a:xfrm flipV="1">
            <a:off x="6771008" y="4239009"/>
            <a:ext cx="0" cy="45000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7"/>
          <p:cNvCxnSpPr>
            <a:stCxn id="15" idx="0"/>
            <a:endCxn id="19" idx="2"/>
          </p:cNvCxnSpPr>
          <p:nvPr/>
        </p:nvCxnSpPr>
        <p:spPr>
          <a:xfrm flipV="1">
            <a:off x="6771008" y="5319021"/>
            <a:ext cx="0" cy="45000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bogen verbindingslijn 13"/>
          <p:cNvCxnSpPr>
            <a:stCxn id="17" idx="0"/>
            <a:endCxn id="19" idx="2"/>
          </p:cNvCxnSpPr>
          <p:nvPr/>
        </p:nvCxnSpPr>
        <p:spPr>
          <a:xfrm rot="16200000" flipV="1">
            <a:off x="7572674" y="4517355"/>
            <a:ext cx="466318" cy="206965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/>
          <p:cNvSpPr/>
          <p:nvPr/>
        </p:nvSpPr>
        <p:spPr>
          <a:xfrm>
            <a:off x="5825997" y="5769025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Afgeronde rechthoek 31"/>
          <p:cNvSpPr/>
          <p:nvPr/>
        </p:nvSpPr>
        <p:spPr>
          <a:xfrm>
            <a:off x="5645995" y="6219030"/>
            <a:ext cx="810009" cy="360003"/>
          </a:xfrm>
          <a:prstGeom prst="roundRect">
            <a:avLst>
              <a:gd name="adj" fmla="val 29381"/>
            </a:avLst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7895647" y="5785339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ZONE_UNIT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Afgeronde rechthoek 18"/>
          <p:cNvSpPr/>
          <p:nvPr/>
        </p:nvSpPr>
        <p:spPr>
          <a:xfrm>
            <a:off x="5825997" y="3609002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ZONE_BASE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ZONE_RADIUS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9966043" y="4689014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POLYGON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Gebogen verbindingslijn 20"/>
          <p:cNvCxnSpPr>
            <a:stCxn id="20" idx="0"/>
            <a:endCxn id="18" idx="2"/>
          </p:cNvCxnSpPr>
          <p:nvPr/>
        </p:nvCxnSpPr>
        <p:spPr>
          <a:xfrm rot="16200000" flipV="1">
            <a:off x="8616029" y="2393989"/>
            <a:ext cx="450005" cy="414004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2765963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2765963" y="441901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2765963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4835986" y="3789004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Rechte verbindingslijn 25"/>
          <p:cNvCxnSpPr>
            <a:stCxn id="25" idx="2"/>
          </p:cNvCxnSpPr>
          <p:nvPr/>
        </p:nvCxnSpPr>
        <p:spPr>
          <a:xfrm flipH="1">
            <a:off x="4655984" y="3879005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7"/>
          <p:cNvSpPr/>
          <p:nvPr/>
        </p:nvSpPr>
        <p:spPr>
          <a:xfrm>
            <a:off x="4835986" y="4599013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Rechte verbindingslijn 27"/>
          <p:cNvCxnSpPr>
            <a:stCxn id="27" idx="2"/>
          </p:cNvCxnSpPr>
          <p:nvPr/>
        </p:nvCxnSpPr>
        <p:spPr>
          <a:xfrm flipH="1">
            <a:off x="4655984" y="4689014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7"/>
          <p:cNvSpPr/>
          <p:nvPr/>
        </p:nvSpPr>
        <p:spPr>
          <a:xfrm>
            <a:off x="4835986" y="5409022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29"/>
          <p:cNvCxnSpPr>
            <a:stCxn id="29" idx="2"/>
          </p:cNvCxnSpPr>
          <p:nvPr/>
        </p:nvCxnSpPr>
        <p:spPr>
          <a:xfrm flipH="1">
            <a:off x="4655984" y="5499023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25" idx="6"/>
            <a:endCxn id="18" idx="1"/>
          </p:cNvCxnSpPr>
          <p:nvPr/>
        </p:nvCxnSpPr>
        <p:spPr>
          <a:xfrm>
            <a:off x="5015988" y="3879005"/>
            <a:ext cx="810009" cy="4500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>
            <a:stCxn id="27" idx="6"/>
            <a:endCxn id="18" idx="1"/>
          </p:cNvCxnSpPr>
          <p:nvPr/>
        </p:nvCxnSpPr>
        <p:spPr>
          <a:xfrm flipV="1">
            <a:off x="5015988" y="3924006"/>
            <a:ext cx="810009" cy="7650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>
            <a:stCxn id="29" idx="6"/>
            <a:endCxn id="18" idx="1"/>
          </p:cNvCxnSpPr>
          <p:nvPr/>
        </p:nvCxnSpPr>
        <p:spPr>
          <a:xfrm flipV="1">
            <a:off x="5015988" y="3924006"/>
            <a:ext cx="810009" cy="15750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presence</a:t>
            </a:r>
            <a:r>
              <a:rPr lang="nl-BE" dirty="0"/>
              <a:t> in a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789004"/>
            <a:ext cx="9784080" cy="2700030"/>
          </a:xfrm>
        </p:spPr>
        <p:txBody>
          <a:bodyPr anchor="ctr">
            <a:normAutofit fontScale="92500"/>
          </a:bodyPr>
          <a:lstStyle/>
          <a:p>
            <a:r>
              <a:rPr lang="nl-BE" dirty="0"/>
              <a:t>The </a:t>
            </a:r>
            <a:r>
              <a:rPr lang="nl-BE" b="1" dirty="0"/>
              <a:t>Group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, </a:t>
            </a:r>
            <a:r>
              <a:rPr lang="nl-BE" dirty="0" err="1"/>
              <a:t>wrapped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b="1" dirty="0"/>
              <a:t>GROUP</a:t>
            </a:r>
            <a:r>
              <a:rPr lang="nl-BE" dirty="0"/>
              <a:t> object.</a:t>
            </a:r>
          </a:p>
          <a:p>
            <a:r>
              <a:rPr lang="nl-BE" b="1" dirty="0"/>
              <a:t>GROUP</a:t>
            </a:r>
            <a:r>
              <a:rPr lang="nl-BE" dirty="0"/>
              <a:t> </a:t>
            </a:r>
            <a:r>
              <a:rPr lang="nl-BE" dirty="0" err="1"/>
              <a:t>implements</a:t>
            </a:r>
            <a:r>
              <a:rPr lang="nl-BE" dirty="0"/>
              <a:t> 3 zone </a:t>
            </a:r>
            <a:r>
              <a:rPr lang="nl-BE" dirty="0" err="1"/>
              <a:t>presence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:</a:t>
            </a:r>
          </a:p>
          <a:p>
            <a:pPr lvl="1"/>
            <a:r>
              <a:rPr lang="nl-BE" b="1" dirty="0" err="1"/>
              <a:t>IsCompletelyInZone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units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are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IsPartlyInZone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some</a:t>
            </a:r>
            <a:r>
              <a:rPr lang="nl-BE" dirty="0"/>
              <a:t> units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are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IsNotInZone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no unit </a:t>
            </a:r>
            <a:r>
              <a:rPr lang="nl-BE" dirty="0" err="1"/>
              <a:t>location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r>
              <a:rPr lang="nl-BE" b="1" dirty="0" err="1"/>
              <a:t>ZoneObject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ZONE_RADIUS, ZONE, ZONE_UNIT or ZONE_POLYGON object.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Group</a:t>
            </a:r>
            <a:r>
              <a:rPr lang="nl-BE" sz="2400" dirty="0"/>
              <a:t> = </a:t>
            </a:r>
            <a:r>
              <a:rPr lang="nl-BE" sz="2400" b="1" dirty="0" err="1"/>
              <a:t>GROUP</a:t>
            </a:r>
            <a:r>
              <a:rPr lang="nl-BE" sz="2400" dirty="0" err="1"/>
              <a:t>:FindByName</a:t>
            </a:r>
            <a:r>
              <a:rPr lang="nl-BE" sz="2400" dirty="0"/>
              <a:t>( “Group Name”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CompletelyInZone</a:t>
            </a:r>
            <a:r>
              <a:rPr lang="nl-BE" sz="2400" dirty="0"/>
              <a:t> = </a:t>
            </a:r>
            <a:r>
              <a:rPr lang="nl-BE" sz="2400" b="1" dirty="0" err="1"/>
              <a:t>Group:IsCompletelyInZone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PartlyInZone</a:t>
            </a:r>
            <a:r>
              <a:rPr lang="nl-BE" sz="2400" dirty="0"/>
              <a:t> = </a:t>
            </a:r>
            <a:r>
              <a:rPr lang="nl-BE" sz="2400" b="1" dirty="0" err="1"/>
              <a:t>Group:IsPartlyInZone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NotInZone</a:t>
            </a:r>
            <a:r>
              <a:rPr lang="nl-BE" sz="2400" dirty="0"/>
              <a:t> = </a:t>
            </a:r>
            <a:r>
              <a:rPr lang="nl-BE" sz="2400" b="1" dirty="0" err="1"/>
              <a:t>Group:IsNotInZone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5139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Validate</a:t>
            </a:r>
            <a:r>
              <a:rPr lang="nl-BE" dirty="0"/>
              <a:t> UNIT (&amp; CLIENT) </a:t>
            </a:r>
            <a:r>
              <a:rPr lang="nl-BE" dirty="0" err="1"/>
              <a:t>presence</a:t>
            </a:r>
            <a:r>
              <a:rPr lang="nl-BE" dirty="0"/>
              <a:t> in a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789004"/>
            <a:ext cx="9784080" cy="2700030"/>
          </a:xfrm>
        </p:spPr>
        <p:txBody>
          <a:bodyPr anchor="ctr">
            <a:normAutofit fontScale="92500"/>
          </a:bodyPr>
          <a:lstStyle/>
          <a:p>
            <a:r>
              <a:rPr lang="nl-BE" dirty="0"/>
              <a:t>The </a:t>
            </a:r>
            <a:r>
              <a:rPr lang="nl-BE" b="1" dirty="0"/>
              <a:t>Unit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unit, </a:t>
            </a:r>
            <a:r>
              <a:rPr lang="nl-BE" dirty="0" err="1"/>
              <a:t>wrapped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b="1" dirty="0"/>
              <a:t>UNIT</a:t>
            </a:r>
            <a:r>
              <a:rPr lang="nl-BE" dirty="0"/>
              <a:t> object.</a:t>
            </a:r>
          </a:p>
          <a:p>
            <a:r>
              <a:rPr lang="nl-BE" b="1" dirty="0"/>
              <a:t>UNIT</a:t>
            </a:r>
            <a:r>
              <a:rPr lang="nl-BE" dirty="0"/>
              <a:t> </a:t>
            </a:r>
            <a:r>
              <a:rPr lang="nl-BE" dirty="0" err="1"/>
              <a:t>implements</a:t>
            </a:r>
            <a:r>
              <a:rPr lang="nl-BE" dirty="0"/>
              <a:t> 2 zone </a:t>
            </a:r>
            <a:r>
              <a:rPr lang="nl-BE" dirty="0" err="1"/>
              <a:t>presence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:</a:t>
            </a:r>
          </a:p>
          <a:p>
            <a:pPr lvl="1"/>
            <a:r>
              <a:rPr lang="nl-BE" b="1" dirty="0" err="1"/>
              <a:t>IsInZone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unit </a:t>
            </a:r>
            <a:r>
              <a:rPr lang="nl-BE" dirty="0" err="1"/>
              <a:t>location</a:t>
            </a:r>
            <a:r>
              <a:rPr lang="nl-BE" dirty="0"/>
              <a:t>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IsNotInZone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unit </a:t>
            </a:r>
            <a:r>
              <a:rPr lang="nl-BE" dirty="0" err="1"/>
              <a:t>location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r>
              <a:rPr lang="nl-BE" b="1" dirty="0" err="1"/>
              <a:t>ZoneObject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ZONE_RADIUS, ZONE, ZONE_UNIT or ZONE_POLYGON object.</a:t>
            </a:r>
          </a:p>
          <a:p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/>
              <a:t>CLIENT</a:t>
            </a:r>
            <a:r>
              <a:rPr lang="nl-BE" dirty="0"/>
              <a:t> class is 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/>
              <a:t>UNIT</a:t>
            </a:r>
            <a:r>
              <a:rPr lang="nl-BE" dirty="0"/>
              <a:t> class, </a:t>
            </a:r>
            <a:r>
              <a:rPr lang="nl-BE" dirty="0" err="1"/>
              <a:t>the</a:t>
            </a:r>
            <a:r>
              <a:rPr lang="nl-BE" dirty="0"/>
              <a:t> CLIENT class </a:t>
            </a:r>
            <a:r>
              <a:rPr lang="nl-BE" dirty="0" err="1"/>
              <a:t>implements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Unit</a:t>
            </a:r>
            <a:r>
              <a:rPr lang="nl-BE" sz="2400" dirty="0"/>
              <a:t> = </a:t>
            </a:r>
            <a:r>
              <a:rPr lang="nl-BE" sz="2400" b="1" dirty="0" err="1"/>
              <a:t>UNIT</a:t>
            </a:r>
            <a:r>
              <a:rPr lang="nl-BE" sz="2400" dirty="0" err="1"/>
              <a:t>:FindByName</a:t>
            </a:r>
            <a:r>
              <a:rPr lang="nl-BE" sz="2400" dirty="0"/>
              <a:t>( “Unit Name”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InZone</a:t>
            </a:r>
            <a:r>
              <a:rPr lang="nl-BE" sz="2400" dirty="0"/>
              <a:t> = </a:t>
            </a:r>
            <a:r>
              <a:rPr lang="nl-BE" sz="2400" b="1" dirty="0" err="1"/>
              <a:t>Unit:IsInZone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NotInZone</a:t>
            </a:r>
            <a:r>
              <a:rPr lang="nl-BE" sz="2400" dirty="0"/>
              <a:t> = </a:t>
            </a:r>
            <a:r>
              <a:rPr lang="nl-BE" sz="2400" b="1" dirty="0" err="1"/>
              <a:t>Unit:IsNotInZone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35633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Validate</a:t>
            </a:r>
            <a:r>
              <a:rPr lang="nl-BE" dirty="0"/>
              <a:t> zone </a:t>
            </a:r>
            <a:r>
              <a:rPr lang="nl-BE" dirty="0" err="1"/>
              <a:t>presence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a </a:t>
            </a:r>
            <a:r>
              <a:rPr lang="nl-BE" dirty="0" err="1"/>
              <a:t>location</a:t>
            </a:r>
            <a:r>
              <a:rPr lang="nl-BE" dirty="0"/>
              <a:t> or a point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4509012"/>
            <a:ext cx="9784080" cy="1980022"/>
          </a:xfrm>
        </p:spPr>
        <p:txBody>
          <a:bodyPr anchor="ctr">
            <a:normAutofit fontScale="92500" lnSpcReduction="20000"/>
          </a:bodyPr>
          <a:lstStyle/>
          <a:p>
            <a:r>
              <a:rPr lang="nl-BE" b="1" dirty="0" err="1"/>
              <a:t>ZoneObject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object of </a:t>
            </a:r>
            <a:r>
              <a:rPr lang="nl-BE" dirty="0" err="1"/>
              <a:t>any</a:t>
            </a:r>
            <a:r>
              <a:rPr lang="nl-BE" dirty="0"/>
              <a:t> zone class 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b="1" dirty="0"/>
              <a:t>ZONE_BASE</a:t>
            </a:r>
            <a:r>
              <a:rPr lang="nl-BE" dirty="0"/>
              <a:t>.</a:t>
            </a:r>
            <a:endParaRPr lang="nl-BE" b="1" dirty="0"/>
          </a:p>
          <a:p>
            <a:r>
              <a:rPr lang="nl-BE" b="1" dirty="0"/>
              <a:t>ZONE_BASE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derived</a:t>
            </a:r>
            <a:r>
              <a:rPr lang="nl-BE" dirty="0"/>
              <a:t> classes </a:t>
            </a:r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b="1" dirty="0"/>
              <a:t>2 </a:t>
            </a:r>
            <a:r>
              <a:rPr lang="nl-BE" b="1" dirty="0" err="1"/>
              <a:t>polymorphic</a:t>
            </a:r>
            <a:r>
              <a:rPr lang="nl-BE" b="1" dirty="0"/>
              <a:t> </a:t>
            </a:r>
            <a:r>
              <a:rPr lang="nl-BE" b="1" dirty="0" err="1"/>
              <a:t>methods</a:t>
            </a:r>
            <a:r>
              <a:rPr lang="nl-BE" dirty="0"/>
              <a:t>:</a:t>
            </a:r>
          </a:p>
          <a:p>
            <a:pPr lvl="1"/>
            <a:r>
              <a:rPr lang="nl-BE" b="1" dirty="0"/>
              <a:t>ZoneObject:IsPointVec2InZone( PointVec2 )</a:t>
            </a:r>
            <a:r>
              <a:rPr lang="nl-BE" dirty="0"/>
              <a:t>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a 2D point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b="1" dirty="0"/>
              <a:t>ZoneObject:IsPointVec3InZone</a:t>
            </a:r>
            <a:r>
              <a:rPr lang="nl-BE" dirty="0"/>
              <a:t>( </a:t>
            </a:r>
            <a:r>
              <a:rPr lang="nl-BE" b="1" dirty="0"/>
              <a:t>PointVec3</a:t>
            </a:r>
            <a:r>
              <a:rPr lang="nl-BE" dirty="0"/>
              <a:t> 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a 3D point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r>
              <a:rPr lang="nl-BE" b="1" dirty="0"/>
              <a:t>GROUP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b="1" dirty="0"/>
              <a:t>UNIT</a:t>
            </a:r>
            <a:r>
              <a:rPr lang="nl-BE" dirty="0"/>
              <a:t> (&amp; </a:t>
            </a:r>
            <a:r>
              <a:rPr lang="nl-BE" b="1" dirty="0"/>
              <a:t>CLIENT</a:t>
            </a:r>
            <a:r>
              <a:rPr lang="nl-BE" dirty="0"/>
              <a:t>) </a:t>
            </a:r>
            <a:r>
              <a:rPr lang="nl-BE" dirty="0" err="1"/>
              <a:t>use</a:t>
            </a:r>
            <a:r>
              <a:rPr lang="nl-BE" dirty="0"/>
              <a:t> these </a:t>
            </a:r>
            <a:r>
              <a:rPr lang="nl-BE" b="1" dirty="0"/>
              <a:t>2 ZONE_BASE </a:t>
            </a:r>
            <a:r>
              <a:rPr lang="nl-BE" dirty="0" err="1"/>
              <a:t>polymorphic</a:t>
            </a:r>
            <a:r>
              <a:rPr lang="nl-BE" b="1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validating</a:t>
            </a:r>
            <a:r>
              <a:rPr lang="nl-BE" dirty="0"/>
              <a:t> zone </a:t>
            </a:r>
            <a:r>
              <a:rPr lang="nl-BE" dirty="0" err="1"/>
              <a:t>presence</a:t>
            </a:r>
            <a:r>
              <a:rPr lang="nl-BE" dirty="0"/>
              <a:t>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216002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Unit</a:t>
            </a:r>
            <a:r>
              <a:rPr lang="nl-BE" sz="2400" dirty="0"/>
              <a:t> = </a:t>
            </a:r>
            <a:r>
              <a:rPr lang="nl-BE" sz="2400" b="1" dirty="0" err="1"/>
              <a:t>UNIT</a:t>
            </a:r>
            <a:r>
              <a:rPr lang="nl-BE" sz="2400" dirty="0" err="1"/>
              <a:t>:FindByName</a:t>
            </a:r>
            <a:r>
              <a:rPr lang="nl-BE" sz="2400" dirty="0"/>
              <a:t>( “Unit Name”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PointVec2 </a:t>
            </a:r>
            <a:r>
              <a:rPr lang="nl-BE" sz="2400" dirty="0"/>
              <a:t>= Unit:GetPointVec2()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PointVec3</a:t>
            </a:r>
            <a:r>
              <a:rPr lang="nl-BE" sz="2400" dirty="0"/>
              <a:t> = Unit:GetPointVec3()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InZoneVec2 = </a:t>
            </a:r>
            <a:r>
              <a:rPr lang="nl-BE" sz="2400" b="1" dirty="0"/>
              <a:t>ZoneObject:IsPointVec2InZone( PointVec2 )</a:t>
            </a:r>
            <a:endParaRPr lang="nl-BE" sz="2400" dirty="0"/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InZoneVec3 = </a:t>
            </a:r>
            <a:r>
              <a:rPr lang="nl-BE" sz="2400" b="1" dirty="0"/>
              <a:t>ZoneObject:IsPointVec3InZone</a:t>
            </a:r>
            <a:r>
              <a:rPr lang="nl-BE" sz="2400" dirty="0"/>
              <a:t>( </a:t>
            </a:r>
            <a:r>
              <a:rPr lang="nl-BE" sz="2400" b="1" dirty="0"/>
              <a:t>PointVec3</a:t>
            </a:r>
            <a:r>
              <a:rPr lang="nl-B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15493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APIs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err="1"/>
              <a:t>APIs</a:t>
            </a:r>
            <a:endParaRPr lang="nl-BE" dirty="0"/>
          </a:p>
          <a:p>
            <a:pPr algn="l"/>
            <a:r>
              <a:rPr lang="nl-BE" dirty="0" err="1"/>
              <a:t>Examples</a:t>
            </a:r>
            <a:endParaRPr lang="en-US" dirty="0"/>
          </a:p>
        </p:txBody>
      </p:sp>
      <p:cxnSp>
        <p:nvCxnSpPr>
          <p:cNvPr id="56" name="Straight Connector 27"/>
          <p:cNvCxnSpPr>
            <a:stCxn id="63" idx="0"/>
            <a:endCxn id="62" idx="2"/>
          </p:cNvCxnSpPr>
          <p:nvPr/>
        </p:nvCxnSpPr>
        <p:spPr>
          <a:xfrm flipV="1">
            <a:off x="6771008" y="4239009"/>
            <a:ext cx="0" cy="4500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7"/>
          <p:cNvCxnSpPr>
            <a:stCxn id="59" idx="0"/>
            <a:endCxn id="63" idx="2"/>
          </p:cNvCxnSpPr>
          <p:nvPr/>
        </p:nvCxnSpPr>
        <p:spPr>
          <a:xfrm flipV="1">
            <a:off x="6771008" y="5319021"/>
            <a:ext cx="0" cy="4500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bogen verbindingslijn 57"/>
          <p:cNvCxnSpPr>
            <a:stCxn id="61" idx="0"/>
            <a:endCxn id="63" idx="2"/>
          </p:cNvCxnSpPr>
          <p:nvPr/>
        </p:nvCxnSpPr>
        <p:spPr>
          <a:xfrm rot="16200000" flipV="1">
            <a:off x="7572674" y="4517355"/>
            <a:ext cx="466318" cy="20696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58"/>
          <p:cNvSpPr/>
          <p:nvPr/>
        </p:nvSpPr>
        <p:spPr>
          <a:xfrm>
            <a:off x="5825997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0" name="Afgeronde rechthoek 31"/>
          <p:cNvSpPr/>
          <p:nvPr/>
        </p:nvSpPr>
        <p:spPr>
          <a:xfrm>
            <a:off x="5645995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7895647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2" name="Afgeronde rechthoek 18"/>
          <p:cNvSpPr/>
          <p:nvPr/>
        </p:nvSpPr>
        <p:spPr>
          <a:xfrm>
            <a:off x="582599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3" name="Afgeronde rechthoek 62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4" name="Afgeronde rechthoek 63"/>
          <p:cNvSpPr/>
          <p:nvPr/>
        </p:nvSpPr>
        <p:spPr>
          <a:xfrm>
            <a:off x="9966043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5" name="Gebogen verbindingslijn 64"/>
          <p:cNvCxnSpPr>
            <a:stCxn id="64" idx="0"/>
            <a:endCxn id="62" idx="2"/>
          </p:cNvCxnSpPr>
          <p:nvPr/>
        </p:nvCxnSpPr>
        <p:spPr>
          <a:xfrm rot="16200000" flipV="1">
            <a:off x="8616029" y="2393989"/>
            <a:ext cx="450005" cy="41400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ronde rechthoek 18"/>
          <p:cNvSpPr/>
          <p:nvPr/>
        </p:nvSpPr>
        <p:spPr>
          <a:xfrm>
            <a:off x="2765963" y="3609002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GROUP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Afgeronde rechthoek 18"/>
          <p:cNvSpPr/>
          <p:nvPr/>
        </p:nvSpPr>
        <p:spPr>
          <a:xfrm>
            <a:off x="2765963" y="4419011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UNIT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Afgeronde rechthoek 18"/>
          <p:cNvSpPr/>
          <p:nvPr/>
        </p:nvSpPr>
        <p:spPr>
          <a:xfrm>
            <a:off x="2765963" y="5229020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CLIENT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Oval 7"/>
          <p:cNvSpPr/>
          <p:nvPr/>
        </p:nvSpPr>
        <p:spPr>
          <a:xfrm>
            <a:off x="4835986" y="378900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0" name="Rechte verbindingslijn 69"/>
          <p:cNvCxnSpPr>
            <a:stCxn id="69" idx="2"/>
          </p:cNvCxnSpPr>
          <p:nvPr/>
        </p:nvCxnSpPr>
        <p:spPr>
          <a:xfrm flipH="1">
            <a:off x="4655984" y="3879005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"/>
          <p:cNvSpPr/>
          <p:nvPr/>
        </p:nvSpPr>
        <p:spPr>
          <a:xfrm>
            <a:off x="4835986" y="459901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2" name="Rechte verbindingslijn 71"/>
          <p:cNvCxnSpPr>
            <a:stCxn id="71" idx="2"/>
          </p:cNvCxnSpPr>
          <p:nvPr/>
        </p:nvCxnSpPr>
        <p:spPr>
          <a:xfrm flipH="1">
            <a:off x="4655984" y="4689014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"/>
          <p:cNvSpPr/>
          <p:nvPr/>
        </p:nvSpPr>
        <p:spPr>
          <a:xfrm>
            <a:off x="4835986" y="5409022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4" name="Rechte verbindingslijn 73"/>
          <p:cNvCxnSpPr>
            <a:stCxn id="73" idx="2"/>
          </p:cNvCxnSpPr>
          <p:nvPr/>
        </p:nvCxnSpPr>
        <p:spPr>
          <a:xfrm flipH="1">
            <a:off x="4655984" y="5499023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>
            <a:stCxn id="69" idx="6"/>
            <a:endCxn id="62" idx="1"/>
          </p:cNvCxnSpPr>
          <p:nvPr/>
        </p:nvCxnSpPr>
        <p:spPr>
          <a:xfrm>
            <a:off x="5015988" y="3879005"/>
            <a:ext cx="810009" cy="450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>
            <a:stCxn id="71" idx="6"/>
            <a:endCxn id="62" idx="1"/>
          </p:cNvCxnSpPr>
          <p:nvPr/>
        </p:nvCxnSpPr>
        <p:spPr>
          <a:xfrm flipV="1">
            <a:off x="5015988" y="3924006"/>
            <a:ext cx="810009" cy="7650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73" idx="6"/>
            <a:endCxn id="62" idx="1"/>
          </p:cNvCxnSpPr>
          <p:nvPr/>
        </p:nvCxnSpPr>
        <p:spPr>
          <a:xfrm flipV="1">
            <a:off x="5015988" y="3924006"/>
            <a:ext cx="810009" cy="157501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1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useful</a:t>
            </a:r>
            <a:r>
              <a:rPr lang="nl-BE" dirty="0"/>
              <a:t> apis</a:t>
            </a:r>
          </a:p>
        </p:txBody>
      </p:sp>
      <p:sp>
        <p:nvSpPr>
          <p:cNvPr id="5" name="Afgeronde rechthoek 4"/>
          <p:cNvSpPr/>
          <p:nvPr/>
        </p:nvSpPr>
        <p:spPr>
          <a:xfrm>
            <a:off x="425937" y="234898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3845974" y="2168987"/>
            <a:ext cx="7920089" cy="29700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FlareZone</a:t>
            </a:r>
            <a:r>
              <a:rPr lang="nl-BE" dirty="0"/>
              <a:t>(</a:t>
            </a:r>
            <a:r>
              <a:rPr lang="nl-BE" dirty="0" err="1"/>
              <a:t>FlareColor</a:t>
            </a:r>
            <a:r>
              <a:rPr lang="nl-BE" dirty="0"/>
              <a:t>, Points, </a:t>
            </a:r>
            <a:r>
              <a:rPr lang="nl-BE" dirty="0" err="1"/>
              <a:t>Azimuth</a:t>
            </a:r>
            <a:r>
              <a:rPr lang="nl-BE" dirty="0"/>
              <a:t>): </a:t>
            </a:r>
            <a:r>
              <a:rPr lang="nl-BE" dirty="0" err="1"/>
              <a:t>Flares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SmokeZone</a:t>
            </a:r>
            <a:r>
              <a:rPr lang="nl-BE" dirty="0"/>
              <a:t>(</a:t>
            </a:r>
            <a:r>
              <a:rPr lang="nl-BE" dirty="0" err="1"/>
              <a:t>SmokeColor</a:t>
            </a:r>
            <a:r>
              <a:rPr lang="nl-BE" dirty="0"/>
              <a:t>, Points): </a:t>
            </a:r>
            <a:r>
              <a:rPr lang="nl-BE" dirty="0" err="1"/>
              <a:t>Smokes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GetPointVec2</a:t>
            </a:r>
            <a:r>
              <a:rPr lang="nl-BE" dirty="0"/>
              <a:t>(): 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GetPointVec3</a:t>
            </a:r>
            <a:r>
              <a:rPr lang="nl-BE" dirty="0"/>
              <a:t>(</a:t>
            </a:r>
            <a:r>
              <a:rPr lang="nl-BE" dirty="0" err="1"/>
              <a:t>Height</a:t>
            </a:r>
            <a:r>
              <a:rPr lang="nl-BE" dirty="0"/>
              <a:t>): Returns </a:t>
            </a:r>
            <a:r>
              <a:rPr lang="nl-BE" dirty="0" err="1"/>
              <a:t>the</a:t>
            </a:r>
            <a:r>
              <a:rPr lang="nl-BE" dirty="0"/>
              <a:t> point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GetRadius</a:t>
            </a:r>
            <a:r>
              <a:rPr lang="nl-BE" dirty="0"/>
              <a:t>()  - Returns </a:t>
            </a:r>
            <a:r>
              <a:rPr lang="nl-BE" dirty="0" err="1"/>
              <a:t>the</a:t>
            </a:r>
            <a:r>
              <a:rPr lang="nl-BE" dirty="0"/>
              <a:t> radius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GetRandomPointVec2</a:t>
            </a:r>
            <a:r>
              <a:rPr lang="nl-BE" dirty="0"/>
              <a:t>(): Returns a random </a:t>
            </a:r>
            <a:r>
              <a:rPr lang="nl-BE" dirty="0" err="1"/>
              <a:t>location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SetPointVec2</a:t>
            </a:r>
            <a:r>
              <a:rPr lang="nl-BE" dirty="0"/>
              <a:t>(PointVec2): Sets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SetRadius</a:t>
            </a:r>
            <a:r>
              <a:rPr lang="nl-BE" dirty="0"/>
              <a:t>(Radius): Sets </a:t>
            </a:r>
            <a:r>
              <a:rPr lang="nl-BE" dirty="0" err="1"/>
              <a:t>the</a:t>
            </a:r>
            <a:r>
              <a:rPr lang="nl-BE" dirty="0"/>
              <a:t> radius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</p:txBody>
      </p:sp>
      <p:sp>
        <p:nvSpPr>
          <p:cNvPr id="9" name="Afgeronde rechthoek 8"/>
          <p:cNvSpPr/>
          <p:nvPr/>
        </p:nvSpPr>
        <p:spPr>
          <a:xfrm>
            <a:off x="425937" y="540902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3845974" y="5409022"/>
            <a:ext cx="7920089" cy="9900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FlareZone</a:t>
            </a:r>
            <a:r>
              <a:rPr lang="nl-BE" dirty="0"/>
              <a:t>(</a:t>
            </a:r>
            <a:r>
              <a:rPr lang="nl-BE" dirty="0" err="1"/>
              <a:t>FlareColor</a:t>
            </a:r>
            <a:r>
              <a:rPr lang="nl-BE" dirty="0"/>
              <a:t>, Points, </a:t>
            </a:r>
            <a:r>
              <a:rPr lang="nl-BE" dirty="0" err="1"/>
              <a:t>Azimuth</a:t>
            </a:r>
            <a:r>
              <a:rPr lang="nl-BE" dirty="0"/>
              <a:t>): </a:t>
            </a:r>
            <a:r>
              <a:rPr lang="nl-BE" dirty="0" err="1"/>
              <a:t>Flares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SmokeZone</a:t>
            </a:r>
            <a:r>
              <a:rPr lang="nl-BE" dirty="0"/>
              <a:t>(</a:t>
            </a:r>
            <a:r>
              <a:rPr lang="nl-BE" dirty="0" err="1"/>
              <a:t>SmokeColor</a:t>
            </a:r>
            <a:r>
              <a:rPr lang="nl-BE" dirty="0"/>
              <a:t>, Points): </a:t>
            </a:r>
            <a:r>
              <a:rPr lang="nl-BE" dirty="0" err="1"/>
              <a:t>Smokes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</p:txBody>
      </p:sp>
      <p:sp>
        <p:nvSpPr>
          <p:cNvPr id="11" name="Afgeronde rechthoek 10"/>
          <p:cNvSpPr/>
          <p:nvPr/>
        </p:nvSpPr>
        <p:spPr>
          <a:xfrm>
            <a:off x="1595950" y="306899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159595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11" idx="1"/>
            <a:endCxn id="5" idx="2"/>
          </p:cNvCxnSpPr>
          <p:nvPr/>
        </p:nvCxnSpPr>
        <p:spPr>
          <a:xfrm rot="10800000">
            <a:off x="1370948" y="2978996"/>
            <a:ext cx="225002" cy="405005"/>
          </a:xfrm>
          <a:prstGeom prst="bentConnector2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bogen verbindingslijn 15"/>
          <p:cNvCxnSpPr>
            <a:stCxn id="12" idx="1"/>
            <a:endCxn id="5" idx="2"/>
          </p:cNvCxnSpPr>
          <p:nvPr/>
        </p:nvCxnSpPr>
        <p:spPr>
          <a:xfrm rot="10800000">
            <a:off x="1370948" y="2978995"/>
            <a:ext cx="225002" cy="1215014"/>
          </a:xfrm>
          <a:prstGeom prst="bentConnector2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0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Moose_Test_ZONE</a:t>
            </a:r>
            <a:endParaRPr lang="nl-BE" b="1" dirty="0"/>
          </a:p>
          <a:p>
            <a:pPr lvl="1"/>
            <a:r>
              <a:rPr lang="nl-BE" b="1" dirty="0" err="1"/>
              <a:t>Moose_Test_ZONE_RADIUS</a:t>
            </a:r>
            <a:endParaRPr lang="nl-BE" b="1" dirty="0"/>
          </a:p>
          <a:p>
            <a:pPr lvl="1"/>
            <a:r>
              <a:rPr lang="nl-BE" b="1" dirty="0" err="1"/>
              <a:t>Moose_Test_ZONE_UNIT</a:t>
            </a:r>
            <a:endParaRPr lang="nl-BE" b="1" dirty="0"/>
          </a:p>
          <a:p>
            <a:pPr lvl="1"/>
            <a:r>
              <a:rPr lang="nl-BE" b="1" dirty="0" err="1"/>
              <a:t>Moose_Test_ZONE_POLYGON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MOOSE?</a:t>
            </a:r>
            <a:endParaRPr lang="en-US" dirty="0"/>
          </a:p>
        </p:txBody>
      </p:sp>
      <p:sp>
        <p:nvSpPr>
          <p:cNvPr id="11" name="Rechthoek 10"/>
          <p:cNvSpPr/>
          <p:nvPr/>
        </p:nvSpPr>
        <p:spPr>
          <a:xfrm>
            <a:off x="6546005" y="2708992"/>
            <a:ext cx="5040056" cy="396004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Make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scripting</a:t>
            </a:r>
            <a:r>
              <a:rPr lang="nl-BE" dirty="0"/>
              <a:t> </a:t>
            </a:r>
            <a:r>
              <a:rPr lang="nl-BE" b="1" dirty="0"/>
              <a:t>more easy </a:t>
            </a:r>
            <a:r>
              <a:rPr lang="nl-BE" dirty="0" err="1"/>
              <a:t>for</a:t>
            </a:r>
            <a:r>
              <a:rPr lang="nl-BE" dirty="0"/>
              <a:t> mission designers, </a:t>
            </a: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abstraction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Achieve</a:t>
            </a:r>
            <a:r>
              <a:rPr lang="nl-BE" b="1" dirty="0"/>
              <a:t> more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b="1" dirty="0" err="1"/>
              <a:t>less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b="1" dirty="0" err="1"/>
              <a:t>condense</a:t>
            </a:r>
            <a:r>
              <a:rPr lang="nl-BE" b="1" dirty="0"/>
              <a:t> code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script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Proper </a:t>
            </a:r>
            <a:r>
              <a:rPr lang="nl-BE" b="1" dirty="0" err="1"/>
              <a:t>documentation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 err="1"/>
              <a:t>Example</a:t>
            </a:r>
            <a:r>
              <a:rPr lang="nl-BE" b="1" dirty="0"/>
              <a:t> </a:t>
            </a:r>
            <a:r>
              <a:rPr lang="nl-BE" b="1" dirty="0" err="1"/>
              <a:t>missions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(</a:t>
            </a:r>
            <a:r>
              <a:rPr lang="nl-BE" dirty="0" err="1"/>
              <a:t>global</a:t>
            </a:r>
            <a:r>
              <a:rPr lang="nl-BE" dirty="0"/>
              <a:t>) </a:t>
            </a:r>
            <a:r>
              <a:rPr lang="nl-BE" b="1" dirty="0" err="1"/>
              <a:t>objects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 err="1"/>
              <a:t>Polymorphism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b="1" dirty="0"/>
              <a:t>multiple </a:t>
            </a:r>
            <a:r>
              <a:rPr lang="nl-BE" b="1" dirty="0" err="1"/>
              <a:t>tasks</a:t>
            </a:r>
            <a:r>
              <a:rPr lang="nl-BE" b="1" dirty="0"/>
              <a:t> (goals)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 err="1"/>
              <a:t>Avoid</a:t>
            </a:r>
            <a:r>
              <a:rPr lang="nl-BE" dirty="0"/>
              <a:t> large </a:t>
            </a:r>
            <a:r>
              <a:rPr lang="nl-BE" b="1" dirty="0" err="1"/>
              <a:t>repeating</a:t>
            </a:r>
            <a:r>
              <a:rPr lang="nl-BE" b="1" dirty="0"/>
              <a:t> loops</a:t>
            </a:r>
            <a:r>
              <a:rPr lang="nl-BE" dirty="0"/>
              <a:t>. Follow </a:t>
            </a:r>
            <a:r>
              <a:rPr lang="nl-BE" dirty="0" err="1"/>
              <a:t>the</a:t>
            </a:r>
            <a:r>
              <a:rPr lang="nl-BE" dirty="0"/>
              <a:t> DCS event system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react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, </a:t>
            </a:r>
            <a:r>
              <a:rPr lang="nl-BE" dirty="0" err="1"/>
              <a:t>improving</a:t>
            </a:r>
            <a:r>
              <a:rPr lang="nl-BE" dirty="0"/>
              <a:t>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b="1" dirty="0"/>
              <a:t>off-</a:t>
            </a:r>
            <a:r>
              <a:rPr lang="nl-BE" b="1" dirty="0" err="1"/>
              <a:t>the</a:t>
            </a:r>
            <a:r>
              <a:rPr lang="nl-BE" b="1" dirty="0"/>
              <a:t>-</a:t>
            </a:r>
            <a:r>
              <a:rPr lang="nl-BE" b="1" dirty="0" err="1"/>
              <a:t>shelf</a:t>
            </a:r>
            <a:r>
              <a:rPr lang="nl-BE" b="1" dirty="0"/>
              <a:t> </a:t>
            </a:r>
            <a:r>
              <a:rPr lang="nl-BE" b="1" dirty="0" err="1"/>
              <a:t>logging</a:t>
            </a:r>
            <a:r>
              <a:rPr lang="nl-BE" b="1" dirty="0"/>
              <a:t> system</a:t>
            </a:r>
            <a:r>
              <a:rPr lang="nl-BE" dirty="0"/>
              <a:t>.</a:t>
            </a:r>
          </a:p>
        </p:txBody>
      </p:sp>
      <p:sp>
        <p:nvSpPr>
          <p:cNvPr id="12" name="Rechthoek 11"/>
          <p:cNvSpPr/>
          <p:nvPr/>
        </p:nvSpPr>
        <p:spPr>
          <a:xfrm>
            <a:off x="605940" y="2708992"/>
            <a:ext cx="5040055" cy="3960044"/>
          </a:xfrm>
          <a:prstGeom prst="rect">
            <a:avLst/>
          </a:prstGeom>
          <a:solidFill>
            <a:schemeClr val="tx2">
              <a:lumMod val="9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Huge </a:t>
            </a:r>
            <a:r>
              <a:rPr lang="nl-BE" dirty="0" err="1"/>
              <a:t>learning</a:t>
            </a:r>
            <a:r>
              <a:rPr lang="nl-BE" dirty="0"/>
              <a:t> curve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DCS </a:t>
            </a:r>
            <a:r>
              <a:rPr lang="nl-BE" dirty="0" err="1"/>
              <a:t>scripting</a:t>
            </a:r>
            <a:r>
              <a:rPr lang="nl-BE" dirty="0"/>
              <a:t> engine </a:t>
            </a:r>
            <a:r>
              <a:rPr lang="nl-BE" dirty="0" err="1"/>
              <a:t>APIs</a:t>
            </a:r>
            <a:r>
              <a:rPr lang="nl-BE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Lots of well </a:t>
            </a:r>
            <a:r>
              <a:rPr lang="nl-BE" dirty="0" err="1"/>
              <a:t>written</a:t>
            </a:r>
            <a:r>
              <a:rPr lang="nl-BE" dirty="0"/>
              <a:t> scripts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community, but hard </a:t>
            </a:r>
            <a:r>
              <a:rPr lang="nl-BE" dirty="0" err="1"/>
              <a:t>to</a:t>
            </a:r>
            <a:r>
              <a:rPr lang="nl-BE" dirty="0"/>
              <a:t> combine in </a:t>
            </a:r>
            <a:r>
              <a:rPr lang="nl-BE" dirty="0" err="1"/>
              <a:t>scenarios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no </a:t>
            </a:r>
            <a:r>
              <a:rPr lang="nl-BE" dirty="0" err="1"/>
              <a:t>standards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DCS API set </a:t>
            </a:r>
            <a:r>
              <a:rPr lang="nl-BE" dirty="0" err="1"/>
              <a:t>can</a:t>
            </a:r>
            <a:r>
              <a:rPr lang="nl-BE" dirty="0"/>
              <a:t> (</a:t>
            </a:r>
            <a:r>
              <a:rPr lang="nl-BE" dirty="0" err="1"/>
              <a:t>still</a:t>
            </a:r>
            <a:r>
              <a:rPr lang="nl-BE" dirty="0"/>
              <a:t>) </a:t>
            </a:r>
            <a:r>
              <a:rPr lang="nl-BE" dirty="0" err="1"/>
              <a:t>contain</a:t>
            </a:r>
            <a:r>
              <a:rPr lang="nl-BE" dirty="0"/>
              <a:t> bugs,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have a large impact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coding</a:t>
            </a:r>
            <a:r>
              <a:rPr lang="nl-BE" dirty="0"/>
              <a:t> spread out over </a:t>
            </a:r>
            <a:r>
              <a:rPr lang="nl-BE" dirty="0" err="1"/>
              <a:t>one</a:t>
            </a:r>
            <a:r>
              <a:rPr lang="nl-BE" dirty="0"/>
              <a:t> mission file: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In triggers “DO SCRIPT” </a:t>
            </a:r>
            <a:r>
              <a:rPr lang="nl-BE" dirty="0" err="1"/>
              <a:t>sections</a:t>
            </a:r>
            <a:r>
              <a:rPr lang="nl-BE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In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predicates</a:t>
            </a:r>
            <a:r>
              <a:rPr lang="nl-BE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In </a:t>
            </a:r>
            <a:r>
              <a:rPr lang="nl-BE" dirty="0" err="1"/>
              <a:t>waypoint</a:t>
            </a:r>
            <a:r>
              <a:rPr lang="nl-BE" dirty="0"/>
              <a:t> actions.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Workflow is hard </a:t>
            </a:r>
            <a:r>
              <a:rPr lang="nl-BE" dirty="0" err="1"/>
              <a:t>to</a:t>
            </a:r>
            <a:r>
              <a:rPr lang="nl-BE" dirty="0"/>
              <a:t> follow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tigger</a:t>
            </a:r>
            <a:r>
              <a:rPr lang="nl-BE" dirty="0"/>
              <a:t> </a:t>
            </a:r>
            <a:r>
              <a:rPr lang="nl-BE" dirty="0" err="1"/>
              <a:t>mechanism</a:t>
            </a:r>
            <a:r>
              <a:rPr lang="nl-BE" dirty="0"/>
              <a:t> (</a:t>
            </a:r>
            <a:r>
              <a:rPr lang="nl-BE" dirty="0" err="1"/>
              <a:t>flags</a:t>
            </a:r>
            <a:r>
              <a:rPr lang="nl-BE" dirty="0"/>
              <a:t>).</a:t>
            </a:r>
          </a:p>
          <a:p>
            <a:pPr marL="800100" lvl="1" indent="-342900">
              <a:buFont typeface="+mj-lt"/>
              <a:buAutoNum type="arabicPeriod"/>
            </a:pPr>
            <a:endParaRPr lang="nl-BE" dirty="0"/>
          </a:p>
          <a:p>
            <a:pPr marL="342900" indent="-342900">
              <a:buFont typeface="+mj-lt"/>
              <a:buAutoNum type="arabicPeriod"/>
            </a:pPr>
            <a:endParaRPr lang="nl-BE" dirty="0"/>
          </a:p>
        </p:txBody>
      </p:sp>
      <p:sp>
        <p:nvSpPr>
          <p:cNvPr id="13" name="Rechthoek 12"/>
          <p:cNvSpPr/>
          <p:nvPr/>
        </p:nvSpPr>
        <p:spPr>
          <a:xfrm>
            <a:off x="605939" y="2168986"/>
            <a:ext cx="5040055" cy="540006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What</a:t>
            </a:r>
            <a:r>
              <a:rPr lang="nl-BE" b="1" dirty="0">
                <a:solidFill>
                  <a:schemeClr val="tx1"/>
                </a:solidFill>
              </a:rPr>
              <a:t> I </a:t>
            </a:r>
            <a:r>
              <a:rPr lang="nl-BE" b="1" dirty="0" err="1">
                <a:solidFill>
                  <a:schemeClr val="tx1"/>
                </a:solidFill>
              </a:rPr>
              <a:t>experienced</a:t>
            </a:r>
            <a:r>
              <a:rPr lang="nl-BE" b="1" dirty="0">
                <a:solidFill>
                  <a:schemeClr val="tx1"/>
                </a:solidFill>
              </a:rPr>
              <a:t> as a mission designer</a:t>
            </a:r>
          </a:p>
        </p:txBody>
      </p:sp>
      <p:sp>
        <p:nvSpPr>
          <p:cNvPr id="14" name="Rechthoek 13"/>
          <p:cNvSpPr/>
          <p:nvPr/>
        </p:nvSpPr>
        <p:spPr>
          <a:xfrm>
            <a:off x="6546004" y="2168986"/>
            <a:ext cx="5040057" cy="540006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Why</a:t>
            </a:r>
            <a:r>
              <a:rPr lang="nl-BE" b="1" dirty="0">
                <a:solidFill>
                  <a:schemeClr val="tx1"/>
                </a:solidFill>
              </a:rPr>
              <a:t> I </a:t>
            </a:r>
            <a:r>
              <a:rPr lang="nl-BE" b="1" dirty="0" err="1">
                <a:solidFill>
                  <a:schemeClr val="tx1"/>
                </a:solidFill>
              </a:rPr>
              <a:t>started</a:t>
            </a:r>
            <a:r>
              <a:rPr lang="nl-BE" b="1" dirty="0">
                <a:solidFill>
                  <a:schemeClr val="tx1"/>
                </a:solidFill>
              </a:rPr>
              <a:t> </a:t>
            </a:r>
            <a:r>
              <a:rPr lang="nl-BE" b="1" dirty="0" err="1">
                <a:solidFill>
                  <a:schemeClr val="tx1"/>
                </a:solidFill>
              </a:rPr>
              <a:t>with</a:t>
            </a:r>
            <a:r>
              <a:rPr lang="nl-BE" b="1" dirty="0">
                <a:solidFill>
                  <a:schemeClr val="tx1"/>
                </a:solidFill>
              </a:rPr>
              <a:t> </a:t>
            </a:r>
            <a:r>
              <a:rPr lang="nl-BE" b="1" dirty="0" err="1">
                <a:solidFill>
                  <a:schemeClr val="tx1"/>
                </a:solidFill>
              </a:rPr>
              <a:t>the</a:t>
            </a:r>
            <a:r>
              <a:rPr lang="nl-BE" b="1" dirty="0">
                <a:solidFill>
                  <a:schemeClr val="tx1"/>
                </a:solidFill>
              </a:rPr>
              <a:t> MOOSE Framework</a:t>
            </a:r>
          </a:p>
        </p:txBody>
      </p:sp>
      <p:sp>
        <p:nvSpPr>
          <p:cNvPr id="15" name="Pijl-rechts 14"/>
          <p:cNvSpPr/>
          <p:nvPr/>
        </p:nvSpPr>
        <p:spPr>
          <a:xfrm>
            <a:off x="5825997" y="3338999"/>
            <a:ext cx="540006" cy="252002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91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ZONE CLASSES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Use various zone classes</a:t>
            </a:r>
            <a:br>
              <a:rPr lang="en-US" dirty="0"/>
            </a:br>
            <a:r>
              <a:rPr lang="en-US" dirty="0"/>
              <a:t>to test object locations.</a:t>
            </a:r>
          </a:p>
        </p:txBody>
      </p:sp>
      <p:cxnSp>
        <p:nvCxnSpPr>
          <p:cNvPr id="14" name="Straight Connector 27"/>
          <p:cNvCxnSpPr>
            <a:stCxn id="21" idx="0"/>
            <a:endCxn id="20" idx="2"/>
          </p:cNvCxnSpPr>
          <p:nvPr/>
        </p:nvCxnSpPr>
        <p:spPr>
          <a:xfrm flipV="1">
            <a:off x="2090956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7"/>
          <p:cNvCxnSpPr>
            <a:stCxn id="17" idx="0"/>
            <a:endCxn id="21" idx="2"/>
          </p:cNvCxnSpPr>
          <p:nvPr/>
        </p:nvCxnSpPr>
        <p:spPr>
          <a:xfrm flipV="1">
            <a:off x="2090956" y="5319021"/>
            <a:ext cx="0" cy="450004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bogen verbindingslijn 15"/>
          <p:cNvCxnSpPr>
            <a:stCxn id="19" idx="0"/>
            <a:endCxn id="21" idx="2"/>
          </p:cNvCxnSpPr>
          <p:nvPr/>
        </p:nvCxnSpPr>
        <p:spPr>
          <a:xfrm rot="16200000" flipV="1">
            <a:off x="2892622" y="4517355"/>
            <a:ext cx="466318" cy="20696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geronde rechthoek 16"/>
          <p:cNvSpPr/>
          <p:nvPr/>
        </p:nvSpPr>
        <p:spPr>
          <a:xfrm>
            <a:off x="1145945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31"/>
          <p:cNvSpPr/>
          <p:nvPr/>
        </p:nvSpPr>
        <p:spPr>
          <a:xfrm>
            <a:off x="965943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3215595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Afgeronde rechthoek 18"/>
          <p:cNvSpPr/>
          <p:nvPr/>
        </p:nvSpPr>
        <p:spPr>
          <a:xfrm>
            <a:off x="1145945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Afgeronde rechthoek 18"/>
          <p:cNvSpPr/>
          <p:nvPr/>
        </p:nvSpPr>
        <p:spPr>
          <a:xfrm>
            <a:off x="1145945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5285991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Gebogen verbindingslijn 22"/>
          <p:cNvCxnSpPr>
            <a:stCxn id="22" idx="0"/>
            <a:endCxn id="20" idx="2"/>
          </p:cNvCxnSpPr>
          <p:nvPr/>
        </p:nvCxnSpPr>
        <p:spPr>
          <a:xfrm rot="16200000" flipV="1">
            <a:off x="3935977" y="2393989"/>
            <a:ext cx="450005" cy="414004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ZONE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 classes,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ZONE_BASE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158997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>
            <a:stCxn id="19" idx="0"/>
            <a:endCxn id="22" idx="2"/>
          </p:cNvCxnSpPr>
          <p:nvPr/>
        </p:nvCxnSpPr>
        <p:spPr>
          <a:xfrm flipV="1">
            <a:off x="2630962" y="5319021"/>
            <a:ext cx="0" cy="450004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bogen verbindingslijn 8"/>
          <p:cNvCxnSpPr>
            <a:stCxn id="24" idx="0"/>
            <a:endCxn id="22" idx="2"/>
          </p:cNvCxnSpPr>
          <p:nvPr/>
        </p:nvCxnSpPr>
        <p:spPr>
          <a:xfrm rot="16200000" flipV="1">
            <a:off x="3432628" y="4517355"/>
            <a:ext cx="466318" cy="20696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685951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31"/>
          <p:cNvSpPr/>
          <p:nvPr/>
        </p:nvSpPr>
        <p:spPr>
          <a:xfrm>
            <a:off x="1505949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Zone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3755601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52899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1685951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3" name="Afgeronde rechthoek 32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6" name="Gebogen verbindingslijn 35"/>
          <p:cNvCxnSpPr>
            <a:stCxn id="33" idx="0"/>
            <a:endCxn id="14" idx="2"/>
          </p:cNvCxnSpPr>
          <p:nvPr/>
        </p:nvCxnSpPr>
        <p:spPr>
          <a:xfrm rot="16200000" flipV="1">
            <a:off x="4475983" y="2393989"/>
            <a:ext cx="450005" cy="414004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9"/>
          <p:cNvSpPr txBox="1"/>
          <p:nvPr/>
        </p:nvSpPr>
        <p:spPr>
          <a:xfrm>
            <a:off x="7266013" y="2528990"/>
            <a:ext cx="4500050" cy="17100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The ZONE class </a:t>
            </a:r>
            <a:r>
              <a:rPr lang="nl-BE" sz="1600" dirty="0" err="1">
                <a:solidFill>
                  <a:schemeClr val="accent1"/>
                </a:solidFill>
              </a:rPr>
              <a:t>implements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DCS Zone </a:t>
            </a:r>
            <a:r>
              <a:rPr lang="nl-BE" sz="1600" dirty="0" err="1">
                <a:solidFill>
                  <a:schemeClr val="accent1"/>
                </a:solidFill>
              </a:rPr>
              <a:t>defined</a:t>
            </a:r>
            <a:r>
              <a:rPr lang="nl-BE" sz="1600" dirty="0">
                <a:solidFill>
                  <a:schemeClr val="accent1"/>
                </a:solidFill>
              </a:rPr>
              <a:t> in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Mission Editor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ZONE_RADIUS is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base </a:t>
            </a:r>
            <a:r>
              <a:rPr lang="nl-BE" sz="1600" dirty="0" err="1">
                <a:solidFill>
                  <a:schemeClr val="accent1"/>
                </a:solidFill>
              </a:rPr>
              <a:t>for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all</a:t>
            </a:r>
            <a:r>
              <a:rPr lang="nl-BE" sz="1600" dirty="0">
                <a:solidFill>
                  <a:schemeClr val="accent1"/>
                </a:solidFill>
              </a:rPr>
              <a:t> RADIUS type zones.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ZONE_POLYGON is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base </a:t>
            </a:r>
            <a:r>
              <a:rPr lang="nl-BE" sz="1600" dirty="0" err="1">
                <a:solidFill>
                  <a:schemeClr val="accent1"/>
                </a:solidFill>
              </a:rPr>
              <a:t>for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all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polygon</a:t>
            </a:r>
            <a:r>
              <a:rPr lang="nl-BE" sz="1600" dirty="0">
                <a:solidFill>
                  <a:schemeClr val="accent1"/>
                </a:solidFill>
              </a:rPr>
              <a:t> type zones.</a:t>
            </a:r>
          </a:p>
          <a:p>
            <a:endParaRPr lang="nl-BE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GROUPS </a:t>
            </a:r>
            <a:r>
              <a:rPr lang="nl-BE" dirty="0" err="1"/>
              <a:t>and</a:t>
            </a:r>
            <a:r>
              <a:rPr lang="nl-BE" dirty="0"/>
              <a:t> UNITS </a:t>
            </a:r>
            <a:r>
              <a:rPr lang="nl-BE" dirty="0" err="1"/>
              <a:t>use</a:t>
            </a:r>
            <a:r>
              <a:rPr lang="nl-BE" dirty="0"/>
              <a:t> zone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5510994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>
            <a:stCxn id="19" idx="0"/>
            <a:endCxn id="22" idx="2"/>
          </p:cNvCxnSpPr>
          <p:nvPr/>
        </p:nvCxnSpPr>
        <p:spPr>
          <a:xfrm flipV="1">
            <a:off x="5510994" y="5319021"/>
            <a:ext cx="0" cy="450004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bogen verbindingslijn 8"/>
          <p:cNvCxnSpPr>
            <a:stCxn id="24" idx="0"/>
            <a:endCxn id="22" idx="2"/>
          </p:cNvCxnSpPr>
          <p:nvPr/>
        </p:nvCxnSpPr>
        <p:spPr>
          <a:xfrm rot="16200000" flipV="1">
            <a:off x="6312660" y="4517355"/>
            <a:ext cx="466318" cy="20696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4565983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31"/>
          <p:cNvSpPr/>
          <p:nvPr/>
        </p:nvSpPr>
        <p:spPr>
          <a:xfrm>
            <a:off x="4385981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Zone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6635633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4565983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3" name="Afgeronde rechthoek 32"/>
          <p:cNvSpPr/>
          <p:nvPr/>
        </p:nvSpPr>
        <p:spPr>
          <a:xfrm>
            <a:off x="8706029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6" name="Gebogen verbindingslijn 35"/>
          <p:cNvCxnSpPr>
            <a:stCxn id="33" idx="0"/>
            <a:endCxn id="14" idx="2"/>
          </p:cNvCxnSpPr>
          <p:nvPr/>
        </p:nvCxnSpPr>
        <p:spPr>
          <a:xfrm rot="16200000" flipV="1">
            <a:off x="7356015" y="2393989"/>
            <a:ext cx="450005" cy="414004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9"/>
          <p:cNvSpPr txBox="1"/>
          <p:nvPr/>
        </p:nvSpPr>
        <p:spPr>
          <a:xfrm>
            <a:off x="7446015" y="2168986"/>
            <a:ext cx="4500050" cy="9900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GROUP, UNIT </a:t>
            </a:r>
            <a:r>
              <a:rPr lang="nl-BE" sz="1600" dirty="0" err="1">
                <a:solidFill>
                  <a:schemeClr val="accent1"/>
                </a:solidFill>
              </a:rPr>
              <a:t>and</a:t>
            </a:r>
            <a:r>
              <a:rPr lang="nl-BE" sz="1600" dirty="0">
                <a:solidFill>
                  <a:schemeClr val="accent1"/>
                </a:solidFill>
              </a:rPr>
              <a:t> OTHER </a:t>
            </a:r>
            <a:r>
              <a:rPr lang="nl-BE" sz="1600" dirty="0" err="1">
                <a:solidFill>
                  <a:schemeClr val="accent1"/>
                </a:solidFill>
              </a:rPr>
              <a:t>future</a:t>
            </a:r>
            <a:r>
              <a:rPr lang="nl-BE" sz="1600" dirty="0">
                <a:solidFill>
                  <a:schemeClr val="accent1"/>
                </a:solidFill>
              </a:rPr>
              <a:t> classes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use</a:t>
            </a:r>
            <a:r>
              <a:rPr lang="nl-BE" sz="1600" dirty="0">
                <a:solidFill>
                  <a:schemeClr val="accent1"/>
                </a:solidFill>
              </a:rPr>
              <a:t> ZONE_BASE </a:t>
            </a:r>
            <a:r>
              <a:rPr lang="nl-BE" sz="1600" dirty="0" err="1">
                <a:solidFill>
                  <a:schemeClr val="accent1"/>
                </a:solidFill>
              </a:rPr>
              <a:t>derived</a:t>
            </a:r>
            <a:r>
              <a:rPr lang="nl-BE" sz="1600" dirty="0">
                <a:solidFill>
                  <a:schemeClr val="accent1"/>
                </a:solidFill>
              </a:rPr>
              <a:t> classes </a:t>
            </a:r>
            <a:r>
              <a:rPr lang="nl-BE" sz="1600" dirty="0" err="1">
                <a:solidFill>
                  <a:schemeClr val="accent1"/>
                </a:solidFill>
              </a:rPr>
              <a:t>to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validate</a:t>
            </a:r>
            <a:r>
              <a:rPr lang="nl-BE" sz="1600" dirty="0">
                <a:solidFill>
                  <a:schemeClr val="accent1"/>
                </a:solidFill>
              </a:rPr>
              <a:t> object </a:t>
            </a:r>
            <a:r>
              <a:rPr lang="nl-BE" sz="1600" dirty="0" err="1">
                <a:solidFill>
                  <a:schemeClr val="accent1"/>
                </a:solidFill>
              </a:rPr>
              <a:t>proximity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within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zone perimeters.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1775952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8"/>
          <p:cNvSpPr/>
          <p:nvPr/>
        </p:nvSpPr>
        <p:spPr>
          <a:xfrm>
            <a:off x="1775952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Afgeronde rechthoek 18"/>
          <p:cNvSpPr/>
          <p:nvPr/>
        </p:nvSpPr>
        <p:spPr>
          <a:xfrm>
            <a:off x="1775952" y="477901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..OTHER..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Rechte verbindingslijn 5"/>
          <p:cNvCxnSpPr>
            <a:stCxn id="25" idx="2"/>
          </p:cNvCxnSpPr>
          <p:nvPr/>
        </p:nvCxnSpPr>
        <p:spPr>
          <a:xfrm flipH="1">
            <a:off x="3665973" y="3068996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>
            <a:stCxn id="29" idx="2"/>
          </p:cNvCxnSpPr>
          <p:nvPr/>
        </p:nvCxnSpPr>
        <p:spPr>
          <a:xfrm flipH="1">
            <a:off x="3665973" y="4059007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>
            <a:stCxn id="31" idx="2"/>
          </p:cNvCxnSpPr>
          <p:nvPr/>
        </p:nvCxnSpPr>
        <p:spPr>
          <a:xfrm flipH="1">
            <a:off x="3665973" y="5049018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>
            <a:stCxn id="29" idx="6"/>
            <a:endCxn id="14" idx="1"/>
          </p:cNvCxnSpPr>
          <p:nvPr/>
        </p:nvCxnSpPr>
        <p:spPr>
          <a:xfrm flipV="1">
            <a:off x="4025977" y="3924006"/>
            <a:ext cx="540006" cy="13500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>
            <a:stCxn id="25" idx="6"/>
            <a:endCxn id="14" idx="1"/>
          </p:cNvCxnSpPr>
          <p:nvPr/>
        </p:nvCxnSpPr>
        <p:spPr>
          <a:xfrm>
            <a:off x="4025977" y="3068996"/>
            <a:ext cx="540006" cy="85501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>
            <a:stCxn id="31" idx="6"/>
            <a:endCxn id="14" idx="1"/>
          </p:cNvCxnSpPr>
          <p:nvPr/>
        </p:nvCxnSpPr>
        <p:spPr>
          <a:xfrm flipV="1">
            <a:off x="4025977" y="3924006"/>
            <a:ext cx="540006" cy="112501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7"/>
          <p:cNvSpPr/>
          <p:nvPr/>
        </p:nvSpPr>
        <p:spPr>
          <a:xfrm>
            <a:off x="3845975" y="2978995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7"/>
          <p:cNvSpPr/>
          <p:nvPr/>
        </p:nvSpPr>
        <p:spPr>
          <a:xfrm>
            <a:off x="3845975" y="3969006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7"/>
          <p:cNvSpPr/>
          <p:nvPr/>
        </p:nvSpPr>
        <p:spPr>
          <a:xfrm>
            <a:off x="3845975" y="4959017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fgeronde rechthoek 18"/>
          <p:cNvSpPr/>
          <p:nvPr/>
        </p:nvSpPr>
        <p:spPr>
          <a:xfrm>
            <a:off x="4565983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9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ZONE DECLARATION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err="1"/>
              <a:t>APIs</a:t>
            </a:r>
            <a:endParaRPr lang="nl-BE" dirty="0"/>
          </a:p>
          <a:p>
            <a:pPr algn="l"/>
            <a:r>
              <a:rPr lang="nl-BE" dirty="0" err="1"/>
              <a:t>Examples</a:t>
            </a:r>
            <a:endParaRPr lang="en-US" dirty="0"/>
          </a:p>
        </p:txBody>
      </p:sp>
      <p:cxnSp>
        <p:nvCxnSpPr>
          <p:cNvPr id="56" name="Straight Connector 27"/>
          <p:cNvCxnSpPr>
            <a:stCxn id="63" idx="0"/>
            <a:endCxn id="62" idx="2"/>
          </p:cNvCxnSpPr>
          <p:nvPr/>
        </p:nvCxnSpPr>
        <p:spPr>
          <a:xfrm flipV="1">
            <a:off x="6771008" y="4239009"/>
            <a:ext cx="0" cy="4500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7"/>
          <p:cNvCxnSpPr>
            <a:stCxn id="59" idx="0"/>
            <a:endCxn id="63" idx="2"/>
          </p:cNvCxnSpPr>
          <p:nvPr/>
        </p:nvCxnSpPr>
        <p:spPr>
          <a:xfrm flipV="1">
            <a:off x="6771008" y="5319021"/>
            <a:ext cx="0" cy="4500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bogen verbindingslijn 57"/>
          <p:cNvCxnSpPr>
            <a:stCxn id="61" idx="0"/>
            <a:endCxn id="63" idx="2"/>
          </p:cNvCxnSpPr>
          <p:nvPr/>
        </p:nvCxnSpPr>
        <p:spPr>
          <a:xfrm rot="16200000" flipV="1">
            <a:off x="7572674" y="4517355"/>
            <a:ext cx="466318" cy="20696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58"/>
          <p:cNvSpPr/>
          <p:nvPr/>
        </p:nvSpPr>
        <p:spPr>
          <a:xfrm>
            <a:off x="5825997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0" name="Afgeronde rechthoek 31"/>
          <p:cNvSpPr/>
          <p:nvPr/>
        </p:nvSpPr>
        <p:spPr>
          <a:xfrm>
            <a:off x="5645995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7895647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2" name="Afgeronde rechthoek 18"/>
          <p:cNvSpPr/>
          <p:nvPr/>
        </p:nvSpPr>
        <p:spPr>
          <a:xfrm>
            <a:off x="582599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3" name="Afgeronde rechthoek 62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4" name="Afgeronde rechthoek 63"/>
          <p:cNvSpPr/>
          <p:nvPr/>
        </p:nvSpPr>
        <p:spPr>
          <a:xfrm>
            <a:off x="9966043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5" name="Gebogen verbindingslijn 64"/>
          <p:cNvCxnSpPr>
            <a:stCxn id="64" idx="0"/>
            <a:endCxn id="62" idx="2"/>
          </p:cNvCxnSpPr>
          <p:nvPr/>
        </p:nvCxnSpPr>
        <p:spPr>
          <a:xfrm rot="16200000" flipV="1">
            <a:off x="8616029" y="2393989"/>
            <a:ext cx="450005" cy="41400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ronde rechthoek 18"/>
          <p:cNvSpPr/>
          <p:nvPr/>
        </p:nvSpPr>
        <p:spPr>
          <a:xfrm>
            <a:off x="2765963" y="3609002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GROUP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Afgeronde rechthoek 18"/>
          <p:cNvSpPr/>
          <p:nvPr/>
        </p:nvSpPr>
        <p:spPr>
          <a:xfrm>
            <a:off x="2765963" y="4419011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UNIT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Afgeronde rechthoek 18"/>
          <p:cNvSpPr/>
          <p:nvPr/>
        </p:nvSpPr>
        <p:spPr>
          <a:xfrm>
            <a:off x="2765963" y="5229020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CLIENT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Oval 7"/>
          <p:cNvSpPr/>
          <p:nvPr/>
        </p:nvSpPr>
        <p:spPr>
          <a:xfrm>
            <a:off x="4835986" y="378900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0" name="Rechte verbindingslijn 69"/>
          <p:cNvCxnSpPr>
            <a:stCxn id="69" idx="2"/>
          </p:cNvCxnSpPr>
          <p:nvPr/>
        </p:nvCxnSpPr>
        <p:spPr>
          <a:xfrm flipH="1">
            <a:off x="4655984" y="3879005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"/>
          <p:cNvSpPr/>
          <p:nvPr/>
        </p:nvSpPr>
        <p:spPr>
          <a:xfrm>
            <a:off x="4835986" y="459901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2" name="Rechte verbindingslijn 71"/>
          <p:cNvCxnSpPr>
            <a:stCxn id="71" idx="2"/>
          </p:cNvCxnSpPr>
          <p:nvPr/>
        </p:nvCxnSpPr>
        <p:spPr>
          <a:xfrm flipH="1">
            <a:off x="4655984" y="4689014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"/>
          <p:cNvSpPr/>
          <p:nvPr/>
        </p:nvSpPr>
        <p:spPr>
          <a:xfrm>
            <a:off x="4835986" y="5409022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4" name="Rechte verbindingslijn 73"/>
          <p:cNvCxnSpPr>
            <a:stCxn id="73" idx="2"/>
          </p:cNvCxnSpPr>
          <p:nvPr/>
        </p:nvCxnSpPr>
        <p:spPr>
          <a:xfrm flipH="1">
            <a:off x="4655984" y="5499023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>
            <a:stCxn id="69" idx="6"/>
            <a:endCxn id="62" idx="1"/>
          </p:cNvCxnSpPr>
          <p:nvPr/>
        </p:nvCxnSpPr>
        <p:spPr>
          <a:xfrm>
            <a:off x="5015988" y="3879005"/>
            <a:ext cx="810009" cy="450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>
            <a:stCxn id="71" idx="6"/>
            <a:endCxn id="62" idx="1"/>
          </p:cNvCxnSpPr>
          <p:nvPr/>
        </p:nvCxnSpPr>
        <p:spPr>
          <a:xfrm flipV="1">
            <a:off x="5015988" y="3924006"/>
            <a:ext cx="810009" cy="7650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73" idx="6"/>
            <a:endCxn id="62" idx="1"/>
          </p:cNvCxnSpPr>
          <p:nvPr/>
        </p:nvCxnSpPr>
        <p:spPr>
          <a:xfrm flipV="1">
            <a:off x="5015988" y="3924006"/>
            <a:ext cx="810009" cy="157501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RADIUS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 anchor="ctr">
            <a:normAutofit/>
          </a:bodyPr>
          <a:lstStyle/>
          <a:p>
            <a:r>
              <a:rPr lang="nl-BE" dirty="0"/>
              <a:t>The </a:t>
            </a:r>
            <a:r>
              <a:rPr lang="nl-BE" b="1" dirty="0" err="1"/>
              <a:t>RadiusZone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ZONE_RADIUS class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3 parameters: </a:t>
            </a:r>
          </a:p>
          <a:p>
            <a:pPr lvl="1"/>
            <a:r>
              <a:rPr lang="nl-BE" dirty="0"/>
              <a:t>A free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name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dirty="0"/>
              <a:t>A #Vec2 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consisting</a:t>
            </a:r>
            <a:r>
              <a:rPr lang="nl-BE" dirty="0"/>
              <a:t> of </a:t>
            </a:r>
            <a:r>
              <a:rPr lang="nl-BE" dirty="0" err="1"/>
              <a:t>an</a:t>
            </a:r>
            <a:r>
              <a:rPr lang="nl-BE" dirty="0"/>
              <a:t> x </a:t>
            </a:r>
            <a:r>
              <a:rPr lang="nl-BE" dirty="0" err="1"/>
              <a:t>and</a:t>
            </a:r>
            <a:r>
              <a:rPr lang="nl-BE" dirty="0"/>
              <a:t> y </a:t>
            </a:r>
            <a:r>
              <a:rPr lang="nl-BE" dirty="0" err="1"/>
              <a:t>coordinate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A radius </a:t>
            </a:r>
            <a:r>
              <a:rPr lang="nl-BE" dirty="0" err="1"/>
              <a:t>consisting</a:t>
            </a:r>
            <a:r>
              <a:rPr lang="nl-BE" dirty="0"/>
              <a:t> of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PointVec2 = { x = #</a:t>
            </a:r>
            <a:r>
              <a:rPr lang="nl-BE" sz="2400" b="1" dirty="0" err="1"/>
              <a:t>number</a:t>
            </a:r>
            <a:r>
              <a:rPr lang="nl-BE" sz="2400" b="1" dirty="0"/>
              <a:t> , y = #</a:t>
            </a:r>
            <a:r>
              <a:rPr lang="nl-BE" sz="2400" b="1" dirty="0" err="1"/>
              <a:t>number</a:t>
            </a:r>
            <a:r>
              <a:rPr lang="nl-BE" sz="2400" b="1" dirty="0"/>
              <a:t> }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Radius = #</a:t>
            </a:r>
            <a:r>
              <a:rPr lang="nl-BE" sz="2400" b="1" dirty="0" err="1"/>
              <a:t>number</a:t>
            </a:r>
            <a:endParaRPr lang="nl-BE" sz="2400" b="1" dirty="0"/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RadiusZone</a:t>
            </a:r>
            <a:r>
              <a:rPr lang="nl-BE" sz="2400" b="1" dirty="0"/>
              <a:t> = </a:t>
            </a:r>
            <a:r>
              <a:rPr lang="nl-BE" sz="2400" b="1" dirty="0" err="1"/>
              <a:t>ZONE_RADIUS:New</a:t>
            </a:r>
            <a:r>
              <a:rPr lang="nl-BE" sz="2400" b="1" dirty="0"/>
              <a:t>( “Zone Name”, PointVec2, Radius )</a:t>
            </a:r>
          </a:p>
        </p:txBody>
      </p:sp>
    </p:spTree>
    <p:extLst>
      <p:ext uri="{BB962C8B-B14F-4D97-AF65-F5344CB8AC3E}">
        <p14:creationId xmlns:p14="http://schemas.microsoft.com/office/powerpoint/2010/main" val="272857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ZONE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 anchor="ctr">
            <a:normAutofit/>
          </a:bodyPr>
          <a:lstStyle/>
          <a:p>
            <a:r>
              <a:rPr lang="nl-BE" dirty="0"/>
              <a:t>A ZONE class </a:t>
            </a:r>
            <a:r>
              <a:rPr lang="nl-BE" dirty="0" err="1"/>
              <a:t>defines</a:t>
            </a:r>
            <a:r>
              <a:rPr lang="nl-BE" dirty="0"/>
              <a:t> a zone as setup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 </a:t>
            </a:r>
            <a:r>
              <a:rPr lang="nl-BE" dirty="0" err="1"/>
              <a:t>using</a:t>
            </a:r>
            <a:r>
              <a:rPr lang="nl-BE" dirty="0"/>
              <a:t> a zone tool.</a:t>
            </a:r>
          </a:p>
          <a:p>
            <a:r>
              <a:rPr lang="nl-BE" dirty="0"/>
              <a:t>The </a:t>
            </a:r>
            <a:r>
              <a:rPr lang="nl-BE" b="1" dirty="0"/>
              <a:t>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New() </a:t>
            </a:r>
            <a:r>
              <a:rPr lang="nl-BE" dirty="0" err="1"/>
              <a:t>constructor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takes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(like </a:t>
            </a:r>
            <a:r>
              <a:rPr lang="nl-BE" dirty="0" err="1"/>
              <a:t>location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radius)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tool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1 parameter: </a:t>
            </a:r>
          </a:p>
          <a:p>
            <a:pPr lvl="1"/>
            <a:r>
              <a:rPr lang="nl-BE" dirty="0"/>
              <a:t>The name of </a:t>
            </a:r>
            <a:r>
              <a:rPr lang="nl-BE" dirty="0" err="1"/>
              <a:t>the</a:t>
            </a:r>
            <a:r>
              <a:rPr lang="nl-BE" dirty="0"/>
              <a:t> zone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Zone = </a:t>
            </a:r>
            <a:r>
              <a:rPr lang="nl-BE" sz="2400" b="1" dirty="0" err="1"/>
              <a:t>ZONE:New</a:t>
            </a:r>
            <a:r>
              <a:rPr lang="nl-BE" sz="2400" b="1" dirty="0"/>
              <a:t>( “Zone Name” )</a:t>
            </a:r>
          </a:p>
        </p:txBody>
      </p:sp>
    </p:spTree>
    <p:extLst>
      <p:ext uri="{BB962C8B-B14F-4D97-AF65-F5344CB8AC3E}">
        <p14:creationId xmlns:p14="http://schemas.microsoft.com/office/powerpoint/2010/main" val="32495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ZONE_UNIT, a zone </a:t>
            </a:r>
            <a:r>
              <a:rPr lang="nl-BE" dirty="0" err="1"/>
              <a:t>around</a:t>
            </a:r>
            <a:r>
              <a:rPr lang="nl-BE" dirty="0"/>
              <a:t> a </a:t>
            </a:r>
            <a:r>
              <a:rPr lang="nl-BE" dirty="0" err="1"/>
              <a:t>moving</a:t>
            </a:r>
            <a:r>
              <a:rPr lang="nl-BE" dirty="0"/>
              <a:t> unit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 anchor="ctr">
            <a:normAutofit/>
          </a:bodyPr>
          <a:lstStyle/>
          <a:p>
            <a:r>
              <a:rPr lang="nl-BE" dirty="0"/>
              <a:t>A ZONE_UNIT class </a:t>
            </a:r>
            <a:r>
              <a:rPr lang="nl-BE" dirty="0" err="1"/>
              <a:t>defines</a:t>
            </a:r>
            <a:r>
              <a:rPr lang="nl-BE" dirty="0"/>
              <a:t> a </a:t>
            </a:r>
            <a:r>
              <a:rPr lang="nl-BE" dirty="0" err="1"/>
              <a:t>moving</a:t>
            </a:r>
            <a:r>
              <a:rPr lang="nl-BE" dirty="0"/>
              <a:t> zone </a:t>
            </a:r>
            <a:r>
              <a:rPr lang="nl-BE" dirty="0" err="1"/>
              <a:t>around</a:t>
            </a:r>
            <a:r>
              <a:rPr lang="nl-BE" dirty="0"/>
              <a:t> a unit (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).</a:t>
            </a:r>
          </a:p>
          <a:p>
            <a:r>
              <a:rPr lang="nl-BE" dirty="0"/>
              <a:t>The </a:t>
            </a:r>
            <a:r>
              <a:rPr lang="nl-BE" b="1" dirty="0" err="1"/>
              <a:t>UnitZone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3 parameters: </a:t>
            </a:r>
          </a:p>
          <a:p>
            <a:pPr lvl="1"/>
            <a:r>
              <a:rPr lang="nl-BE" dirty="0"/>
              <a:t>A free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name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dirty="0"/>
              <a:t>A UNIT object (in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b="1" dirty="0"/>
              <a:t>Unit</a:t>
            </a:r>
            <a:r>
              <a:rPr lang="nl-BE" dirty="0"/>
              <a:t>).</a:t>
            </a:r>
          </a:p>
          <a:p>
            <a:pPr lvl="1"/>
            <a:r>
              <a:rPr lang="nl-BE" dirty="0"/>
              <a:t>A radius </a:t>
            </a:r>
            <a:r>
              <a:rPr lang="nl-BE" dirty="0" err="1"/>
              <a:t>consisting</a:t>
            </a:r>
            <a:r>
              <a:rPr lang="nl-BE" dirty="0"/>
              <a:t> of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Unit = </a:t>
            </a:r>
            <a:r>
              <a:rPr lang="nl-BE" sz="2400" b="1" dirty="0" err="1"/>
              <a:t>UNIT:FindByName</a:t>
            </a:r>
            <a:r>
              <a:rPr lang="nl-BE" sz="2400" b="1" dirty="0"/>
              <a:t>( “Unit Name”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Radius = #</a:t>
            </a:r>
            <a:r>
              <a:rPr lang="nl-BE" sz="2400" b="1" dirty="0" err="1"/>
              <a:t>number</a:t>
            </a:r>
            <a:endParaRPr lang="nl-BE" sz="2400" b="1" dirty="0"/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UnitZone</a:t>
            </a:r>
            <a:r>
              <a:rPr lang="nl-BE" sz="2400" b="1" dirty="0"/>
              <a:t> = </a:t>
            </a:r>
            <a:r>
              <a:rPr lang="nl-BE" sz="2400" b="1" dirty="0" err="1"/>
              <a:t>ZONE_UNIT:New</a:t>
            </a:r>
            <a:r>
              <a:rPr lang="nl-BE" sz="2400" b="1" dirty="0"/>
              <a:t>( “Zone Name”, Unit, Radius )</a:t>
            </a:r>
          </a:p>
        </p:txBody>
      </p:sp>
    </p:spTree>
    <p:extLst>
      <p:ext uri="{BB962C8B-B14F-4D97-AF65-F5344CB8AC3E}">
        <p14:creationId xmlns:p14="http://schemas.microsoft.com/office/powerpoint/2010/main" val="32150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1254</TotalTime>
  <Words>1417</Words>
  <Application>Microsoft Office PowerPoint</Application>
  <PresentationFormat>Breedbeeld</PresentationFormat>
  <Paragraphs>200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</vt:lpstr>
      <vt:lpstr>Gestreept</vt:lpstr>
      <vt:lpstr>Dcs world mission Development with moose</vt:lpstr>
      <vt:lpstr>WHY MOOSE?</vt:lpstr>
      <vt:lpstr>ZONE CLASSES</vt:lpstr>
      <vt:lpstr>ZONE CLASSES</vt:lpstr>
      <vt:lpstr>GROUPS and UNITS use zone classes</vt:lpstr>
      <vt:lpstr>ZONE DECLARATION</vt:lpstr>
      <vt:lpstr>DECLARE a RADIUS ZONE</vt:lpstr>
      <vt:lpstr>DECLARE a ZONE as defined within the mission editor</vt:lpstr>
      <vt:lpstr>DECLARE a ZONE_UNIT, a zone around a moving unit</vt:lpstr>
      <vt:lpstr>DECLARE a POLYGON ZONE</vt:lpstr>
      <vt:lpstr>ZONE validation</vt:lpstr>
      <vt:lpstr>Validate group presence in a zone</vt:lpstr>
      <vt:lpstr>Validate UNIT (&amp; CLIENT) presence in a zone</vt:lpstr>
      <vt:lpstr>Validate zone presence through a location or a point</vt:lpstr>
      <vt:lpstr>Some other APIs</vt:lpstr>
      <vt:lpstr>Some other useful apis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75</cp:revision>
  <dcterms:created xsi:type="dcterms:W3CDTF">2016-04-14T07:37:30Z</dcterms:created>
  <dcterms:modified xsi:type="dcterms:W3CDTF">2016-06-06T11:42:50Z</dcterms:modified>
</cp:coreProperties>
</file>