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9" r:id="rId5"/>
    <p:sldId id="270" r:id="rId6"/>
    <p:sldId id="258" r:id="rId7"/>
    <p:sldId id="259" r:id="rId8"/>
    <p:sldId id="264" r:id="rId9"/>
    <p:sldId id="261" r:id="rId10"/>
    <p:sldId id="260" r:id="rId11"/>
    <p:sldId id="271" r:id="rId12"/>
    <p:sldId id="272" r:id="rId13"/>
    <p:sldId id="262" r:id="rId14"/>
    <p:sldId id="263" r:id="rId15"/>
    <p:sldId id="265" r:id="rId16"/>
    <p:sldId id="274" r:id="rId17"/>
    <p:sldId id="273" r:id="rId18"/>
    <p:sldId id="275" r:id="rId19"/>
    <p:sldId id="276" r:id="rId20"/>
    <p:sldId id="277" r:id="rId21"/>
    <p:sldId id="278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A8FF"/>
    <a:srgbClr val="FFFFFF"/>
    <a:srgbClr val="004274"/>
    <a:srgbClr val="1299FF"/>
    <a:srgbClr val="66CCFF"/>
    <a:srgbClr val="EFF8FF"/>
    <a:srgbClr val="003366"/>
    <a:srgbClr val="0099FF"/>
    <a:srgbClr val="FF9999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05" autoAdjust="0"/>
    <p:restoredTop sz="96370" autoAdjust="0"/>
  </p:normalViewPr>
  <p:slideViewPr>
    <p:cSldViewPr>
      <p:cViewPr varScale="1">
        <p:scale>
          <a:sx n="114" d="100"/>
          <a:sy n="114" d="100"/>
        </p:scale>
        <p:origin x="6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chemeClr val="bg2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 userDrawn="1"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/>
              <a:t>https://upload.wikimedia.org/wikipedia/commons/7/7e/Moroccan_F-5_jet.jpg</a:t>
            </a:r>
          </a:p>
        </p:txBody>
      </p:sp>
      <p:pic>
        <p:nvPicPr>
          <p:cNvPr id="11" name="Picture 2" descr="http://www.goodwp.com/images/201103/goodwp.com_16462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3879005"/>
            <a:ext cx="12192000" cy="297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glow rad="63500">
                    <a:schemeClr val="bg1">
                      <a:alpha val="62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rgbClr val="1299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5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Rechthoek 3"/>
          <p:cNvSpPr/>
          <p:nvPr userDrawn="1"/>
        </p:nvSpPr>
        <p:spPr>
          <a:xfrm>
            <a:off x="0" y="1988984"/>
            <a:ext cx="12192000" cy="90001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sz="10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email">
            <a:alphaModFix amt="8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4000" b="1" kern="1200" cap="all" baseline="0" dirty="0">
          <a:solidFill>
            <a:schemeClr val="tx1"/>
          </a:solidFill>
          <a:effectLst>
            <a:glow rad="63500">
              <a:schemeClr val="bg1">
                <a:alpha val="62000"/>
              </a:schemeClr>
            </a:glow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ldt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ava.com/en/download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ightControl-Master/MOOSE" TargetMode="External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b="1" dirty="0">
                <a:solidFill>
                  <a:schemeClr val="accent1"/>
                </a:solidFill>
              </a:rPr>
              <a:t>setup guides 2.0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672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75942" y="284176"/>
            <a:ext cx="10111057" cy="1508760"/>
          </a:xfrm>
        </p:spPr>
        <p:txBody>
          <a:bodyPr/>
          <a:lstStyle/>
          <a:p>
            <a:r>
              <a:rPr lang="nl-BE" dirty="0" err="1"/>
              <a:t>ldt</a:t>
            </a:r>
            <a:r>
              <a:rPr lang="nl-BE" dirty="0"/>
              <a:t> setup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953" y="1988984"/>
            <a:ext cx="8460094" cy="4758803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5735996" y="368966"/>
            <a:ext cx="6120068" cy="126001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nl-BE" sz="2000" b="1" dirty="0">
                <a:solidFill>
                  <a:schemeClr val="accent1"/>
                </a:solidFill>
              </a:rPr>
              <a:t>LDT: </a:t>
            </a:r>
            <a:r>
              <a:rPr lang="nl-BE" sz="2000" b="1" dirty="0">
                <a:solidFill>
                  <a:schemeClr val="accent1"/>
                </a:solidFill>
                <a:hlinkClick r:id="rId3"/>
              </a:rPr>
              <a:t>https://eclipse.org/ldt/</a:t>
            </a:r>
            <a:endParaRPr lang="nl-BE" sz="2000" b="1" dirty="0">
              <a:solidFill>
                <a:schemeClr val="accent1"/>
              </a:solidFill>
            </a:endParaRPr>
          </a:p>
          <a:p>
            <a:pPr marL="342900" indent="-342900">
              <a:buFontTx/>
              <a:buChar char="-"/>
            </a:pPr>
            <a:r>
              <a:rPr lang="nl-BE" sz="2000" b="1" dirty="0">
                <a:solidFill>
                  <a:schemeClr val="accent1"/>
                </a:solidFill>
              </a:rPr>
              <a:t>JAVA: </a:t>
            </a:r>
            <a:r>
              <a:rPr lang="nl-BE" sz="2000" b="1" dirty="0">
                <a:solidFill>
                  <a:schemeClr val="accent1"/>
                </a:solidFill>
                <a:hlinkClick r:id="rId4"/>
              </a:rPr>
              <a:t>https://java.com/en/download/</a:t>
            </a:r>
            <a:endParaRPr lang="nl-BE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08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b="1" dirty="0">
                <a:solidFill>
                  <a:schemeClr val="accent1"/>
                </a:solidFill>
              </a:rPr>
              <a:t>setup demo </a:t>
            </a:r>
            <a:r>
              <a:rPr lang="nl-BE" b="1" dirty="0" err="1">
                <a:solidFill>
                  <a:schemeClr val="accent1"/>
                </a:solidFill>
              </a:rPr>
              <a:t>missions</a:t>
            </a:r>
            <a:r>
              <a:rPr lang="nl-BE" b="1" dirty="0">
                <a:solidFill>
                  <a:schemeClr val="accent1"/>
                </a:solidFill>
              </a:rPr>
              <a:t> in </a:t>
            </a:r>
            <a:r>
              <a:rPr lang="nl-BE" b="1" dirty="0" err="1">
                <a:solidFill>
                  <a:schemeClr val="accent1"/>
                </a:solidFill>
              </a:rPr>
              <a:t>ldt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171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b="1" dirty="0">
                <a:solidFill>
                  <a:schemeClr val="accent1"/>
                </a:solidFill>
              </a:rPr>
              <a:t>setup YOUR </a:t>
            </a:r>
            <a:r>
              <a:rPr lang="nl-BE" b="1" dirty="0" err="1">
                <a:solidFill>
                  <a:schemeClr val="accent1"/>
                </a:solidFill>
              </a:rPr>
              <a:t>missions</a:t>
            </a:r>
            <a:r>
              <a:rPr lang="nl-BE" b="1" dirty="0">
                <a:solidFill>
                  <a:schemeClr val="accent1"/>
                </a:solidFill>
              </a:rPr>
              <a:t> in </a:t>
            </a:r>
            <a:r>
              <a:rPr lang="nl-BE" b="1" dirty="0" err="1">
                <a:solidFill>
                  <a:schemeClr val="accent1"/>
                </a:solidFill>
              </a:rPr>
              <a:t>ldt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899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b="1" dirty="0">
                <a:solidFill>
                  <a:schemeClr val="accent1"/>
                </a:solidFill>
              </a:rPr>
              <a:t>GITHUB desktop setup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618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75942" y="284176"/>
            <a:ext cx="10111057" cy="1508760"/>
          </a:xfrm>
        </p:spPr>
        <p:txBody>
          <a:bodyPr/>
          <a:lstStyle/>
          <a:p>
            <a:r>
              <a:rPr lang="nl-BE" dirty="0"/>
              <a:t>GITHUB DESKTOP</a:t>
            </a:r>
            <a:br>
              <a:rPr lang="nl-BE" dirty="0"/>
            </a:br>
            <a:r>
              <a:rPr lang="nl-BE" dirty="0"/>
              <a:t>SET</a:t>
            </a:r>
          </a:p>
        </p:txBody>
      </p:sp>
      <p:sp>
        <p:nvSpPr>
          <p:cNvPr id="8" name="Rechthoek 7"/>
          <p:cNvSpPr/>
          <p:nvPr/>
        </p:nvSpPr>
        <p:spPr>
          <a:xfrm>
            <a:off x="5735996" y="368966"/>
            <a:ext cx="6120068" cy="126001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nl-BE" sz="2000" b="1" dirty="0">
                <a:solidFill>
                  <a:schemeClr val="accent1"/>
                </a:solidFill>
              </a:rPr>
              <a:t>GITHUB DESKTOP: </a:t>
            </a:r>
            <a:r>
              <a:rPr lang="nl-BE" sz="2000" b="1" dirty="0">
                <a:solidFill>
                  <a:schemeClr val="accent1"/>
                </a:solidFill>
                <a:hlinkClick r:id="rId2"/>
              </a:rPr>
              <a:t>https://desktop.github.com/</a:t>
            </a:r>
            <a:endParaRPr lang="nl-BE" sz="2000" b="1" dirty="0">
              <a:solidFill>
                <a:schemeClr val="accent1"/>
              </a:solidFill>
            </a:endParaRPr>
          </a:p>
          <a:p>
            <a:pPr marL="342900" indent="-342900">
              <a:buFontTx/>
              <a:buChar char="-"/>
            </a:pPr>
            <a:r>
              <a:rPr lang="nl-BE" sz="2000" b="1" dirty="0">
                <a:solidFill>
                  <a:schemeClr val="accent1"/>
                </a:solidFill>
              </a:rPr>
              <a:t>MOOSE: </a:t>
            </a:r>
            <a:r>
              <a:rPr lang="nl-BE" sz="2000" b="1" dirty="0">
                <a:solidFill>
                  <a:schemeClr val="accent1"/>
                </a:solidFill>
                <a:hlinkClick r:id="rId3"/>
              </a:rPr>
              <a:t>https://github.com/FlightControl-Master/MOOSE</a:t>
            </a:r>
            <a:endParaRPr lang="nl-BE" sz="2000" b="1" dirty="0">
              <a:solidFill>
                <a:schemeClr val="accent1"/>
              </a:solidFill>
            </a:endParaRPr>
          </a:p>
          <a:p>
            <a:pPr marL="342900" indent="-342900">
              <a:buFontTx/>
              <a:buChar char="-"/>
            </a:pPr>
            <a:endParaRPr lang="nl-BE" sz="2000" b="1" dirty="0">
              <a:solidFill>
                <a:schemeClr val="accent1"/>
              </a:solidFill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955" y="1988984"/>
            <a:ext cx="8480094" cy="477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66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sz="5300" dirty="0" err="1">
                <a:solidFill>
                  <a:schemeClr val="accent1"/>
                </a:solidFill>
              </a:rPr>
              <a:t>Synchronize</a:t>
            </a:r>
            <a:r>
              <a:rPr lang="nl-BE" sz="5300" dirty="0">
                <a:solidFill>
                  <a:schemeClr val="accent1"/>
                </a:solidFill>
              </a:rPr>
              <a:t> </a:t>
            </a:r>
            <a:r>
              <a:rPr lang="nl-BE" sz="5300" dirty="0" err="1">
                <a:solidFill>
                  <a:schemeClr val="accent1"/>
                </a:solidFill>
              </a:rPr>
              <a:t>the</a:t>
            </a:r>
            <a:r>
              <a:rPr lang="nl-BE" sz="5300" dirty="0">
                <a:solidFill>
                  <a:schemeClr val="accent1"/>
                </a:solidFill>
              </a:rPr>
              <a:t> DCS </a:t>
            </a:r>
            <a:br>
              <a:rPr lang="nl-BE" sz="5300" dirty="0">
                <a:solidFill>
                  <a:schemeClr val="accent1"/>
                </a:solidFill>
              </a:rPr>
            </a:br>
            <a:r>
              <a:rPr lang="nl-BE" sz="5300" dirty="0" err="1">
                <a:solidFill>
                  <a:schemeClr val="accent1"/>
                </a:solidFill>
              </a:rPr>
              <a:t>submodule</a:t>
            </a:r>
            <a:r>
              <a:rPr lang="nl-BE" sz="5300" dirty="0">
                <a:solidFill>
                  <a:schemeClr val="accent1"/>
                </a:solidFill>
              </a:rPr>
              <a:t> </a:t>
            </a:r>
            <a:r>
              <a:rPr lang="nl-BE" sz="5300" dirty="0" err="1">
                <a:solidFill>
                  <a:schemeClr val="accent1"/>
                </a:solidFill>
              </a:rPr>
              <a:t>from</a:t>
            </a:r>
            <a:r>
              <a:rPr lang="nl-BE" sz="5300" dirty="0">
                <a:solidFill>
                  <a:schemeClr val="accent1"/>
                </a:solidFill>
              </a:rPr>
              <a:t> </a:t>
            </a:r>
            <a:r>
              <a:rPr lang="nl-BE" sz="5300" dirty="0" err="1">
                <a:solidFill>
                  <a:schemeClr val="accent1"/>
                </a:solidFill>
              </a:rPr>
              <a:t>github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40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A08FCEC-CF1D-4018-878E-789FD1BC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work</a:t>
            </a:r>
            <a:r>
              <a:rPr lang="nl-BE" dirty="0"/>
              <a:t> in </a:t>
            </a:r>
            <a:r>
              <a:rPr lang="nl-BE" dirty="0" err="1"/>
              <a:t>progress</a:t>
            </a:r>
            <a:r>
              <a:rPr lang="nl-BE" dirty="0"/>
              <a:t> 1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0AA36D0-B2A3-4E44-8CC3-5F1B2D89E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8891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sz="5300" dirty="0" err="1">
                <a:solidFill>
                  <a:schemeClr val="accent1"/>
                </a:solidFill>
              </a:rPr>
              <a:t>interactive</a:t>
            </a:r>
            <a:r>
              <a:rPr lang="nl-BE" sz="5300" dirty="0">
                <a:solidFill>
                  <a:schemeClr val="accent1"/>
                </a:solidFill>
              </a:rPr>
              <a:t> debug in </a:t>
            </a:r>
            <a:r>
              <a:rPr lang="nl-BE" sz="5300" dirty="0" err="1">
                <a:solidFill>
                  <a:schemeClr val="accent1"/>
                </a:solidFill>
              </a:rPr>
              <a:t>ldt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810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A08FCEC-CF1D-4018-878E-789FD1BC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work</a:t>
            </a:r>
            <a:r>
              <a:rPr lang="nl-BE" dirty="0"/>
              <a:t> in </a:t>
            </a:r>
            <a:r>
              <a:rPr lang="nl-BE" dirty="0" err="1"/>
              <a:t>progress</a:t>
            </a:r>
            <a:r>
              <a:rPr lang="nl-BE" dirty="0"/>
              <a:t> 2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0AA36D0-B2A3-4E44-8CC3-5F1B2D89E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5942" y="4689014"/>
            <a:ext cx="10515600" cy="1174639"/>
          </a:xfrm>
          <a:solidFill>
            <a:srgbClr val="004274">
              <a:alpha val="74902"/>
            </a:srgbClr>
          </a:solidFill>
        </p:spPr>
        <p:txBody>
          <a:bodyPr anchor="ctr">
            <a:normAutofit/>
          </a:bodyPr>
          <a:lstStyle/>
          <a:p>
            <a:r>
              <a:rPr lang="nl-BE" sz="3200" b="1" dirty="0"/>
              <a:t>WE CAN NOW WALK THROUGH THE CODE!!!</a:t>
            </a:r>
          </a:p>
        </p:txBody>
      </p:sp>
    </p:spTree>
    <p:extLst>
      <p:ext uri="{BB962C8B-B14F-4D97-AF65-F5344CB8AC3E}">
        <p14:creationId xmlns:p14="http://schemas.microsoft.com/office/powerpoint/2010/main" val="4112351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sz="5300" dirty="0" err="1">
                <a:solidFill>
                  <a:schemeClr val="accent1"/>
                </a:solidFill>
              </a:rPr>
              <a:t>dynamic</a:t>
            </a:r>
            <a:r>
              <a:rPr lang="nl-BE" sz="5300" dirty="0">
                <a:solidFill>
                  <a:schemeClr val="accent1"/>
                </a:solidFill>
              </a:rPr>
              <a:t> </a:t>
            </a:r>
            <a:r>
              <a:rPr lang="nl-BE" sz="5300" dirty="0" err="1">
                <a:solidFill>
                  <a:schemeClr val="accent1"/>
                </a:solidFill>
              </a:rPr>
              <a:t>loading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268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videos</a:t>
            </a:r>
            <a:r>
              <a:rPr lang="nl-BE" dirty="0"/>
              <a:t> </a:t>
            </a:r>
            <a:r>
              <a:rPr lang="nl-BE" dirty="0" err="1"/>
              <a:t>explaining</a:t>
            </a:r>
            <a:r>
              <a:rPr lang="nl-BE" dirty="0"/>
              <a:t> </a:t>
            </a:r>
            <a:r>
              <a:rPr lang="nl-BE" dirty="0" err="1"/>
              <a:t>how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setup </a:t>
            </a:r>
            <a:r>
              <a:rPr lang="nl-BE" dirty="0" err="1"/>
              <a:t>your</a:t>
            </a:r>
            <a:r>
              <a:rPr lang="nl-BE" dirty="0"/>
              <a:t> environment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2"/>
          <a:stretch/>
        </p:blipFill>
        <p:spPr>
          <a:xfrm>
            <a:off x="0" y="3870960"/>
            <a:ext cx="12192000" cy="29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6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4">
            <a:extLst>
              <a:ext uri="{FF2B5EF4-FFF2-40B4-BE49-F238E27FC236}">
                <a16:creationId xmlns:a16="http://schemas.microsoft.com/office/drawing/2014/main" id="{F8D8DE39-6DC0-4C0E-B119-ADF4FE7F0DE3}"/>
              </a:ext>
            </a:extLst>
          </p:cNvPr>
          <p:cNvSpPr txBox="1">
            <a:spLocks/>
          </p:cNvSpPr>
          <p:nvPr/>
        </p:nvSpPr>
        <p:spPr>
          <a:xfrm>
            <a:off x="2495960" y="2078985"/>
            <a:ext cx="5760064" cy="4500050"/>
          </a:xfrm>
          <a:prstGeom prst="rect">
            <a:avLst/>
          </a:prstGeom>
          <a:solidFill>
            <a:schemeClr val="tx1">
              <a:alpha val="74902"/>
            </a:schemeClr>
          </a:solidFill>
          <a:ln w="28575">
            <a:solidFill>
              <a:schemeClr val="tx1"/>
            </a:solidFill>
          </a:ln>
        </p:spPr>
        <p:txBody>
          <a:bodyPr anchor="t">
            <a:normAutofit/>
          </a:bodyPr>
          <a:lstStyle>
            <a:defPPr>
              <a:defRPr lang="en-US"/>
            </a:defPPr>
            <a:lvl1pPr indent="0"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3200" b="1">
                <a:solidFill>
                  <a:schemeClr val="accent1"/>
                </a:solidFill>
              </a:defRPr>
            </a:lvl1pPr>
            <a:lvl2pPr marL="4114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/>
            </a:lvl2pPr>
            <a:lvl3pPr marL="6400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</a:lvl3pPr>
            <a:lvl4pPr marL="8686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4pPr>
            <a:lvl5pPr marL="10972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5pPr>
            <a:lvl6pPr marL="12846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6pPr>
            <a:lvl7pPr marL="14718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7pPr>
            <a:lvl8pPr marL="1629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8pPr>
            <a:lvl9pPr marL="18062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9pPr>
          </a:lstStyle>
          <a:p>
            <a:r>
              <a:rPr lang="nl-BE" dirty="0"/>
              <a:t>DCS WORLD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2B9BC4E8-0A5F-41B2-8C55-D07FDC100BAD}"/>
              </a:ext>
            </a:extLst>
          </p:cNvPr>
          <p:cNvSpPr/>
          <p:nvPr/>
        </p:nvSpPr>
        <p:spPr>
          <a:xfrm>
            <a:off x="2855964" y="2618992"/>
            <a:ext cx="5040056" cy="2880032"/>
          </a:xfrm>
          <a:prstGeom prst="rect">
            <a:avLst/>
          </a:prstGeom>
          <a:solidFill>
            <a:schemeClr val="tx1">
              <a:alpha val="74902"/>
            </a:schemeClr>
          </a:solidFill>
          <a:ln w="28575">
            <a:solidFill>
              <a:schemeClr val="accent1"/>
            </a:solidFill>
          </a:ln>
        </p:spPr>
        <p:txBody>
          <a:bodyPr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nl-BE" sz="3200" b="1" dirty="0">
                <a:solidFill>
                  <a:schemeClr val="accent1"/>
                </a:solidFill>
              </a:rPr>
              <a:t>LUA Environment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9CF329-7F18-410E-BD43-F21BD367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is MOOSE </a:t>
            </a:r>
            <a:r>
              <a:rPr lang="nl-BE" dirty="0" err="1"/>
              <a:t>dynamic</a:t>
            </a:r>
            <a:r>
              <a:rPr lang="nl-BE" dirty="0"/>
              <a:t> </a:t>
            </a:r>
            <a:r>
              <a:rPr lang="nl-BE" dirty="0" err="1"/>
              <a:t>loading</a:t>
            </a:r>
            <a:r>
              <a:rPr lang="nl-BE" dirty="0"/>
              <a:t>?</a:t>
            </a:r>
          </a:p>
        </p:txBody>
      </p:sp>
      <p:sp>
        <p:nvSpPr>
          <p:cNvPr id="10" name="Tijdelijke aanduiding voor tekst 4">
            <a:extLst>
              <a:ext uri="{FF2B5EF4-FFF2-40B4-BE49-F238E27FC236}">
                <a16:creationId xmlns:a16="http://schemas.microsoft.com/office/drawing/2014/main" id="{03B5161F-D77E-42A8-88C0-C84A61E97A3C}"/>
              </a:ext>
            </a:extLst>
          </p:cNvPr>
          <p:cNvSpPr txBox="1">
            <a:spLocks/>
          </p:cNvSpPr>
          <p:nvPr/>
        </p:nvSpPr>
        <p:spPr>
          <a:xfrm>
            <a:off x="3215968" y="3158997"/>
            <a:ext cx="4320048" cy="1980022"/>
          </a:xfrm>
          <a:prstGeom prst="rect">
            <a:avLst/>
          </a:prstGeom>
          <a:solidFill>
            <a:schemeClr val="accent1">
              <a:alpha val="74902"/>
            </a:schemeClr>
          </a:solidFill>
          <a:ln w="28575">
            <a:solidFill>
              <a:schemeClr val="accent1"/>
            </a:solidFill>
          </a:ln>
        </p:spPr>
        <p:txBody>
          <a:bodyPr anchor="t">
            <a:normAutofit/>
          </a:bodyPr>
          <a:lstStyle>
            <a:defPPr>
              <a:defRPr lang="en-US"/>
            </a:defPPr>
            <a:lvl1pPr indent="0"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3200" b="1"/>
            </a:lvl1pPr>
            <a:lvl2pPr marL="4114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/>
            </a:lvl2pPr>
            <a:lvl3pPr marL="6400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</a:lvl3pPr>
            <a:lvl4pPr marL="8686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4pPr>
            <a:lvl5pPr marL="10972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5pPr>
            <a:lvl6pPr marL="12846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6pPr>
            <a:lvl7pPr marL="14718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7pPr>
            <a:lvl8pPr marL="1629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8pPr>
            <a:lvl9pPr marL="18062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9pPr>
          </a:lstStyle>
          <a:p>
            <a:r>
              <a:rPr lang="nl-BE" dirty="0" err="1"/>
              <a:t>Mission.miz</a:t>
            </a:r>
            <a:endParaRPr lang="nl-BE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20EC1335-CBB7-43C9-B0BD-4849D3571B19}"/>
              </a:ext>
            </a:extLst>
          </p:cNvPr>
          <p:cNvSpPr/>
          <p:nvPr/>
        </p:nvSpPr>
        <p:spPr>
          <a:xfrm>
            <a:off x="3935976" y="3699002"/>
            <a:ext cx="2880032" cy="1080013"/>
          </a:xfrm>
          <a:prstGeom prst="rect">
            <a:avLst/>
          </a:prstGeom>
          <a:solidFill>
            <a:schemeClr val="tx1">
              <a:alpha val="74902"/>
            </a:schemeClr>
          </a:solidFill>
          <a:ln w="28575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nl-BE" dirty="0">
                <a:solidFill>
                  <a:schemeClr val="accent1"/>
                </a:solidFill>
              </a:rPr>
              <a:t>DO SCRIPT FILE trigger</a:t>
            </a:r>
            <a:br>
              <a:rPr lang="nl-BE" b="1" dirty="0">
                <a:solidFill>
                  <a:schemeClr val="accent1"/>
                </a:solidFill>
              </a:rPr>
            </a:br>
            <a:r>
              <a:rPr lang="nl-BE" b="1" dirty="0" err="1">
                <a:solidFill>
                  <a:schemeClr val="accent1"/>
                </a:solidFill>
              </a:rPr>
              <a:t>Moose.lua</a:t>
            </a:r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13" name="Cilinder 12">
            <a:extLst>
              <a:ext uri="{FF2B5EF4-FFF2-40B4-BE49-F238E27FC236}">
                <a16:creationId xmlns:a16="http://schemas.microsoft.com/office/drawing/2014/main" id="{A8A8638E-3DEA-4776-8A26-5FF4CF467B72}"/>
              </a:ext>
            </a:extLst>
          </p:cNvPr>
          <p:cNvSpPr/>
          <p:nvPr/>
        </p:nvSpPr>
        <p:spPr>
          <a:xfrm>
            <a:off x="3035966" y="5769026"/>
            <a:ext cx="4680052" cy="720008"/>
          </a:xfrm>
          <a:prstGeom prst="can">
            <a:avLst/>
          </a:prstGeom>
          <a:solidFill>
            <a:schemeClr val="tx1">
              <a:alpha val="74902"/>
            </a:schemeClr>
          </a:solidFill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nl-BE" dirty="0">
                <a:solidFill>
                  <a:schemeClr val="accent1"/>
                </a:solidFill>
              </a:rPr>
              <a:t>X:\PF\Eagle Dynamics\DCS World\Scripts\</a:t>
            </a:r>
            <a:r>
              <a:rPr lang="nl-BE" b="1" dirty="0">
                <a:solidFill>
                  <a:schemeClr val="accent1"/>
                </a:solidFill>
              </a:rPr>
              <a:t>Moose\*.</a:t>
            </a:r>
            <a:r>
              <a:rPr lang="nl-BE" b="1" dirty="0" err="1">
                <a:solidFill>
                  <a:schemeClr val="accent1"/>
                </a:solidFill>
              </a:rPr>
              <a:t>lua</a:t>
            </a:r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15" name="Pijl: omhoog 14">
            <a:extLst>
              <a:ext uri="{FF2B5EF4-FFF2-40B4-BE49-F238E27FC236}">
                <a16:creationId xmlns:a16="http://schemas.microsoft.com/office/drawing/2014/main" id="{829D5505-042F-47C5-A455-75DBAF778632}"/>
              </a:ext>
            </a:extLst>
          </p:cNvPr>
          <p:cNvSpPr/>
          <p:nvPr/>
        </p:nvSpPr>
        <p:spPr>
          <a:xfrm>
            <a:off x="4475982" y="5319021"/>
            <a:ext cx="1800020" cy="540006"/>
          </a:xfrm>
          <a:prstGeom prst="upArrow">
            <a:avLst/>
          </a:prstGeom>
          <a:solidFill>
            <a:schemeClr val="accent4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Load</a:t>
            </a:r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39D47EC6-2885-47F3-976C-3E60C1794B2B}"/>
              </a:ext>
            </a:extLst>
          </p:cNvPr>
          <p:cNvSpPr/>
          <p:nvPr/>
        </p:nvSpPr>
        <p:spPr>
          <a:xfrm>
            <a:off x="2765963" y="5589024"/>
            <a:ext cx="540006" cy="540006"/>
          </a:xfrm>
          <a:prstGeom prst="ellipse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nl-BE" sz="2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hthoek: met één afgeronde hoek 16">
            <a:extLst>
              <a:ext uri="{FF2B5EF4-FFF2-40B4-BE49-F238E27FC236}">
                <a16:creationId xmlns:a16="http://schemas.microsoft.com/office/drawing/2014/main" id="{D33044C2-23B5-4DF5-AFFC-DDB6875A315E}"/>
              </a:ext>
            </a:extLst>
          </p:cNvPr>
          <p:cNvSpPr/>
          <p:nvPr/>
        </p:nvSpPr>
        <p:spPr>
          <a:xfrm>
            <a:off x="335936" y="5229020"/>
            <a:ext cx="1800020" cy="1170013"/>
          </a:xfrm>
          <a:prstGeom prst="round1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1600" b="1" dirty="0">
                <a:solidFill>
                  <a:schemeClr val="tx1"/>
                </a:solidFill>
              </a:rPr>
              <a:t>Moose </a:t>
            </a:r>
            <a:r>
              <a:rPr lang="nl-BE" sz="1600" dirty="0">
                <a:solidFill>
                  <a:schemeClr val="tx1"/>
                </a:solidFill>
              </a:rPr>
              <a:t>folder is </a:t>
            </a:r>
            <a:r>
              <a:rPr lang="nl-BE" sz="1600" i="1" dirty="0" err="1">
                <a:solidFill>
                  <a:schemeClr val="tx1"/>
                </a:solidFill>
              </a:rPr>
              <a:t>added</a:t>
            </a:r>
            <a:r>
              <a:rPr lang="nl-BE" sz="1600" dirty="0">
                <a:solidFill>
                  <a:schemeClr val="tx1"/>
                </a:solidFill>
              </a:rPr>
              <a:t> to ED </a:t>
            </a:r>
            <a:r>
              <a:rPr lang="nl-BE" sz="1600" dirty="0" err="1">
                <a:solidFill>
                  <a:schemeClr val="tx1"/>
                </a:solidFill>
              </a:rPr>
              <a:t>installation</a:t>
            </a:r>
            <a:r>
              <a:rPr lang="nl-BE" sz="1600" dirty="0">
                <a:solidFill>
                  <a:schemeClr val="tx1"/>
                </a:solidFill>
              </a:rPr>
              <a:t> </a:t>
            </a:r>
            <a:r>
              <a:rPr lang="nl-BE" sz="1600" b="1" dirty="0">
                <a:solidFill>
                  <a:schemeClr val="tx1"/>
                </a:solidFill>
              </a:rPr>
              <a:t>Scripts</a:t>
            </a:r>
            <a:r>
              <a:rPr lang="nl-BE" sz="1600" dirty="0">
                <a:solidFill>
                  <a:schemeClr val="tx1"/>
                </a:solidFill>
              </a:rPr>
              <a:t> folder</a:t>
            </a:r>
          </a:p>
        </p:txBody>
      </p: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8F317889-57B5-4688-AAC7-DE3FDBCD9F02}"/>
              </a:ext>
            </a:extLst>
          </p:cNvPr>
          <p:cNvCxnSpPr>
            <a:stCxn id="17" idx="3"/>
            <a:endCxn id="16" idx="2"/>
          </p:cNvCxnSpPr>
          <p:nvPr/>
        </p:nvCxnSpPr>
        <p:spPr>
          <a:xfrm>
            <a:off x="2135956" y="5814027"/>
            <a:ext cx="630007" cy="4500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554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4">
            <a:extLst>
              <a:ext uri="{FF2B5EF4-FFF2-40B4-BE49-F238E27FC236}">
                <a16:creationId xmlns:a16="http://schemas.microsoft.com/office/drawing/2014/main" id="{39C924F0-9186-4852-9A29-B4E39FAB2B7B}"/>
              </a:ext>
            </a:extLst>
          </p:cNvPr>
          <p:cNvSpPr txBox="1">
            <a:spLocks/>
          </p:cNvSpPr>
          <p:nvPr/>
        </p:nvSpPr>
        <p:spPr>
          <a:xfrm>
            <a:off x="6456004" y="2078985"/>
            <a:ext cx="5040056" cy="4500050"/>
          </a:xfrm>
          <a:prstGeom prst="rect">
            <a:avLst/>
          </a:prstGeom>
          <a:solidFill>
            <a:schemeClr val="accent3">
              <a:lumMod val="60000"/>
              <a:lumOff val="40000"/>
              <a:alpha val="74902"/>
            </a:schemeClr>
          </a:solidFill>
          <a:ln w="28575">
            <a:solidFill>
              <a:schemeClr val="tx1"/>
            </a:solidFill>
          </a:ln>
        </p:spPr>
        <p:txBody>
          <a:bodyPr anchor="t">
            <a:normAutofit/>
          </a:bodyPr>
          <a:lstStyle>
            <a:defPPr>
              <a:defRPr lang="en-US"/>
            </a:defPPr>
            <a:lvl1pPr indent="0"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3200" b="1">
                <a:solidFill>
                  <a:schemeClr val="accent1"/>
                </a:solidFill>
              </a:defRPr>
            </a:lvl1pPr>
            <a:lvl2pPr marL="4114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/>
            </a:lvl2pPr>
            <a:lvl3pPr marL="6400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</a:lvl3pPr>
            <a:lvl4pPr marL="8686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4pPr>
            <a:lvl5pPr marL="10972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5pPr>
            <a:lvl6pPr marL="12846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6pPr>
            <a:lvl7pPr marL="14718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7pPr>
            <a:lvl8pPr marL="1629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8pPr>
            <a:lvl9pPr marL="18062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9pPr>
          </a:lstStyle>
          <a:p>
            <a:r>
              <a:rPr lang="nl-BE" dirty="0"/>
              <a:t>GITHUB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7DF980-75F0-4D5F-BAC5-658F13F1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advantage (1) – </a:t>
            </a:r>
            <a:r>
              <a:rPr lang="nl-BE" dirty="0" err="1"/>
              <a:t>github</a:t>
            </a:r>
            <a:r>
              <a:rPr lang="nl-BE" dirty="0"/>
              <a:t> updates</a:t>
            </a:r>
          </a:p>
        </p:txBody>
      </p:sp>
      <p:sp>
        <p:nvSpPr>
          <p:cNvPr id="4" name="Tijdelijke aanduiding voor tekst 4">
            <a:extLst>
              <a:ext uri="{FF2B5EF4-FFF2-40B4-BE49-F238E27FC236}">
                <a16:creationId xmlns:a16="http://schemas.microsoft.com/office/drawing/2014/main" id="{8D961377-B0E0-46CF-991F-D95A579200EB}"/>
              </a:ext>
            </a:extLst>
          </p:cNvPr>
          <p:cNvSpPr txBox="1">
            <a:spLocks/>
          </p:cNvSpPr>
          <p:nvPr/>
        </p:nvSpPr>
        <p:spPr>
          <a:xfrm>
            <a:off x="335936" y="2078985"/>
            <a:ext cx="5760064" cy="4500050"/>
          </a:xfrm>
          <a:prstGeom prst="rect">
            <a:avLst/>
          </a:prstGeom>
          <a:solidFill>
            <a:schemeClr val="tx1">
              <a:alpha val="74902"/>
            </a:schemeClr>
          </a:solidFill>
          <a:ln w="28575">
            <a:solidFill>
              <a:schemeClr val="tx1"/>
            </a:solidFill>
          </a:ln>
        </p:spPr>
        <p:txBody>
          <a:bodyPr anchor="t">
            <a:normAutofit/>
          </a:bodyPr>
          <a:lstStyle>
            <a:defPPr>
              <a:defRPr lang="en-US"/>
            </a:defPPr>
            <a:lvl1pPr indent="0"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3200" b="1">
                <a:solidFill>
                  <a:schemeClr val="accent1"/>
                </a:solidFill>
              </a:defRPr>
            </a:lvl1pPr>
            <a:lvl2pPr marL="4114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/>
            </a:lvl2pPr>
            <a:lvl3pPr marL="6400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</a:lvl3pPr>
            <a:lvl4pPr marL="8686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4pPr>
            <a:lvl5pPr marL="10972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5pPr>
            <a:lvl6pPr marL="12846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6pPr>
            <a:lvl7pPr marL="14718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7pPr>
            <a:lvl8pPr marL="1629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8pPr>
            <a:lvl9pPr marL="18062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9pPr>
          </a:lstStyle>
          <a:p>
            <a:r>
              <a:rPr lang="nl-BE" dirty="0"/>
              <a:t>DCS WORLD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4516684-110A-4BC3-BB35-51A719B3148C}"/>
              </a:ext>
            </a:extLst>
          </p:cNvPr>
          <p:cNvSpPr/>
          <p:nvPr/>
        </p:nvSpPr>
        <p:spPr>
          <a:xfrm>
            <a:off x="695940" y="2618992"/>
            <a:ext cx="5040056" cy="2880032"/>
          </a:xfrm>
          <a:prstGeom prst="rect">
            <a:avLst/>
          </a:prstGeom>
          <a:solidFill>
            <a:schemeClr val="tx1">
              <a:alpha val="74902"/>
            </a:schemeClr>
          </a:solidFill>
          <a:ln w="28575">
            <a:solidFill>
              <a:schemeClr val="accent1"/>
            </a:solidFill>
          </a:ln>
        </p:spPr>
        <p:txBody>
          <a:bodyPr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nl-BE" sz="3200" b="1" dirty="0">
                <a:solidFill>
                  <a:schemeClr val="accent1"/>
                </a:solidFill>
              </a:rPr>
              <a:t>LUA Environment</a:t>
            </a:r>
          </a:p>
        </p:txBody>
      </p:sp>
      <p:sp>
        <p:nvSpPr>
          <p:cNvPr id="6" name="Tijdelijke aanduiding voor tekst 4">
            <a:extLst>
              <a:ext uri="{FF2B5EF4-FFF2-40B4-BE49-F238E27FC236}">
                <a16:creationId xmlns:a16="http://schemas.microsoft.com/office/drawing/2014/main" id="{B3B0ED23-A2CF-4BC2-B746-6DCD6ED931B5}"/>
              </a:ext>
            </a:extLst>
          </p:cNvPr>
          <p:cNvSpPr txBox="1">
            <a:spLocks/>
          </p:cNvSpPr>
          <p:nvPr/>
        </p:nvSpPr>
        <p:spPr>
          <a:xfrm>
            <a:off x="1055944" y="3158997"/>
            <a:ext cx="4320048" cy="1980022"/>
          </a:xfrm>
          <a:prstGeom prst="rect">
            <a:avLst/>
          </a:prstGeom>
          <a:solidFill>
            <a:schemeClr val="accent1">
              <a:alpha val="74902"/>
            </a:schemeClr>
          </a:solidFill>
          <a:ln w="28575">
            <a:solidFill>
              <a:schemeClr val="accent1"/>
            </a:solidFill>
          </a:ln>
        </p:spPr>
        <p:txBody>
          <a:bodyPr anchor="t">
            <a:normAutofit/>
          </a:bodyPr>
          <a:lstStyle>
            <a:defPPr>
              <a:defRPr lang="en-US"/>
            </a:defPPr>
            <a:lvl1pPr indent="0"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3200" b="1"/>
            </a:lvl1pPr>
            <a:lvl2pPr marL="4114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/>
            </a:lvl2pPr>
            <a:lvl3pPr marL="6400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</a:lvl3pPr>
            <a:lvl4pPr marL="8686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4pPr>
            <a:lvl5pPr marL="1097280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5pPr>
            <a:lvl6pPr marL="12846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6pPr>
            <a:lvl7pPr marL="14718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7pPr>
            <a:lvl8pPr marL="1629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8pPr>
            <a:lvl9pPr marL="18062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/>
            </a:lvl9pPr>
          </a:lstStyle>
          <a:p>
            <a:r>
              <a:rPr lang="nl-BE" dirty="0" err="1"/>
              <a:t>Mission.miz</a:t>
            </a:r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1DB5396-6A71-4D23-9B73-57F547FA770F}"/>
              </a:ext>
            </a:extLst>
          </p:cNvPr>
          <p:cNvSpPr/>
          <p:nvPr/>
        </p:nvSpPr>
        <p:spPr>
          <a:xfrm>
            <a:off x="1775952" y="3699002"/>
            <a:ext cx="2880032" cy="1080013"/>
          </a:xfrm>
          <a:prstGeom prst="rect">
            <a:avLst/>
          </a:prstGeom>
          <a:solidFill>
            <a:schemeClr val="tx1">
              <a:alpha val="74902"/>
            </a:schemeClr>
          </a:solidFill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nl-BE" dirty="0">
                <a:solidFill>
                  <a:schemeClr val="accent1"/>
                </a:solidFill>
              </a:rPr>
              <a:t>DO SCRIPT FILE trigger</a:t>
            </a:r>
            <a:br>
              <a:rPr lang="nl-BE" dirty="0">
                <a:solidFill>
                  <a:schemeClr val="accent1"/>
                </a:solidFill>
              </a:rPr>
            </a:br>
            <a:r>
              <a:rPr lang="nl-BE" dirty="0" err="1">
                <a:solidFill>
                  <a:schemeClr val="accent1"/>
                </a:solidFill>
              </a:rPr>
              <a:t>Moose.lua</a:t>
            </a:r>
            <a:endParaRPr lang="nl-BE" dirty="0">
              <a:solidFill>
                <a:schemeClr val="accent1"/>
              </a:solidFill>
            </a:endParaRPr>
          </a:p>
        </p:txBody>
      </p:sp>
      <p:sp>
        <p:nvSpPr>
          <p:cNvPr id="10" name="Cilinder 9">
            <a:extLst>
              <a:ext uri="{FF2B5EF4-FFF2-40B4-BE49-F238E27FC236}">
                <a16:creationId xmlns:a16="http://schemas.microsoft.com/office/drawing/2014/main" id="{210F9DD8-AA00-453B-81CD-98AC2D461643}"/>
              </a:ext>
            </a:extLst>
          </p:cNvPr>
          <p:cNvSpPr/>
          <p:nvPr/>
        </p:nvSpPr>
        <p:spPr>
          <a:xfrm>
            <a:off x="6816008" y="5769026"/>
            <a:ext cx="4320048" cy="540006"/>
          </a:xfrm>
          <a:prstGeom prst="can">
            <a:avLst/>
          </a:prstGeom>
          <a:solidFill>
            <a:schemeClr val="tx1">
              <a:alpha val="74902"/>
            </a:schemeClr>
          </a:solidFill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nl-BE" dirty="0">
                <a:solidFill>
                  <a:schemeClr val="accent1"/>
                </a:solidFill>
              </a:rPr>
              <a:t>Y:\MOOSE\Moose Development\</a:t>
            </a:r>
            <a:r>
              <a:rPr lang="nl-BE" b="1" dirty="0">
                <a:solidFill>
                  <a:schemeClr val="accent1"/>
                </a:solidFill>
              </a:rPr>
              <a:t>Moose</a:t>
            </a:r>
          </a:p>
        </p:txBody>
      </p:sp>
      <p:sp>
        <p:nvSpPr>
          <p:cNvPr id="11" name="Wolk 10">
            <a:extLst>
              <a:ext uri="{FF2B5EF4-FFF2-40B4-BE49-F238E27FC236}">
                <a16:creationId xmlns:a16="http://schemas.microsoft.com/office/drawing/2014/main" id="{8F43BC29-3DDC-49A7-ABBB-6C211B995A65}"/>
              </a:ext>
            </a:extLst>
          </p:cNvPr>
          <p:cNvSpPr/>
          <p:nvPr/>
        </p:nvSpPr>
        <p:spPr>
          <a:xfrm>
            <a:off x="7266013" y="2798993"/>
            <a:ext cx="3780042" cy="1890021"/>
          </a:xfrm>
          <a:prstGeom prst="cloud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34000">
                <a:schemeClr val="tx1">
                  <a:alpha val="3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3600" b="1" dirty="0">
                <a:solidFill>
                  <a:schemeClr val="accent1"/>
                </a:solidFill>
              </a:rPr>
              <a:t>MOOSE</a:t>
            </a:r>
            <a:endParaRPr lang="nl-BE" sz="2000" b="1" dirty="0">
              <a:solidFill>
                <a:schemeClr val="accent1"/>
              </a:solidFill>
            </a:endParaRPr>
          </a:p>
        </p:txBody>
      </p:sp>
      <p:sp>
        <p:nvSpPr>
          <p:cNvPr id="15" name="Pijl: omlaag 14">
            <a:extLst>
              <a:ext uri="{FF2B5EF4-FFF2-40B4-BE49-F238E27FC236}">
                <a16:creationId xmlns:a16="http://schemas.microsoft.com/office/drawing/2014/main" id="{00A1F8F5-66DC-4A34-B33D-397F95D863A7}"/>
              </a:ext>
            </a:extLst>
          </p:cNvPr>
          <p:cNvSpPr/>
          <p:nvPr/>
        </p:nvSpPr>
        <p:spPr>
          <a:xfrm>
            <a:off x="8436026" y="4239010"/>
            <a:ext cx="1080012" cy="1620018"/>
          </a:xfrm>
          <a:prstGeom prst="downArrow">
            <a:avLst/>
          </a:prstGeom>
          <a:solidFill>
            <a:schemeClr val="accent4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Pull (Sync)</a:t>
            </a:r>
          </a:p>
        </p:txBody>
      </p:sp>
      <p:sp>
        <p:nvSpPr>
          <p:cNvPr id="17" name="Cilinder 16">
            <a:extLst>
              <a:ext uri="{FF2B5EF4-FFF2-40B4-BE49-F238E27FC236}">
                <a16:creationId xmlns:a16="http://schemas.microsoft.com/office/drawing/2014/main" id="{354A0803-8916-4E41-9C88-69EC59282F23}"/>
              </a:ext>
            </a:extLst>
          </p:cNvPr>
          <p:cNvSpPr/>
          <p:nvPr/>
        </p:nvSpPr>
        <p:spPr>
          <a:xfrm>
            <a:off x="875942" y="5769026"/>
            <a:ext cx="4680052" cy="720008"/>
          </a:xfrm>
          <a:prstGeom prst="can">
            <a:avLst/>
          </a:prstGeom>
          <a:solidFill>
            <a:schemeClr val="tx1">
              <a:alpha val="74902"/>
            </a:schemeClr>
          </a:solidFill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nl-BE" dirty="0">
                <a:solidFill>
                  <a:schemeClr val="accent1"/>
                </a:solidFill>
              </a:rPr>
              <a:t>X:\PF\Eagle Dynamics\DCS World\Scripts\</a:t>
            </a:r>
            <a:r>
              <a:rPr lang="nl-BE" b="1" dirty="0">
                <a:solidFill>
                  <a:schemeClr val="accent1"/>
                </a:solidFill>
              </a:rPr>
              <a:t>Moose\*.</a:t>
            </a:r>
            <a:r>
              <a:rPr lang="nl-BE" b="1" dirty="0" err="1">
                <a:solidFill>
                  <a:schemeClr val="accent1"/>
                </a:solidFill>
              </a:rPr>
              <a:t>lua</a:t>
            </a:r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16" name="Pijl: omhoog 15">
            <a:extLst>
              <a:ext uri="{FF2B5EF4-FFF2-40B4-BE49-F238E27FC236}">
                <a16:creationId xmlns:a16="http://schemas.microsoft.com/office/drawing/2014/main" id="{52133AAA-59E6-41A3-B5BC-536FFF67EC53}"/>
              </a:ext>
            </a:extLst>
          </p:cNvPr>
          <p:cNvSpPr/>
          <p:nvPr/>
        </p:nvSpPr>
        <p:spPr>
          <a:xfrm>
            <a:off x="2315958" y="5319021"/>
            <a:ext cx="1800020" cy="540006"/>
          </a:xfrm>
          <a:prstGeom prst="upArrow">
            <a:avLst/>
          </a:prstGeom>
          <a:solidFill>
            <a:schemeClr val="accent4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Load</a:t>
            </a:r>
          </a:p>
        </p:txBody>
      </p:sp>
      <p:sp>
        <p:nvSpPr>
          <p:cNvPr id="14" name="Pijl: links/rechts 13">
            <a:extLst>
              <a:ext uri="{FF2B5EF4-FFF2-40B4-BE49-F238E27FC236}">
                <a16:creationId xmlns:a16="http://schemas.microsoft.com/office/drawing/2014/main" id="{8D8F0E0E-1555-49F3-A2E9-D5CFA28CB8B7}"/>
              </a:ext>
            </a:extLst>
          </p:cNvPr>
          <p:cNvSpPr/>
          <p:nvPr/>
        </p:nvSpPr>
        <p:spPr>
          <a:xfrm>
            <a:off x="5375992" y="5589025"/>
            <a:ext cx="1620018" cy="720007"/>
          </a:xfrm>
          <a:prstGeom prst="leftRightArrow">
            <a:avLst/>
          </a:prstGeom>
          <a:solidFill>
            <a:schemeClr val="accent4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FDE9183-57A5-4C10-BD84-664F9F559F72}"/>
              </a:ext>
            </a:extLst>
          </p:cNvPr>
          <p:cNvSpPr/>
          <p:nvPr/>
        </p:nvSpPr>
        <p:spPr>
          <a:xfrm>
            <a:off x="6005999" y="5139019"/>
            <a:ext cx="540006" cy="540006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nl-BE" sz="2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0A7C16D5-5035-4EE5-9E8A-569156CB2003}"/>
              </a:ext>
            </a:extLst>
          </p:cNvPr>
          <p:cNvSpPr/>
          <p:nvPr/>
        </p:nvSpPr>
        <p:spPr>
          <a:xfrm>
            <a:off x="9606039" y="5139019"/>
            <a:ext cx="540006" cy="540006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nl-BE" sz="24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95125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4">
            <a:extLst>
              <a:ext uri="{FF2B5EF4-FFF2-40B4-BE49-F238E27FC236}">
                <a16:creationId xmlns:a16="http://schemas.microsoft.com/office/drawing/2014/main" id="{39C924F0-9186-4852-9A29-B4E39FAB2B7B}"/>
              </a:ext>
            </a:extLst>
          </p:cNvPr>
          <p:cNvSpPr txBox="1">
            <a:spLocks/>
          </p:cNvSpPr>
          <p:nvPr/>
        </p:nvSpPr>
        <p:spPr>
          <a:xfrm>
            <a:off x="6456004" y="2078985"/>
            <a:ext cx="5040056" cy="4500050"/>
          </a:xfrm>
          <a:prstGeom prst="rect">
            <a:avLst/>
          </a:prstGeom>
          <a:solidFill>
            <a:schemeClr val="accent3">
              <a:lumMod val="60000"/>
              <a:lumOff val="40000"/>
              <a:alpha val="74902"/>
            </a:schemeClr>
          </a:solidFill>
          <a:ln w="28575">
            <a:solidFill>
              <a:schemeClr val="tx1"/>
            </a:solidFill>
          </a:ln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BE" sz="3200" b="1" dirty="0" err="1">
                <a:solidFill>
                  <a:schemeClr val="accent1"/>
                </a:solidFill>
              </a:rPr>
              <a:t>Develop</a:t>
            </a:r>
            <a:r>
              <a:rPr lang="nl-BE" sz="3200" b="1" dirty="0">
                <a:solidFill>
                  <a:schemeClr val="accent1"/>
                </a:solidFill>
              </a:rPr>
              <a:t> (</a:t>
            </a:r>
            <a:r>
              <a:rPr lang="nl-BE" sz="3200" b="1" dirty="0" err="1">
                <a:solidFill>
                  <a:schemeClr val="accent1"/>
                </a:solidFill>
              </a:rPr>
              <a:t>Eclipse</a:t>
            </a:r>
            <a:r>
              <a:rPr lang="nl-BE" sz="3200" b="1" dirty="0">
                <a:solidFill>
                  <a:schemeClr val="accent1"/>
                </a:solidFill>
              </a:rPr>
              <a:t> LDT)</a:t>
            </a:r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DB0114DB-496F-4528-9C3A-EA24A26D9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10" y="2798993"/>
            <a:ext cx="3980044" cy="223877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C7DF980-75F0-4D5F-BAC5-658F13F1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advantage (2) – development</a:t>
            </a:r>
          </a:p>
        </p:txBody>
      </p:sp>
      <p:sp>
        <p:nvSpPr>
          <p:cNvPr id="4" name="Tijdelijke aanduiding voor tekst 4">
            <a:extLst>
              <a:ext uri="{FF2B5EF4-FFF2-40B4-BE49-F238E27FC236}">
                <a16:creationId xmlns:a16="http://schemas.microsoft.com/office/drawing/2014/main" id="{8D961377-B0E0-46CF-991F-D95A579200EB}"/>
              </a:ext>
            </a:extLst>
          </p:cNvPr>
          <p:cNvSpPr txBox="1">
            <a:spLocks/>
          </p:cNvSpPr>
          <p:nvPr/>
        </p:nvSpPr>
        <p:spPr>
          <a:xfrm>
            <a:off x="335936" y="2078985"/>
            <a:ext cx="5760064" cy="4500050"/>
          </a:xfrm>
          <a:prstGeom prst="rect">
            <a:avLst/>
          </a:prstGeom>
          <a:solidFill>
            <a:schemeClr val="tx1">
              <a:alpha val="74902"/>
            </a:schemeClr>
          </a:solidFill>
          <a:ln w="28575">
            <a:solidFill>
              <a:schemeClr val="tx1"/>
            </a:solidFill>
          </a:ln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BE" sz="3200" b="1" dirty="0">
                <a:solidFill>
                  <a:schemeClr val="accent1"/>
                </a:solidFill>
              </a:rPr>
              <a:t>DCS WORLD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4516684-110A-4BC3-BB35-51A719B3148C}"/>
              </a:ext>
            </a:extLst>
          </p:cNvPr>
          <p:cNvSpPr/>
          <p:nvPr/>
        </p:nvSpPr>
        <p:spPr>
          <a:xfrm>
            <a:off x="695940" y="2618992"/>
            <a:ext cx="5040056" cy="2880032"/>
          </a:xfrm>
          <a:prstGeom prst="rect">
            <a:avLst/>
          </a:prstGeom>
          <a:solidFill>
            <a:schemeClr val="tx1">
              <a:alpha val="74902"/>
            </a:schemeClr>
          </a:solidFill>
          <a:ln w="28575">
            <a:solidFill>
              <a:schemeClr val="accent1"/>
            </a:solidFill>
          </a:ln>
        </p:spPr>
        <p:txBody>
          <a:bodyPr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nl-BE" sz="3200" b="1" dirty="0">
                <a:solidFill>
                  <a:schemeClr val="accent1"/>
                </a:solidFill>
              </a:rPr>
              <a:t>LUA Environment</a:t>
            </a:r>
          </a:p>
        </p:txBody>
      </p:sp>
      <p:sp>
        <p:nvSpPr>
          <p:cNvPr id="6" name="Tijdelijke aanduiding voor tekst 4">
            <a:extLst>
              <a:ext uri="{FF2B5EF4-FFF2-40B4-BE49-F238E27FC236}">
                <a16:creationId xmlns:a16="http://schemas.microsoft.com/office/drawing/2014/main" id="{B3B0ED23-A2CF-4BC2-B746-6DCD6ED931B5}"/>
              </a:ext>
            </a:extLst>
          </p:cNvPr>
          <p:cNvSpPr txBox="1">
            <a:spLocks/>
          </p:cNvSpPr>
          <p:nvPr/>
        </p:nvSpPr>
        <p:spPr>
          <a:xfrm>
            <a:off x="1055944" y="3158997"/>
            <a:ext cx="4320048" cy="1980022"/>
          </a:xfrm>
          <a:prstGeom prst="rect">
            <a:avLst/>
          </a:prstGeom>
          <a:solidFill>
            <a:schemeClr val="accent1">
              <a:alpha val="74902"/>
            </a:schemeClr>
          </a:solidFill>
          <a:ln w="28575">
            <a:solidFill>
              <a:schemeClr val="accent1"/>
            </a:solidFill>
          </a:ln>
        </p:spPr>
        <p:txBody>
          <a:bodyPr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BE" sz="3200" b="1" dirty="0" err="1"/>
              <a:t>Mission.miz</a:t>
            </a:r>
            <a:endParaRPr lang="nl-BE" sz="3200" b="1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1DB5396-6A71-4D23-9B73-57F547FA770F}"/>
              </a:ext>
            </a:extLst>
          </p:cNvPr>
          <p:cNvSpPr/>
          <p:nvPr/>
        </p:nvSpPr>
        <p:spPr>
          <a:xfrm>
            <a:off x="1775952" y="3699002"/>
            <a:ext cx="2880032" cy="1080013"/>
          </a:xfrm>
          <a:prstGeom prst="rect">
            <a:avLst/>
          </a:prstGeom>
          <a:solidFill>
            <a:schemeClr val="tx1">
              <a:alpha val="74902"/>
            </a:schemeClr>
          </a:solidFill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nl-BE" dirty="0">
                <a:solidFill>
                  <a:schemeClr val="accent1"/>
                </a:solidFill>
              </a:rPr>
              <a:t>DO SCRIPT FILE trigger</a:t>
            </a:r>
            <a:br>
              <a:rPr lang="nl-BE" dirty="0">
                <a:solidFill>
                  <a:schemeClr val="accent1"/>
                </a:solidFill>
              </a:rPr>
            </a:br>
            <a:r>
              <a:rPr lang="nl-BE" dirty="0" err="1">
                <a:solidFill>
                  <a:schemeClr val="accent1"/>
                </a:solidFill>
              </a:rPr>
              <a:t>Moose.lua</a:t>
            </a:r>
            <a:endParaRPr lang="nl-BE" dirty="0">
              <a:solidFill>
                <a:schemeClr val="accent1"/>
              </a:solidFill>
            </a:endParaRPr>
          </a:p>
        </p:txBody>
      </p:sp>
      <p:sp>
        <p:nvSpPr>
          <p:cNvPr id="10" name="Cilinder 9">
            <a:extLst>
              <a:ext uri="{FF2B5EF4-FFF2-40B4-BE49-F238E27FC236}">
                <a16:creationId xmlns:a16="http://schemas.microsoft.com/office/drawing/2014/main" id="{210F9DD8-AA00-453B-81CD-98AC2D461643}"/>
              </a:ext>
            </a:extLst>
          </p:cNvPr>
          <p:cNvSpPr/>
          <p:nvPr/>
        </p:nvSpPr>
        <p:spPr>
          <a:xfrm>
            <a:off x="6816008" y="5769026"/>
            <a:ext cx="4320048" cy="540006"/>
          </a:xfrm>
          <a:prstGeom prst="can">
            <a:avLst/>
          </a:prstGeom>
          <a:solidFill>
            <a:schemeClr val="tx1">
              <a:alpha val="74902"/>
            </a:schemeClr>
          </a:solidFill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nl-BE" dirty="0">
                <a:solidFill>
                  <a:schemeClr val="accent1"/>
                </a:solidFill>
              </a:rPr>
              <a:t>Y:\MOOSE\Moose Development\</a:t>
            </a:r>
            <a:r>
              <a:rPr lang="nl-BE" b="1" dirty="0">
                <a:solidFill>
                  <a:schemeClr val="accent1"/>
                </a:solidFill>
              </a:rPr>
              <a:t>Moose</a:t>
            </a:r>
          </a:p>
        </p:txBody>
      </p:sp>
      <p:sp>
        <p:nvSpPr>
          <p:cNvPr id="17" name="Pijl: omlaag 16">
            <a:extLst>
              <a:ext uri="{FF2B5EF4-FFF2-40B4-BE49-F238E27FC236}">
                <a16:creationId xmlns:a16="http://schemas.microsoft.com/office/drawing/2014/main" id="{46E88565-414E-49F9-8E29-392C6B22616A}"/>
              </a:ext>
            </a:extLst>
          </p:cNvPr>
          <p:cNvSpPr/>
          <p:nvPr/>
        </p:nvSpPr>
        <p:spPr>
          <a:xfrm>
            <a:off x="8436026" y="3609002"/>
            <a:ext cx="1080012" cy="2250026"/>
          </a:xfrm>
          <a:prstGeom prst="downArrow">
            <a:avLst/>
          </a:prstGeom>
          <a:solidFill>
            <a:schemeClr val="accent4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19" name="Cilinder 18">
            <a:extLst>
              <a:ext uri="{FF2B5EF4-FFF2-40B4-BE49-F238E27FC236}">
                <a16:creationId xmlns:a16="http://schemas.microsoft.com/office/drawing/2014/main" id="{B029D8A1-D5D6-433C-98B7-A709B7A0A49E}"/>
              </a:ext>
            </a:extLst>
          </p:cNvPr>
          <p:cNvSpPr/>
          <p:nvPr/>
        </p:nvSpPr>
        <p:spPr>
          <a:xfrm>
            <a:off x="875942" y="5769026"/>
            <a:ext cx="4680052" cy="720008"/>
          </a:xfrm>
          <a:prstGeom prst="can">
            <a:avLst/>
          </a:prstGeom>
          <a:solidFill>
            <a:schemeClr val="tx1">
              <a:alpha val="74902"/>
            </a:schemeClr>
          </a:solidFill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nl-BE" dirty="0">
                <a:solidFill>
                  <a:schemeClr val="accent1"/>
                </a:solidFill>
              </a:rPr>
              <a:t>X:\PF\Eagle Dynamics\DCS World\Scripts\</a:t>
            </a:r>
            <a:r>
              <a:rPr lang="nl-BE" b="1" dirty="0">
                <a:solidFill>
                  <a:schemeClr val="accent1"/>
                </a:solidFill>
              </a:rPr>
              <a:t>Moose\*.</a:t>
            </a:r>
            <a:r>
              <a:rPr lang="nl-BE" b="1" dirty="0" err="1">
                <a:solidFill>
                  <a:schemeClr val="accent1"/>
                </a:solidFill>
              </a:rPr>
              <a:t>lua</a:t>
            </a:r>
            <a:endParaRPr lang="nl-BE" b="1" dirty="0">
              <a:solidFill>
                <a:schemeClr val="accent1"/>
              </a:solidFill>
            </a:endParaRPr>
          </a:p>
        </p:txBody>
      </p:sp>
      <p:sp>
        <p:nvSpPr>
          <p:cNvPr id="14" name="Pijl: links/rechts 13">
            <a:extLst>
              <a:ext uri="{FF2B5EF4-FFF2-40B4-BE49-F238E27FC236}">
                <a16:creationId xmlns:a16="http://schemas.microsoft.com/office/drawing/2014/main" id="{8D8F0E0E-1555-49F3-A2E9-D5CFA28CB8B7}"/>
              </a:ext>
            </a:extLst>
          </p:cNvPr>
          <p:cNvSpPr/>
          <p:nvPr/>
        </p:nvSpPr>
        <p:spPr>
          <a:xfrm>
            <a:off x="5375992" y="5589025"/>
            <a:ext cx="1620018" cy="720007"/>
          </a:xfrm>
          <a:prstGeom prst="leftRightArrow">
            <a:avLst/>
          </a:prstGeom>
          <a:solidFill>
            <a:schemeClr val="accent4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6" name="Pijl: omhoog 15">
            <a:extLst>
              <a:ext uri="{FF2B5EF4-FFF2-40B4-BE49-F238E27FC236}">
                <a16:creationId xmlns:a16="http://schemas.microsoft.com/office/drawing/2014/main" id="{52133AAA-59E6-41A3-B5BC-536FFF67EC53}"/>
              </a:ext>
            </a:extLst>
          </p:cNvPr>
          <p:cNvSpPr/>
          <p:nvPr/>
        </p:nvSpPr>
        <p:spPr>
          <a:xfrm>
            <a:off x="2315958" y="5319021"/>
            <a:ext cx="1800020" cy="540006"/>
          </a:xfrm>
          <a:prstGeom prst="upArrow">
            <a:avLst/>
          </a:prstGeom>
          <a:solidFill>
            <a:schemeClr val="accent4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Load</a:t>
            </a:r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5793AA40-C44E-4D86-9FF9-856F4DE48B93}"/>
              </a:ext>
            </a:extLst>
          </p:cNvPr>
          <p:cNvSpPr/>
          <p:nvPr/>
        </p:nvSpPr>
        <p:spPr>
          <a:xfrm>
            <a:off x="9606039" y="5139019"/>
            <a:ext cx="540006" cy="540006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nl-BE" sz="2400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31228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different </a:t>
            </a:r>
            <a:r>
              <a:rPr lang="nl-BE" dirty="0" err="1"/>
              <a:t>repositories</a:t>
            </a:r>
            <a:endParaRPr lang="nl-BE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36" y="2438989"/>
            <a:ext cx="6660074" cy="423004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sp>
        <p:nvSpPr>
          <p:cNvPr id="11" name="Rechthoek 10"/>
          <p:cNvSpPr/>
          <p:nvPr/>
        </p:nvSpPr>
        <p:spPr>
          <a:xfrm>
            <a:off x="319582" y="1988984"/>
            <a:ext cx="6676428" cy="45000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MOOSE </a:t>
            </a:r>
            <a:r>
              <a:rPr lang="nl-BE" sz="2000" b="1" dirty="0" err="1">
                <a:solidFill>
                  <a:schemeClr val="tx1"/>
                </a:solidFill>
              </a:rPr>
              <a:t>Repositories</a:t>
            </a:r>
            <a:r>
              <a:rPr lang="nl-BE" sz="2000" b="1" dirty="0">
                <a:solidFill>
                  <a:schemeClr val="tx1"/>
                </a:solidFill>
              </a:rPr>
              <a:t> on GITHUB.COM</a:t>
            </a:r>
          </a:p>
        </p:txBody>
      </p:sp>
      <p:sp>
        <p:nvSpPr>
          <p:cNvPr id="14" name="Rechthoek 13"/>
          <p:cNvSpPr/>
          <p:nvPr/>
        </p:nvSpPr>
        <p:spPr>
          <a:xfrm>
            <a:off x="7266013" y="1988984"/>
            <a:ext cx="4590051" cy="45000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MOOSE</a:t>
            </a:r>
          </a:p>
        </p:txBody>
      </p:sp>
      <p:sp>
        <p:nvSpPr>
          <p:cNvPr id="15" name="Rechthoek 14"/>
          <p:cNvSpPr/>
          <p:nvPr/>
        </p:nvSpPr>
        <p:spPr>
          <a:xfrm>
            <a:off x="7266013" y="3879005"/>
            <a:ext cx="4590051" cy="45000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MOOSE_MISSIONS</a:t>
            </a:r>
          </a:p>
        </p:txBody>
      </p:sp>
      <p:sp>
        <p:nvSpPr>
          <p:cNvPr id="16" name="Rechthoek 15"/>
          <p:cNvSpPr/>
          <p:nvPr/>
        </p:nvSpPr>
        <p:spPr>
          <a:xfrm>
            <a:off x="7266013" y="5229020"/>
            <a:ext cx="4590051" cy="45000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MOOSE_PRESENTATIONS</a:t>
            </a:r>
          </a:p>
        </p:txBody>
      </p:sp>
      <p:sp>
        <p:nvSpPr>
          <p:cNvPr id="17" name="Rechthoek 16"/>
          <p:cNvSpPr/>
          <p:nvPr/>
        </p:nvSpPr>
        <p:spPr>
          <a:xfrm>
            <a:off x="7266013" y="4329010"/>
            <a:ext cx="4590051" cy="810009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 err="1">
                <a:solidFill>
                  <a:schemeClr val="accent1"/>
                </a:solidFill>
              </a:rPr>
              <a:t>Demonstration</a:t>
            </a:r>
            <a:r>
              <a:rPr lang="nl-BE" sz="2000" b="1" dirty="0">
                <a:solidFill>
                  <a:schemeClr val="accent1"/>
                </a:solidFill>
              </a:rPr>
              <a:t> </a:t>
            </a:r>
            <a:r>
              <a:rPr lang="nl-BE" sz="2000" b="1" dirty="0" err="1">
                <a:solidFill>
                  <a:schemeClr val="accent1"/>
                </a:solidFill>
              </a:rPr>
              <a:t>missions</a:t>
            </a:r>
            <a:r>
              <a:rPr lang="nl-BE" sz="2000" b="1" dirty="0">
                <a:solidFill>
                  <a:schemeClr val="accent1"/>
                </a:solidFill>
              </a:rPr>
              <a:t>, </a:t>
            </a:r>
            <a:r>
              <a:rPr lang="nl-BE" sz="2000" b="1" dirty="0" err="1">
                <a:solidFill>
                  <a:schemeClr val="accent1"/>
                </a:solidFill>
              </a:rPr>
              <a:t>explaining</a:t>
            </a:r>
            <a:r>
              <a:rPr lang="nl-BE" sz="2000" b="1" dirty="0">
                <a:solidFill>
                  <a:schemeClr val="accent1"/>
                </a:solidFill>
              </a:rPr>
              <a:t> </a:t>
            </a:r>
            <a:r>
              <a:rPr lang="nl-BE" sz="2000" b="1" dirty="0" err="1">
                <a:solidFill>
                  <a:schemeClr val="accent1"/>
                </a:solidFill>
              </a:rPr>
              <a:t>scenarios</a:t>
            </a:r>
            <a:r>
              <a:rPr lang="nl-BE" sz="2000" b="1" dirty="0">
                <a:solidFill>
                  <a:schemeClr val="accent1"/>
                </a:solidFill>
              </a:rPr>
              <a:t> </a:t>
            </a:r>
            <a:r>
              <a:rPr lang="nl-BE" sz="2000" b="1" dirty="0" err="1">
                <a:solidFill>
                  <a:schemeClr val="accent1"/>
                </a:solidFill>
              </a:rPr>
              <a:t>how</a:t>
            </a:r>
            <a:r>
              <a:rPr lang="nl-BE" sz="2000" b="1" dirty="0">
                <a:solidFill>
                  <a:schemeClr val="accent1"/>
                </a:solidFill>
              </a:rPr>
              <a:t> </a:t>
            </a:r>
            <a:r>
              <a:rPr lang="nl-BE" sz="2000" b="1" dirty="0" err="1">
                <a:solidFill>
                  <a:schemeClr val="accent1"/>
                </a:solidFill>
              </a:rPr>
              <a:t>to</a:t>
            </a:r>
            <a:r>
              <a:rPr lang="nl-BE" sz="2000" b="1" dirty="0">
                <a:solidFill>
                  <a:schemeClr val="accent1"/>
                </a:solidFill>
              </a:rPr>
              <a:t> </a:t>
            </a:r>
            <a:r>
              <a:rPr lang="nl-BE" sz="2000" b="1" dirty="0" err="1">
                <a:solidFill>
                  <a:schemeClr val="accent1"/>
                </a:solidFill>
              </a:rPr>
              <a:t>apply</a:t>
            </a:r>
            <a:r>
              <a:rPr lang="nl-BE" sz="2000" b="1" dirty="0">
                <a:solidFill>
                  <a:schemeClr val="accent1"/>
                </a:solidFill>
              </a:rPr>
              <a:t> </a:t>
            </a:r>
            <a:r>
              <a:rPr lang="nl-BE" sz="2000" b="1" dirty="0" err="1">
                <a:solidFill>
                  <a:schemeClr val="accent1"/>
                </a:solidFill>
              </a:rPr>
              <a:t>the</a:t>
            </a:r>
            <a:r>
              <a:rPr lang="nl-BE" sz="2000" b="1" dirty="0">
                <a:solidFill>
                  <a:schemeClr val="accent1"/>
                </a:solidFill>
              </a:rPr>
              <a:t> </a:t>
            </a:r>
            <a:r>
              <a:rPr lang="nl-BE" sz="2000" b="1" dirty="0" err="1">
                <a:solidFill>
                  <a:schemeClr val="accent1"/>
                </a:solidFill>
              </a:rPr>
              <a:t>framework</a:t>
            </a:r>
            <a:r>
              <a:rPr lang="nl-BE" sz="2000" b="1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8" name="Rechthoek 17"/>
          <p:cNvSpPr/>
          <p:nvPr/>
        </p:nvSpPr>
        <p:spPr>
          <a:xfrm>
            <a:off x="7266013" y="2438989"/>
            <a:ext cx="4590051" cy="1350015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The MOOSE </a:t>
            </a:r>
            <a:r>
              <a:rPr lang="nl-BE" sz="2000" b="1" dirty="0" err="1">
                <a:solidFill>
                  <a:schemeClr val="accent1"/>
                </a:solidFill>
              </a:rPr>
              <a:t>framework</a:t>
            </a:r>
            <a:r>
              <a:rPr lang="nl-BE" sz="2000" b="1" dirty="0">
                <a:solidFill>
                  <a:schemeClr val="accent1"/>
                </a:solidFill>
              </a:rPr>
              <a:t> code base </a:t>
            </a:r>
            <a:r>
              <a:rPr lang="nl-BE" sz="2000" b="1" dirty="0" err="1">
                <a:solidFill>
                  <a:schemeClr val="accent1"/>
                </a:solidFill>
              </a:rPr>
              <a:t>and</a:t>
            </a:r>
            <a:r>
              <a:rPr lang="nl-BE" sz="2000" b="1" dirty="0">
                <a:solidFill>
                  <a:schemeClr val="accent1"/>
                </a:solidFill>
              </a:rPr>
              <a:t> </a:t>
            </a:r>
            <a:r>
              <a:rPr lang="nl-BE" sz="2000" b="1" dirty="0" err="1">
                <a:solidFill>
                  <a:schemeClr val="accent1"/>
                </a:solidFill>
              </a:rPr>
              <a:t>installation</a:t>
            </a:r>
            <a:r>
              <a:rPr lang="nl-BE" sz="2000" b="1" dirty="0">
                <a:solidFill>
                  <a:schemeClr val="accent1"/>
                </a:solidFill>
              </a:rPr>
              <a:t> </a:t>
            </a:r>
            <a:r>
              <a:rPr lang="nl-BE" sz="2000" b="1" dirty="0" err="1">
                <a:solidFill>
                  <a:schemeClr val="accent1"/>
                </a:solidFill>
              </a:rPr>
              <a:t>components</a:t>
            </a:r>
            <a:r>
              <a:rPr lang="nl-BE" sz="2000" b="1" dirty="0">
                <a:solidFill>
                  <a:schemeClr val="accent1"/>
                </a:solidFill>
              </a:rPr>
              <a:t>.</a:t>
            </a:r>
          </a:p>
          <a:p>
            <a:pPr algn="ctr"/>
            <a:r>
              <a:rPr lang="nl-BE" sz="2000" b="1" dirty="0">
                <a:solidFill>
                  <a:schemeClr val="accent1"/>
                </a:solidFill>
              </a:rPr>
              <a:t>The code base is </a:t>
            </a:r>
            <a:r>
              <a:rPr lang="nl-BE" sz="2000" b="1" dirty="0" err="1">
                <a:solidFill>
                  <a:schemeClr val="accent1"/>
                </a:solidFill>
              </a:rPr>
              <a:t>located</a:t>
            </a:r>
            <a:r>
              <a:rPr lang="nl-BE" sz="2000" b="1" dirty="0">
                <a:solidFill>
                  <a:schemeClr val="accent1"/>
                </a:solidFill>
              </a:rPr>
              <a:t> in </a:t>
            </a:r>
            <a:r>
              <a:rPr lang="nl-BE" sz="2000" b="1" dirty="0" err="1">
                <a:solidFill>
                  <a:schemeClr val="accent1"/>
                </a:solidFill>
              </a:rPr>
              <a:t>the</a:t>
            </a:r>
            <a:r>
              <a:rPr lang="nl-BE" sz="2000" b="1" dirty="0">
                <a:solidFill>
                  <a:schemeClr val="accent1"/>
                </a:solidFill>
              </a:rPr>
              <a:t> Moose Development folder.</a:t>
            </a:r>
          </a:p>
        </p:txBody>
      </p:sp>
      <p:sp>
        <p:nvSpPr>
          <p:cNvPr id="19" name="Rechthoek 18"/>
          <p:cNvSpPr/>
          <p:nvPr/>
        </p:nvSpPr>
        <p:spPr>
          <a:xfrm>
            <a:off x="7266013" y="5687987"/>
            <a:ext cx="4590051" cy="981049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 err="1">
                <a:solidFill>
                  <a:schemeClr val="accent1"/>
                </a:solidFill>
              </a:rPr>
              <a:t>Various</a:t>
            </a:r>
            <a:r>
              <a:rPr lang="nl-BE" sz="2000" b="1" dirty="0">
                <a:solidFill>
                  <a:schemeClr val="accent1"/>
                </a:solidFill>
              </a:rPr>
              <a:t> </a:t>
            </a:r>
            <a:r>
              <a:rPr lang="nl-BE" sz="2000" b="1" dirty="0" err="1">
                <a:solidFill>
                  <a:schemeClr val="accent1"/>
                </a:solidFill>
              </a:rPr>
              <a:t>presentations</a:t>
            </a:r>
            <a:r>
              <a:rPr lang="nl-BE" sz="2000" b="1" dirty="0">
                <a:solidFill>
                  <a:schemeClr val="accent1"/>
                </a:solidFill>
              </a:rPr>
              <a:t> </a:t>
            </a:r>
            <a:r>
              <a:rPr lang="nl-BE" sz="2000" b="1" dirty="0" err="1">
                <a:solidFill>
                  <a:schemeClr val="accent1"/>
                </a:solidFill>
              </a:rPr>
              <a:t>and</a:t>
            </a:r>
            <a:r>
              <a:rPr lang="nl-BE" sz="2000" b="1" dirty="0">
                <a:solidFill>
                  <a:schemeClr val="accent1"/>
                </a:solidFill>
              </a:rPr>
              <a:t> logo </a:t>
            </a:r>
            <a:r>
              <a:rPr lang="nl-BE" sz="2000" b="1" dirty="0" err="1">
                <a:solidFill>
                  <a:schemeClr val="accent1"/>
                </a:solidFill>
              </a:rPr>
              <a:t>materials</a:t>
            </a:r>
            <a:r>
              <a:rPr lang="nl-BE" sz="2000" b="1" dirty="0">
                <a:solidFill>
                  <a:schemeClr val="accent1"/>
                </a:solidFill>
              </a:rPr>
              <a:t> </a:t>
            </a:r>
            <a:r>
              <a:rPr lang="nl-BE" sz="2000" b="1" dirty="0" err="1">
                <a:solidFill>
                  <a:schemeClr val="accent1"/>
                </a:solidFill>
              </a:rPr>
              <a:t>used</a:t>
            </a:r>
            <a:r>
              <a:rPr lang="nl-BE" sz="2000" b="1" dirty="0">
                <a:solidFill>
                  <a:schemeClr val="accent1"/>
                </a:solidFill>
              </a:rPr>
              <a:t> in </a:t>
            </a:r>
            <a:r>
              <a:rPr lang="nl-BE" sz="2000" b="1" dirty="0" err="1">
                <a:solidFill>
                  <a:schemeClr val="accent1"/>
                </a:solidFill>
              </a:rPr>
              <a:t>publishing</a:t>
            </a:r>
            <a:r>
              <a:rPr lang="nl-BE" sz="2000" b="1" dirty="0">
                <a:solidFill>
                  <a:schemeClr val="accent1"/>
                </a:solidFill>
              </a:rPr>
              <a:t> </a:t>
            </a:r>
            <a:r>
              <a:rPr lang="nl-BE" sz="2000" b="1" dirty="0" err="1">
                <a:solidFill>
                  <a:schemeClr val="accent1"/>
                </a:solidFill>
              </a:rPr>
              <a:t>channels</a:t>
            </a:r>
            <a:r>
              <a:rPr lang="nl-BE" sz="2000" b="1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1" name="Rechte verbindingslijn met pijl 20"/>
          <p:cNvCxnSpPr>
            <a:cxnSpLocks/>
            <a:endCxn id="14" idx="1"/>
          </p:cNvCxnSpPr>
          <p:nvPr/>
        </p:nvCxnSpPr>
        <p:spPr>
          <a:xfrm flipV="1">
            <a:off x="4475982" y="2213987"/>
            <a:ext cx="2790031" cy="1125012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/>
          <p:cNvCxnSpPr>
            <a:endCxn id="16" idx="1"/>
          </p:cNvCxnSpPr>
          <p:nvPr/>
        </p:nvCxnSpPr>
        <p:spPr>
          <a:xfrm>
            <a:off x="6816008" y="5139019"/>
            <a:ext cx="450005" cy="315004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/>
          <p:cNvCxnSpPr>
            <a:endCxn id="15" idx="1"/>
          </p:cNvCxnSpPr>
          <p:nvPr/>
        </p:nvCxnSpPr>
        <p:spPr>
          <a:xfrm flipV="1">
            <a:off x="4475982" y="4104008"/>
            <a:ext cx="2790031" cy="135001"/>
          </a:xfrm>
          <a:prstGeom prst="straightConnector1">
            <a:avLst/>
          </a:prstGeom>
          <a:ln w="28575">
            <a:solidFill>
              <a:schemeClr val="accent1"/>
            </a:solidFill>
            <a:headEnd w="lg" len="lg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667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release </a:t>
            </a:r>
            <a:r>
              <a:rPr lang="nl-BE" dirty="0" err="1"/>
              <a:t>process</a:t>
            </a:r>
            <a:endParaRPr lang="nl-BE" dirty="0"/>
          </a:p>
        </p:txBody>
      </p:sp>
      <p:sp>
        <p:nvSpPr>
          <p:cNvPr id="3" name="Rechthoek 2"/>
          <p:cNvSpPr/>
          <p:nvPr/>
        </p:nvSpPr>
        <p:spPr>
          <a:xfrm>
            <a:off x="335936" y="1988984"/>
            <a:ext cx="11520128" cy="45000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tx1"/>
                </a:solidFill>
              </a:rPr>
              <a:t>MOOSE </a:t>
            </a:r>
            <a:r>
              <a:rPr lang="nl-BE" sz="2000" b="1" dirty="0" err="1">
                <a:solidFill>
                  <a:schemeClr val="tx1"/>
                </a:solidFill>
              </a:rPr>
              <a:t>Main</a:t>
            </a:r>
            <a:r>
              <a:rPr lang="nl-BE" sz="2000" b="1" dirty="0">
                <a:solidFill>
                  <a:schemeClr val="tx1"/>
                </a:solidFill>
              </a:rPr>
              <a:t> Release Download </a:t>
            </a:r>
            <a:r>
              <a:rPr lang="nl-BE" sz="2000" b="1" dirty="0" err="1">
                <a:solidFill>
                  <a:schemeClr val="tx1"/>
                </a:solidFill>
              </a:rPr>
              <a:t>Location</a:t>
            </a:r>
            <a:endParaRPr lang="nl-BE" sz="2000" b="1" dirty="0">
              <a:solidFill>
                <a:schemeClr val="tx1"/>
              </a:solidFill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335936" y="2438989"/>
            <a:ext cx="11520128" cy="4140046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nl-BE" sz="2000" b="1" dirty="0" err="1">
                <a:solidFill>
                  <a:schemeClr val="accent1"/>
                </a:solidFill>
              </a:rPr>
              <a:t>Main</a:t>
            </a:r>
            <a:r>
              <a:rPr lang="nl-BE" sz="2000" b="1" dirty="0">
                <a:solidFill>
                  <a:schemeClr val="accent1"/>
                </a:solidFill>
              </a:rPr>
              <a:t> URL:</a:t>
            </a:r>
            <a:br>
              <a:rPr lang="nl-BE" sz="2000" b="1" dirty="0">
                <a:solidFill>
                  <a:schemeClr val="accent1"/>
                </a:solidFill>
              </a:rPr>
            </a:br>
            <a:r>
              <a:rPr lang="nl-BE" sz="1400" dirty="0">
                <a:solidFill>
                  <a:schemeClr val="accent1"/>
                </a:solidFill>
              </a:rPr>
              <a:t>github.com/</a:t>
            </a:r>
            <a:r>
              <a:rPr lang="nl-BE" sz="1400" dirty="0" err="1">
                <a:solidFill>
                  <a:schemeClr val="accent1"/>
                </a:solidFill>
              </a:rPr>
              <a:t>FlightControl</a:t>
            </a:r>
            <a:r>
              <a:rPr lang="nl-BE" sz="1400" dirty="0">
                <a:solidFill>
                  <a:schemeClr val="accent1"/>
                </a:solidFill>
              </a:rPr>
              <a:t>-Master/MOOSE/releases</a:t>
            </a:r>
          </a:p>
          <a:p>
            <a:endParaRPr lang="nl-BE" sz="1400" dirty="0">
              <a:solidFill>
                <a:schemeClr val="accent1"/>
              </a:solidFill>
            </a:endParaRPr>
          </a:p>
          <a:p>
            <a:r>
              <a:rPr lang="nl-BE" sz="2000" b="1" dirty="0" err="1">
                <a:solidFill>
                  <a:srgbClr val="004274"/>
                </a:solidFill>
              </a:rPr>
              <a:t>This</a:t>
            </a:r>
            <a:r>
              <a:rPr lang="nl-BE" sz="2000" b="1" dirty="0">
                <a:solidFill>
                  <a:srgbClr val="004274"/>
                </a:solidFill>
              </a:rPr>
              <a:t> is </a:t>
            </a:r>
            <a:r>
              <a:rPr lang="nl-BE" sz="2000" b="1" dirty="0" err="1">
                <a:solidFill>
                  <a:srgbClr val="004274"/>
                </a:solidFill>
              </a:rPr>
              <a:t>the</a:t>
            </a:r>
            <a:r>
              <a:rPr lang="nl-BE" sz="2000" b="1" dirty="0">
                <a:solidFill>
                  <a:srgbClr val="004274"/>
                </a:solidFill>
              </a:rPr>
              <a:t> </a:t>
            </a:r>
            <a:r>
              <a:rPr lang="nl-BE" sz="2000" b="1" dirty="0" err="1">
                <a:solidFill>
                  <a:srgbClr val="004274"/>
                </a:solidFill>
              </a:rPr>
              <a:t>main</a:t>
            </a:r>
            <a:r>
              <a:rPr lang="nl-BE" sz="2000" b="1" dirty="0">
                <a:solidFill>
                  <a:srgbClr val="004274"/>
                </a:solidFill>
              </a:rPr>
              <a:t> site </a:t>
            </a:r>
            <a:r>
              <a:rPr lang="nl-BE" sz="2000" b="1" dirty="0" err="1">
                <a:solidFill>
                  <a:srgbClr val="004274"/>
                </a:solidFill>
              </a:rPr>
              <a:t>where</a:t>
            </a:r>
            <a:r>
              <a:rPr lang="nl-BE" sz="2000" b="1" dirty="0">
                <a:solidFill>
                  <a:srgbClr val="004274"/>
                </a:solidFill>
              </a:rPr>
              <a:t> </a:t>
            </a:r>
            <a:r>
              <a:rPr lang="nl-BE" sz="2000" b="1" dirty="0" err="1">
                <a:solidFill>
                  <a:srgbClr val="004274"/>
                </a:solidFill>
              </a:rPr>
              <a:t>you</a:t>
            </a:r>
            <a:endParaRPr lang="nl-BE" sz="2000" b="1" dirty="0">
              <a:solidFill>
                <a:srgbClr val="004274"/>
              </a:solidFill>
            </a:endParaRPr>
          </a:p>
          <a:p>
            <a:r>
              <a:rPr lang="nl-BE" sz="2000" b="1" dirty="0" err="1">
                <a:solidFill>
                  <a:srgbClr val="004274"/>
                </a:solidFill>
              </a:rPr>
              <a:t>need</a:t>
            </a:r>
            <a:r>
              <a:rPr lang="nl-BE" sz="2000" b="1" dirty="0">
                <a:solidFill>
                  <a:srgbClr val="004274"/>
                </a:solidFill>
              </a:rPr>
              <a:t> </a:t>
            </a:r>
            <a:r>
              <a:rPr lang="nl-BE" sz="2000" b="1" dirty="0" err="1">
                <a:solidFill>
                  <a:srgbClr val="004274"/>
                </a:solidFill>
              </a:rPr>
              <a:t>to</a:t>
            </a:r>
            <a:r>
              <a:rPr lang="nl-BE" sz="2000" b="1" dirty="0">
                <a:solidFill>
                  <a:srgbClr val="004274"/>
                </a:solidFill>
              </a:rPr>
              <a:t> download </a:t>
            </a:r>
            <a:r>
              <a:rPr lang="nl-BE" sz="2000" b="1" dirty="0" err="1">
                <a:solidFill>
                  <a:srgbClr val="004274"/>
                </a:solidFill>
              </a:rPr>
              <a:t>the</a:t>
            </a:r>
            <a:r>
              <a:rPr lang="nl-BE" sz="2000" b="1" dirty="0">
                <a:solidFill>
                  <a:srgbClr val="004274"/>
                </a:solidFill>
              </a:rPr>
              <a:t> </a:t>
            </a:r>
            <a:r>
              <a:rPr lang="nl-BE" sz="2000" b="1" dirty="0" err="1">
                <a:solidFill>
                  <a:srgbClr val="004274"/>
                </a:solidFill>
              </a:rPr>
              <a:t>moose</a:t>
            </a:r>
            <a:r>
              <a:rPr lang="nl-BE" sz="2000" b="1" dirty="0">
                <a:solidFill>
                  <a:srgbClr val="004274"/>
                </a:solidFill>
              </a:rPr>
              <a:t> </a:t>
            </a:r>
          </a:p>
          <a:p>
            <a:r>
              <a:rPr lang="nl-BE" sz="2000" b="1" dirty="0">
                <a:solidFill>
                  <a:srgbClr val="004274"/>
                </a:solidFill>
              </a:rPr>
              <a:t>package zip files.</a:t>
            </a:r>
          </a:p>
          <a:p>
            <a:endParaRPr lang="nl-BE" sz="2000" b="1" dirty="0">
              <a:solidFill>
                <a:srgbClr val="004274"/>
              </a:solidFill>
            </a:endParaRPr>
          </a:p>
          <a:p>
            <a:r>
              <a:rPr lang="nl-BE" sz="2000" b="1" dirty="0" err="1">
                <a:solidFill>
                  <a:srgbClr val="004274"/>
                </a:solidFill>
              </a:rPr>
              <a:t>Each</a:t>
            </a:r>
            <a:r>
              <a:rPr lang="nl-BE" sz="2000" b="1" dirty="0">
                <a:solidFill>
                  <a:srgbClr val="004274"/>
                </a:solidFill>
              </a:rPr>
              <a:t> new release </a:t>
            </a:r>
            <a:r>
              <a:rPr lang="nl-BE" sz="2000" b="1" dirty="0" err="1">
                <a:solidFill>
                  <a:srgbClr val="004274"/>
                </a:solidFill>
              </a:rPr>
              <a:t>will</a:t>
            </a:r>
            <a:r>
              <a:rPr lang="nl-BE" sz="2000" b="1" dirty="0">
                <a:solidFill>
                  <a:srgbClr val="004274"/>
                </a:solidFill>
              </a:rPr>
              <a:t> </a:t>
            </a:r>
            <a:r>
              <a:rPr lang="nl-BE" sz="2000" b="1" dirty="0" err="1">
                <a:solidFill>
                  <a:srgbClr val="004274"/>
                </a:solidFill>
              </a:rPr>
              <a:t>be</a:t>
            </a:r>
            <a:r>
              <a:rPr lang="nl-BE" sz="2000" b="1" dirty="0">
                <a:solidFill>
                  <a:srgbClr val="004274"/>
                </a:solidFill>
              </a:rPr>
              <a:t> </a:t>
            </a:r>
            <a:r>
              <a:rPr lang="nl-BE" sz="2000" b="1" dirty="0" err="1">
                <a:solidFill>
                  <a:srgbClr val="004274"/>
                </a:solidFill>
              </a:rPr>
              <a:t>published</a:t>
            </a:r>
            <a:endParaRPr lang="nl-BE" sz="2000" b="1" dirty="0">
              <a:solidFill>
                <a:srgbClr val="004274"/>
              </a:solidFill>
            </a:endParaRPr>
          </a:p>
          <a:p>
            <a:r>
              <a:rPr lang="nl-BE" sz="2000" b="1" dirty="0">
                <a:solidFill>
                  <a:srgbClr val="004274"/>
                </a:solidFill>
              </a:rPr>
              <a:t>here!</a:t>
            </a:r>
          </a:p>
          <a:p>
            <a:endParaRPr lang="nl-BE" sz="2000" b="1" dirty="0">
              <a:solidFill>
                <a:srgbClr val="004274"/>
              </a:solidFill>
            </a:endParaRP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732" y="2541318"/>
            <a:ext cx="7040330" cy="385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93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5"/>
          <p:cNvSpPr txBox="1"/>
          <p:nvPr/>
        </p:nvSpPr>
        <p:spPr>
          <a:xfrm>
            <a:off x="155934" y="1650430"/>
            <a:ext cx="11880132" cy="42855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Master</a:t>
            </a:r>
          </a:p>
          <a:p>
            <a:endParaRPr lang="fr-FR" sz="1400" b="1" dirty="0">
              <a:solidFill>
                <a:schemeClr val="accent1"/>
              </a:solidFill>
            </a:endParaRPr>
          </a:p>
        </p:txBody>
      </p:sp>
      <p:sp>
        <p:nvSpPr>
          <p:cNvPr id="99" name="TextBox 5"/>
          <p:cNvSpPr txBox="1"/>
          <p:nvPr/>
        </p:nvSpPr>
        <p:spPr>
          <a:xfrm>
            <a:off x="155934" y="818971"/>
            <a:ext cx="11880132" cy="42855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fr-FR" sz="1400" b="1" dirty="0">
                <a:solidFill>
                  <a:schemeClr val="accent2">
                    <a:lumMod val="75000"/>
                  </a:schemeClr>
                </a:solidFill>
              </a:rPr>
              <a:t>Master-Release</a:t>
            </a:r>
          </a:p>
          <a:p>
            <a:endParaRPr lang="fr-FR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805609" y="0"/>
            <a:ext cx="2327670" cy="6858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847725" y="1104900"/>
            <a:ext cx="104683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847725" y="1898080"/>
            <a:ext cx="104683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828672" y="4461639"/>
            <a:ext cx="104870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933" y="5150386"/>
            <a:ext cx="483083" cy="26851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lIns="36000" tIns="72000" rIns="0" bIns="72000" rtlCol="0">
            <a:spAutoFit/>
          </a:bodyPr>
          <a:lstStyle/>
          <a:p>
            <a:r>
              <a:rPr lang="fr-FR" sz="800" dirty="0" err="1">
                <a:solidFill>
                  <a:schemeClr val="accent4">
                    <a:lumMod val="75000"/>
                  </a:schemeClr>
                </a:solidFill>
              </a:rPr>
              <a:t>Features</a:t>
            </a:r>
            <a:endParaRPr lang="fr-FR" sz="8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828672" y="5258108"/>
            <a:ext cx="104870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828672" y="6077258"/>
            <a:ext cx="104870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>
            <a:off x="609597" y="4461639"/>
            <a:ext cx="142875" cy="1615619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19"/>
          <p:cNvSpPr/>
          <p:nvPr/>
        </p:nvSpPr>
        <p:spPr>
          <a:xfrm>
            <a:off x="1401344" y="1017359"/>
            <a:ext cx="161925" cy="1619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/>
          <p:cNvSpPr/>
          <p:nvPr/>
        </p:nvSpPr>
        <p:spPr>
          <a:xfrm>
            <a:off x="1401344" y="1806462"/>
            <a:ext cx="161925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/>
          <p:cNvSpPr/>
          <p:nvPr/>
        </p:nvSpPr>
        <p:spPr>
          <a:xfrm>
            <a:off x="1409697" y="4376599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val 22"/>
          <p:cNvSpPr/>
          <p:nvPr/>
        </p:nvSpPr>
        <p:spPr>
          <a:xfrm>
            <a:off x="1647822" y="4384756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/>
          <p:cNvSpPr/>
          <p:nvPr/>
        </p:nvSpPr>
        <p:spPr>
          <a:xfrm>
            <a:off x="2305047" y="4375231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/>
          <p:nvPr/>
        </p:nvSpPr>
        <p:spPr>
          <a:xfrm>
            <a:off x="2624134" y="4384756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/>
          <p:nvPr/>
        </p:nvSpPr>
        <p:spPr>
          <a:xfrm>
            <a:off x="3382422" y="4375231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/>
          <p:nvPr/>
        </p:nvSpPr>
        <p:spPr>
          <a:xfrm>
            <a:off x="1700212" y="1806462"/>
            <a:ext cx="161925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/>
          <p:cNvSpPr/>
          <p:nvPr/>
        </p:nvSpPr>
        <p:spPr>
          <a:xfrm>
            <a:off x="2752724" y="1806462"/>
            <a:ext cx="161925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/>
          <p:cNvSpPr/>
          <p:nvPr/>
        </p:nvSpPr>
        <p:spPr>
          <a:xfrm>
            <a:off x="3643311" y="1817116"/>
            <a:ext cx="161925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0"/>
          <p:cNvSpPr/>
          <p:nvPr/>
        </p:nvSpPr>
        <p:spPr>
          <a:xfrm>
            <a:off x="3967161" y="1817116"/>
            <a:ext cx="161925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1"/>
          <p:cNvSpPr/>
          <p:nvPr/>
        </p:nvSpPr>
        <p:spPr>
          <a:xfrm>
            <a:off x="4352922" y="1817116"/>
            <a:ext cx="161925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val 32"/>
          <p:cNvSpPr/>
          <p:nvPr/>
        </p:nvSpPr>
        <p:spPr>
          <a:xfrm>
            <a:off x="5124447" y="1806906"/>
            <a:ext cx="161925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val 33"/>
          <p:cNvSpPr/>
          <p:nvPr/>
        </p:nvSpPr>
        <p:spPr>
          <a:xfrm>
            <a:off x="5624513" y="1817115"/>
            <a:ext cx="161925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val 34"/>
          <p:cNvSpPr/>
          <p:nvPr/>
        </p:nvSpPr>
        <p:spPr>
          <a:xfrm>
            <a:off x="6477000" y="1817115"/>
            <a:ext cx="161925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val 35"/>
          <p:cNvSpPr/>
          <p:nvPr/>
        </p:nvSpPr>
        <p:spPr>
          <a:xfrm>
            <a:off x="2133592" y="5175781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val 36"/>
          <p:cNvSpPr/>
          <p:nvPr/>
        </p:nvSpPr>
        <p:spPr>
          <a:xfrm>
            <a:off x="3128958" y="5175781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val 37"/>
          <p:cNvSpPr/>
          <p:nvPr/>
        </p:nvSpPr>
        <p:spPr>
          <a:xfrm>
            <a:off x="3633782" y="5187358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val 38"/>
          <p:cNvSpPr/>
          <p:nvPr/>
        </p:nvSpPr>
        <p:spPr>
          <a:xfrm>
            <a:off x="3986206" y="5175781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val 39"/>
          <p:cNvSpPr/>
          <p:nvPr/>
        </p:nvSpPr>
        <p:spPr>
          <a:xfrm>
            <a:off x="4491030" y="5187357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val 40"/>
          <p:cNvSpPr/>
          <p:nvPr/>
        </p:nvSpPr>
        <p:spPr>
          <a:xfrm>
            <a:off x="5186356" y="5175781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Oval 41"/>
          <p:cNvSpPr/>
          <p:nvPr/>
        </p:nvSpPr>
        <p:spPr>
          <a:xfrm>
            <a:off x="6176956" y="5173068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Oval 42"/>
          <p:cNvSpPr/>
          <p:nvPr/>
        </p:nvSpPr>
        <p:spPr>
          <a:xfrm>
            <a:off x="3109908" y="5996295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Oval 43"/>
          <p:cNvSpPr/>
          <p:nvPr/>
        </p:nvSpPr>
        <p:spPr>
          <a:xfrm>
            <a:off x="3543295" y="5996295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Oval 44"/>
          <p:cNvSpPr/>
          <p:nvPr/>
        </p:nvSpPr>
        <p:spPr>
          <a:xfrm>
            <a:off x="4124319" y="6001269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Oval 45"/>
          <p:cNvSpPr/>
          <p:nvPr/>
        </p:nvSpPr>
        <p:spPr>
          <a:xfrm>
            <a:off x="4705343" y="5991296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val 46"/>
          <p:cNvSpPr/>
          <p:nvPr/>
        </p:nvSpPr>
        <p:spPr>
          <a:xfrm>
            <a:off x="4943468" y="5991296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val 47"/>
          <p:cNvSpPr/>
          <p:nvPr/>
        </p:nvSpPr>
        <p:spPr>
          <a:xfrm>
            <a:off x="5991218" y="5991296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val 48"/>
          <p:cNvSpPr/>
          <p:nvPr/>
        </p:nvSpPr>
        <p:spPr>
          <a:xfrm>
            <a:off x="6457946" y="5991296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val 49"/>
          <p:cNvSpPr/>
          <p:nvPr/>
        </p:nvSpPr>
        <p:spPr>
          <a:xfrm>
            <a:off x="7496166" y="5991296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val 50"/>
          <p:cNvSpPr/>
          <p:nvPr/>
        </p:nvSpPr>
        <p:spPr>
          <a:xfrm>
            <a:off x="7829546" y="6000821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val 51"/>
          <p:cNvSpPr/>
          <p:nvPr/>
        </p:nvSpPr>
        <p:spPr>
          <a:xfrm>
            <a:off x="8667744" y="6000821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val 56"/>
          <p:cNvSpPr/>
          <p:nvPr/>
        </p:nvSpPr>
        <p:spPr>
          <a:xfrm>
            <a:off x="6805608" y="1817115"/>
            <a:ext cx="161925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>
            <a:off x="766763" y="2813267"/>
            <a:ext cx="105492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5932" y="3110130"/>
            <a:ext cx="425937" cy="26851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lIns="36000" tIns="72000" rIns="0" bIns="72000" rtlCol="0">
            <a:spAutoFit/>
          </a:bodyPr>
          <a:lstStyle/>
          <a:p>
            <a:r>
              <a:rPr lang="fr-FR" sz="800" dirty="0" err="1">
                <a:solidFill>
                  <a:schemeClr val="accent6">
                    <a:lumMod val="75000"/>
                  </a:schemeClr>
                </a:solidFill>
              </a:rPr>
              <a:t>Bugfixes</a:t>
            </a:r>
            <a:endParaRPr lang="fr-FR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457820" y="3541243"/>
            <a:ext cx="161925" cy="1619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Oval 60"/>
          <p:cNvSpPr/>
          <p:nvPr/>
        </p:nvSpPr>
        <p:spPr>
          <a:xfrm>
            <a:off x="2557461" y="2732304"/>
            <a:ext cx="161925" cy="1619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Oval 61"/>
          <p:cNvSpPr/>
          <p:nvPr/>
        </p:nvSpPr>
        <p:spPr>
          <a:xfrm>
            <a:off x="7298534" y="2754297"/>
            <a:ext cx="161925" cy="1619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Oval 62"/>
          <p:cNvSpPr/>
          <p:nvPr/>
        </p:nvSpPr>
        <p:spPr>
          <a:xfrm>
            <a:off x="7848599" y="2736377"/>
            <a:ext cx="161925" cy="1619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Straight Arrow Connector 63"/>
          <p:cNvCxnSpPr>
            <a:cxnSpLocks/>
          </p:cNvCxnSpPr>
          <p:nvPr/>
        </p:nvCxnSpPr>
        <p:spPr>
          <a:xfrm>
            <a:off x="766763" y="3622443"/>
            <a:ext cx="10548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128957" y="3528773"/>
            <a:ext cx="161925" cy="1619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val 65"/>
          <p:cNvSpPr/>
          <p:nvPr/>
        </p:nvSpPr>
        <p:spPr>
          <a:xfrm>
            <a:off x="1940719" y="2727331"/>
            <a:ext cx="161925" cy="1619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val 66"/>
          <p:cNvSpPr/>
          <p:nvPr/>
        </p:nvSpPr>
        <p:spPr>
          <a:xfrm>
            <a:off x="8131954" y="3528766"/>
            <a:ext cx="161925" cy="1619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Oval 67"/>
          <p:cNvSpPr/>
          <p:nvPr/>
        </p:nvSpPr>
        <p:spPr>
          <a:xfrm>
            <a:off x="8627263" y="3535548"/>
            <a:ext cx="161925" cy="1619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Left Brace 68"/>
          <p:cNvSpPr/>
          <p:nvPr/>
        </p:nvSpPr>
        <p:spPr>
          <a:xfrm>
            <a:off x="523872" y="2808949"/>
            <a:ext cx="157162" cy="809176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Straight Arrow Connector 72"/>
          <p:cNvCxnSpPr>
            <a:stCxn id="21" idx="4"/>
            <a:endCxn id="22" idx="0"/>
          </p:cNvCxnSpPr>
          <p:nvPr/>
        </p:nvCxnSpPr>
        <p:spPr>
          <a:xfrm>
            <a:off x="1482307" y="1968387"/>
            <a:ext cx="8353" cy="240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7" idx="4"/>
            <a:endCxn id="66" idx="0"/>
          </p:cNvCxnSpPr>
          <p:nvPr/>
        </p:nvCxnSpPr>
        <p:spPr>
          <a:xfrm>
            <a:off x="1781175" y="1968387"/>
            <a:ext cx="240507" cy="758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1" idx="0"/>
            <a:endCxn id="29" idx="4"/>
          </p:cNvCxnSpPr>
          <p:nvPr/>
        </p:nvCxnSpPr>
        <p:spPr>
          <a:xfrm flipV="1">
            <a:off x="2638424" y="1968387"/>
            <a:ext cx="195263" cy="763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7" idx="4"/>
            <a:endCxn id="36" idx="0"/>
          </p:cNvCxnSpPr>
          <p:nvPr/>
        </p:nvCxnSpPr>
        <p:spPr>
          <a:xfrm>
            <a:off x="1781175" y="1968387"/>
            <a:ext cx="433380" cy="320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9" idx="4"/>
            <a:endCxn id="65" idx="0"/>
          </p:cNvCxnSpPr>
          <p:nvPr/>
        </p:nvCxnSpPr>
        <p:spPr>
          <a:xfrm>
            <a:off x="2833687" y="1968387"/>
            <a:ext cx="376233" cy="156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145756" y="3537162"/>
            <a:ext cx="161925" cy="1619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Straight Arrow Connector 84"/>
          <p:cNvCxnSpPr>
            <a:stCxn id="60" idx="0"/>
            <a:endCxn id="34" idx="4"/>
          </p:cNvCxnSpPr>
          <p:nvPr/>
        </p:nvCxnSpPr>
        <p:spPr>
          <a:xfrm flipV="1">
            <a:off x="5538783" y="1979040"/>
            <a:ext cx="166693" cy="1562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6" idx="0"/>
            <a:endCxn id="30" idx="4"/>
          </p:cNvCxnSpPr>
          <p:nvPr/>
        </p:nvCxnSpPr>
        <p:spPr>
          <a:xfrm flipV="1">
            <a:off x="3463385" y="1979041"/>
            <a:ext cx="260889" cy="239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2" idx="0"/>
            <a:endCxn id="35" idx="4"/>
          </p:cNvCxnSpPr>
          <p:nvPr/>
        </p:nvCxnSpPr>
        <p:spPr>
          <a:xfrm flipV="1">
            <a:off x="6257919" y="1979040"/>
            <a:ext cx="300044" cy="319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9" idx="4"/>
            <a:endCxn id="43" idx="0"/>
          </p:cNvCxnSpPr>
          <p:nvPr/>
        </p:nvCxnSpPr>
        <p:spPr>
          <a:xfrm>
            <a:off x="2833687" y="1968387"/>
            <a:ext cx="357184" cy="402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8229604" y="2736377"/>
            <a:ext cx="161925" cy="16192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val 94"/>
          <p:cNvSpPr/>
          <p:nvPr/>
        </p:nvSpPr>
        <p:spPr>
          <a:xfrm>
            <a:off x="7142547" y="1817115"/>
            <a:ext cx="161925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Oval 95"/>
          <p:cNvSpPr/>
          <p:nvPr/>
        </p:nvSpPr>
        <p:spPr>
          <a:xfrm>
            <a:off x="7914072" y="1817115"/>
            <a:ext cx="161925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Oval 96"/>
          <p:cNvSpPr/>
          <p:nvPr/>
        </p:nvSpPr>
        <p:spPr>
          <a:xfrm>
            <a:off x="8293879" y="1806462"/>
            <a:ext cx="161925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Oval 97"/>
          <p:cNvSpPr/>
          <p:nvPr/>
        </p:nvSpPr>
        <p:spPr>
          <a:xfrm>
            <a:off x="8963029" y="1817115"/>
            <a:ext cx="161925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0" name="Straight Arrow Connector 99"/>
          <p:cNvCxnSpPr>
            <a:stCxn id="95" idx="4"/>
            <a:endCxn id="62" idx="0"/>
          </p:cNvCxnSpPr>
          <p:nvPr/>
        </p:nvCxnSpPr>
        <p:spPr>
          <a:xfrm>
            <a:off x="7223510" y="1979040"/>
            <a:ext cx="155987" cy="77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4"/>
            <a:endCxn id="67" idx="0"/>
          </p:cNvCxnSpPr>
          <p:nvPr/>
        </p:nvCxnSpPr>
        <p:spPr>
          <a:xfrm>
            <a:off x="7995035" y="1979040"/>
            <a:ext cx="217882" cy="154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4" idx="0"/>
            <a:endCxn id="97" idx="4"/>
          </p:cNvCxnSpPr>
          <p:nvPr/>
        </p:nvCxnSpPr>
        <p:spPr>
          <a:xfrm flipV="1">
            <a:off x="8310567" y="1968387"/>
            <a:ext cx="64275" cy="76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8" idx="0"/>
            <a:endCxn id="98" idx="4"/>
          </p:cNvCxnSpPr>
          <p:nvPr/>
        </p:nvCxnSpPr>
        <p:spPr>
          <a:xfrm flipV="1">
            <a:off x="8708226" y="1979040"/>
            <a:ext cx="335766" cy="155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9124954" y="1017359"/>
            <a:ext cx="161925" cy="1619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Straight Arrow Connector 109"/>
          <p:cNvCxnSpPr>
            <a:stCxn id="98" idx="0"/>
            <a:endCxn id="108" idx="4"/>
          </p:cNvCxnSpPr>
          <p:nvPr/>
        </p:nvCxnSpPr>
        <p:spPr>
          <a:xfrm flipV="1">
            <a:off x="9043992" y="1179284"/>
            <a:ext cx="161925" cy="63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9114230" y="5991296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Oval 111"/>
          <p:cNvSpPr/>
          <p:nvPr/>
        </p:nvSpPr>
        <p:spPr>
          <a:xfrm>
            <a:off x="9771452" y="6000821"/>
            <a:ext cx="161925" cy="1619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Oval 112"/>
          <p:cNvSpPr/>
          <p:nvPr/>
        </p:nvSpPr>
        <p:spPr>
          <a:xfrm>
            <a:off x="10006009" y="1807936"/>
            <a:ext cx="161925" cy="161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7" name="Straight Arrow Connector 116"/>
          <p:cNvCxnSpPr>
            <a:stCxn id="112" idx="0"/>
            <a:endCxn id="113" idx="4"/>
          </p:cNvCxnSpPr>
          <p:nvPr/>
        </p:nvCxnSpPr>
        <p:spPr>
          <a:xfrm flipV="1">
            <a:off x="9852415" y="1969861"/>
            <a:ext cx="234557" cy="403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ounded Rectangular Callout 117"/>
          <p:cNvSpPr/>
          <p:nvPr/>
        </p:nvSpPr>
        <p:spPr>
          <a:xfrm>
            <a:off x="1239419" y="541867"/>
            <a:ext cx="896537" cy="329676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Release 2.0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905157" y="-3321"/>
            <a:ext cx="2048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cap="small" dirty="0" err="1"/>
              <a:t>Feature</a:t>
            </a:r>
            <a:r>
              <a:rPr lang="fr-FR" b="1" cap="small" dirty="0"/>
              <a:t> </a:t>
            </a:r>
            <a:r>
              <a:rPr lang="fr-FR" b="1" cap="small" dirty="0" err="1"/>
              <a:t>Freeze</a:t>
            </a:r>
            <a:endParaRPr lang="fr-FR" b="1" cap="small" dirty="0"/>
          </a:p>
          <a:p>
            <a:pPr algn="ctr"/>
            <a:r>
              <a:rPr lang="fr-FR" b="1" cap="small" dirty="0"/>
              <a:t>-</a:t>
            </a:r>
          </a:p>
          <a:p>
            <a:pPr algn="ctr"/>
            <a:r>
              <a:rPr lang="fr-FR" b="1" cap="small" dirty="0" err="1"/>
              <a:t>Pre</a:t>
            </a:r>
            <a:r>
              <a:rPr lang="fr-FR" b="1" cap="small" dirty="0"/>
              <a:t> Release</a:t>
            </a:r>
          </a:p>
        </p:txBody>
      </p:sp>
      <p:sp>
        <p:nvSpPr>
          <p:cNvPr id="122" name="Rounded Rectangular Callout 121"/>
          <p:cNvSpPr/>
          <p:nvPr/>
        </p:nvSpPr>
        <p:spPr>
          <a:xfrm>
            <a:off x="8965678" y="456401"/>
            <a:ext cx="896537" cy="329676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Release 2.1</a:t>
            </a:r>
          </a:p>
        </p:txBody>
      </p:sp>
      <p:sp>
        <p:nvSpPr>
          <p:cNvPr id="123" name="Oval 122"/>
          <p:cNvSpPr/>
          <p:nvPr/>
        </p:nvSpPr>
        <p:spPr>
          <a:xfrm>
            <a:off x="2638951" y="1025721"/>
            <a:ext cx="161925" cy="1619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ounded Rectangular Callout 123"/>
          <p:cNvSpPr/>
          <p:nvPr/>
        </p:nvSpPr>
        <p:spPr>
          <a:xfrm>
            <a:off x="2431719" y="549021"/>
            <a:ext cx="965859" cy="329676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Hotfix</a:t>
            </a:r>
            <a:r>
              <a:rPr lang="fr-FR" sz="1050" dirty="0"/>
              <a:t> Release 2.0.1</a:t>
            </a:r>
          </a:p>
        </p:txBody>
      </p:sp>
      <p:cxnSp>
        <p:nvCxnSpPr>
          <p:cNvPr id="126" name="Straight Arrow Connector 125"/>
          <p:cNvCxnSpPr>
            <a:stCxn id="123" idx="4"/>
            <a:endCxn id="29" idx="0"/>
          </p:cNvCxnSpPr>
          <p:nvPr/>
        </p:nvCxnSpPr>
        <p:spPr>
          <a:xfrm>
            <a:off x="2719914" y="1187646"/>
            <a:ext cx="113773" cy="61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Rounded Rectangular Callout 128"/>
          <p:cNvSpPr/>
          <p:nvPr/>
        </p:nvSpPr>
        <p:spPr>
          <a:xfrm>
            <a:off x="6250041" y="5503032"/>
            <a:ext cx="965859" cy="329676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 err="1"/>
              <a:t>Feature</a:t>
            </a:r>
            <a:r>
              <a:rPr lang="fr-FR" sz="1050" dirty="0"/>
              <a:t> not </a:t>
            </a:r>
            <a:r>
              <a:rPr lang="fr-FR" sz="1050" dirty="0" err="1"/>
              <a:t>ready</a:t>
            </a:r>
            <a:r>
              <a:rPr lang="fr-FR" sz="1050" dirty="0"/>
              <a:t> for 2.1</a:t>
            </a:r>
          </a:p>
        </p:txBody>
      </p:sp>
      <p:sp>
        <p:nvSpPr>
          <p:cNvPr id="130" name="Rounded Rectangular Callout 129"/>
          <p:cNvSpPr/>
          <p:nvPr/>
        </p:nvSpPr>
        <p:spPr>
          <a:xfrm>
            <a:off x="7530329" y="4842933"/>
            <a:ext cx="1312804" cy="989775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People </a:t>
            </a:r>
            <a:r>
              <a:rPr lang="fr-FR" sz="1050" dirty="0" err="1"/>
              <a:t>can</a:t>
            </a:r>
            <a:r>
              <a:rPr lang="fr-FR" sz="1050" dirty="0"/>
              <a:t> </a:t>
            </a:r>
            <a:r>
              <a:rPr lang="fr-FR" sz="1050" dirty="0" err="1"/>
              <a:t>still</a:t>
            </a:r>
            <a:r>
              <a:rPr lang="fr-FR" sz="1050" dirty="0"/>
              <a:t> </a:t>
            </a:r>
            <a:r>
              <a:rPr lang="fr-FR" sz="1050" dirty="0" err="1"/>
              <a:t>work</a:t>
            </a:r>
            <a:r>
              <a:rPr lang="fr-FR" sz="1050" dirty="0"/>
              <a:t> on new </a:t>
            </a:r>
            <a:r>
              <a:rPr lang="fr-FR" sz="1050" dirty="0" err="1"/>
              <a:t>features</a:t>
            </a:r>
            <a:r>
              <a:rPr lang="fr-FR" sz="1050" dirty="0"/>
              <a:t>, but no </a:t>
            </a:r>
            <a:r>
              <a:rPr lang="fr-FR" sz="1050" dirty="0" err="1"/>
              <a:t>merge</a:t>
            </a:r>
            <a:r>
              <a:rPr lang="fr-FR" sz="1050" dirty="0"/>
              <a:t> to master </a:t>
            </a:r>
            <a:r>
              <a:rPr lang="fr-FR" sz="1050" dirty="0" err="1"/>
              <a:t>allowed</a:t>
            </a:r>
            <a:r>
              <a:rPr lang="fr-FR" sz="1050" dirty="0"/>
              <a:t> </a:t>
            </a:r>
            <a:r>
              <a:rPr lang="fr-FR" sz="1050" dirty="0" err="1"/>
              <a:t>during</a:t>
            </a:r>
            <a:r>
              <a:rPr lang="fr-FR" sz="1050" dirty="0"/>
              <a:t> </a:t>
            </a:r>
            <a:r>
              <a:rPr lang="fr-FR" sz="1050" dirty="0" err="1"/>
              <a:t>feature</a:t>
            </a:r>
            <a:r>
              <a:rPr lang="fr-FR" sz="1050" dirty="0"/>
              <a:t> </a:t>
            </a:r>
            <a:r>
              <a:rPr lang="fr-FR" sz="1050" dirty="0" err="1"/>
              <a:t>freeze</a:t>
            </a:r>
            <a:endParaRPr lang="fr-FR" sz="1050" dirty="0"/>
          </a:p>
        </p:txBody>
      </p:sp>
      <p:sp>
        <p:nvSpPr>
          <p:cNvPr id="135" name="Rounded Rectangular Callout 134"/>
          <p:cNvSpPr/>
          <p:nvPr/>
        </p:nvSpPr>
        <p:spPr>
          <a:xfrm>
            <a:off x="8816011" y="1283786"/>
            <a:ext cx="1189998" cy="423648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50" dirty="0"/>
              <a:t>All issues </a:t>
            </a:r>
            <a:r>
              <a:rPr lang="fr-FR" sz="1050" dirty="0" err="1"/>
              <a:t>closed</a:t>
            </a:r>
            <a:r>
              <a:rPr lang="fr-FR" sz="1050" dirty="0"/>
              <a:t> for 2.1 </a:t>
            </a:r>
            <a:r>
              <a:rPr lang="fr-FR" sz="1050" dirty="0" err="1"/>
              <a:t>Milestone</a:t>
            </a:r>
            <a:endParaRPr lang="fr-FR" sz="1050" dirty="0"/>
          </a:p>
        </p:txBody>
      </p:sp>
      <p:sp>
        <p:nvSpPr>
          <p:cNvPr id="140" name="Right Brace 139"/>
          <p:cNvSpPr/>
          <p:nvPr/>
        </p:nvSpPr>
        <p:spPr>
          <a:xfrm rot="5400000">
            <a:off x="1761956" y="5381425"/>
            <a:ext cx="76201" cy="1972004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TextBox 140"/>
          <p:cNvSpPr txBox="1"/>
          <p:nvPr/>
        </p:nvSpPr>
        <p:spPr>
          <a:xfrm>
            <a:off x="1142465" y="6463977"/>
            <a:ext cx="144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Current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Release : 2.0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Next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Release : 2.1</a:t>
            </a:r>
          </a:p>
        </p:txBody>
      </p:sp>
      <p:sp>
        <p:nvSpPr>
          <p:cNvPr id="144" name="Right Brace 143"/>
          <p:cNvSpPr/>
          <p:nvPr/>
        </p:nvSpPr>
        <p:spPr>
          <a:xfrm rot="5400000">
            <a:off x="6008307" y="3362283"/>
            <a:ext cx="61081" cy="6010287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TextBox 144"/>
          <p:cNvSpPr txBox="1"/>
          <p:nvPr/>
        </p:nvSpPr>
        <p:spPr>
          <a:xfrm>
            <a:off x="5338227" y="6463977"/>
            <a:ext cx="154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Current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Release : 2.0.1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Next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Release : 2.1</a:t>
            </a:r>
          </a:p>
        </p:txBody>
      </p:sp>
      <p:sp>
        <p:nvSpPr>
          <p:cNvPr id="146" name="Right Brace 145"/>
          <p:cNvSpPr/>
          <p:nvPr/>
        </p:nvSpPr>
        <p:spPr>
          <a:xfrm rot="5400000">
            <a:off x="10072514" y="5381425"/>
            <a:ext cx="76201" cy="1972004"/>
          </a:xfrm>
          <a:prstGeom prst="righ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TextBox 146"/>
          <p:cNvSpPr txBox="1"/>
          <p:nvPr/>
        </p:nvSpPr>
        <p:spPr>
          <a:xfrm>
            <a:off x="9453024" y="6463977"/>
            <a:ext cx="132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Current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Release : 2.1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Next</a:t>
            </a:r>
            <a:r>
              <a:rPr lang="fr-F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Release : 2.2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3035966" y="0"/>
            <a:ext cx="366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cap="small" dirty="0"/>
              <a:t>GIT Branch Management</a:t>
            </a:r>
          </a:p>
        </p:txBody>
      </p:sp>
    </p:spTree>
    <p:extLst>
      <p:ext uri="{BB962C8B-B14F-4D97-AF65-F5344CB8AC3E}">
        <p14:creationId xmlns:p14="http://schemas.microsoft.com/office/powerpoint/2010/main" val="3491833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335936" y="2078985"/>
            <a:ext cx="5670063" cy="2866395"/>
          </a:xfrm>
          <a:prstGeom prst="rect">
            <a:avLst/>
          </a:prstGeom>
          <a:blipFill dpi="0" rotWithShape="1">
            <a:blip r:embed="rId3">
              <a:alphaModFix amt="53000"/>
            </a:blip>
            <a:srcRect/>
            <a:tile tx="0" ty="0" sx="100000" sy="100000" flip="none" algn="tl"/>
          </a:blipFill>
          <a:ln>
            <a:noFill/>
          </a:ln>
        </p:spPr>
      </p:pic>
      <p:pic>
        <p:nvPicPr>
          <p:cNvPr id="11" name="Afbeelding 1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86001" y="2078986"/>
            <a:ext cx="5670063" cy="2880032"/>
          </a:xfrm>
          <a:prstGeom prst="rect">
            <a:avLst/>
          </a:prstGeom>
          <a:ln>
            <a:noFill/>
          </a:ln>
        </p:spPr>
      </p:pic>
      <p:sp>
        <p:nvSpPr>
          <p:cNvPr id="7" name="Rechthoek 6"/>
          <p:cNvSpPr/>
          <p:nvPr/>
        </p:nvSpPr>
        <p:spPr>
          <a:xfrm>
            <a:off x="335936" y="2078986"/>
            <a:ext cx="5670063" cy="288003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29000">
                <a:schemeClr val="tx1">
                  <a:alpha val="6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ECLIPSE ENVIRONMENT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35937" y="284176"/>
            <a:ext cx="6120068" cy="1508760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various</a:t>
            </a:r>
            <a:r>
              <a:rPr lang="nl-BE" dirty="0"/>
              <a:t> tools augment  </a:t>
            </a:r>
            <a:r>
              <a:rPr lang="nl-BE" dirty="0" err="1"/>
              <a:t>the</a:t>
            </a:r>
            <a:r>
              <a:rPr lang="nl-BE" dirty="0"/>
              <a:t> mission design </a:t>
            </a:r>
            <a:r>
              <a:rPr lang="nl-BE" dirty="0" err="1"/>
              <a:t>experience</a:t>
            </a: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6186001" y="2078984"/>
            <a:ext cx="5670062" cy="288003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29000">
                <a:schemeClr val="tx1">
                  <a:alpha val="6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GIT HUB DESKTOP</a:t>
            </a:r>
          </a:p>
        </p:txBody>
      </p:sp>
      <p:sp>
        <p:nvSpPr>
          <p:cNvPr id="9" name="Rechthoek 8"/>
          <p:cNvSpPr/>
          <p:nvPr/>
        </p:nvSpPr>
        <p:spPr>
          <a:xfrm>
            <a:off x="335936" y="5139019"/>
            <a:ext cx="11520127" cy="144001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34000">
                <a:schemeClr val="tx1">
                  <a:alpha val="35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nl-BE" sz="2000" b="1" dirty="0">
                <a:solidFill>
                  <a:schemeClr val="accent1"/>
                </a:solidFill>
              </a:rPr>
              <a:t>TOOLS</a:t>
            </a:r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75953" y="5319021"/>
            <a:ext cx="5580062" cy="10817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Afbeelding 13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6016" y="5319021"/>
            <a:ext cx="4140046" cy="108177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5" name="Rechthoek 14"/>
          <p:cNvSpPr/>
          <p:nvPr/>
        </p:nvSpPr>
        <p:spPr>
          <a:xfrm>
            <a:off x="1775952" y="5319021"/>
            <a:ext cx="5580062" cy="108001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29000">
                <a:schemeClr val="tx1">
                  <a:alpha val="6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LOGGING TRAILING</a:t>
            </a:r>
          </a:p>
        </p:txBody>
      </p:sp>
      <p:sp>
        <p:nvSpPr>
          <p:cNvPr id="16" name="Rechthoek 15"/>
          <p:cNvSpPr/>
          <p:nvPr/>
        </p:nvSpPr>
        <p:spPr>
          <a:xfrm>
            <a:off x="7536016" y="5319021"/>
            <a:ext cx="4140046" cy="108001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29000">
                <a:schemeClr val="tx1">
                  <a:alpha val="6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UTILITIES …</a:t>
            </a:r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2"/>
          <a:stretch/>
        </p:blipFill>
        <p:spPr>
          <a:xfrm>
            <a:off x="6636007" y="368966"/>
            <a:ext cx="5220058" cy="1260014"/>
          </a:xfrm>
          <a:prstGeom prst="rect">
            <a:avLst/>
          </a:prstGeom>
        </p:spPr>
      </p:pic>
      <p:sp>
        <p:nvSpPr>
          <p:cNvPr id="18" name="Rechthoek 17"/>
          <p:cNvSpPr/>
          <p:nvPr/>
        </p:nvSpPr>
        <p:spPr>
          <a:xfrm>
            <a:off x="6636006" y="368966"/>
            <a:ext cx="5220058" cy="126001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rgbClr val="FFFFFF"/>
              </a:gs>
              <a:gs pos="29000">
                <a:schemeClr val="tx1">
                  <a:alpha val="6000"/>
                </a:schemeClr>
              </a:gs>
              <a:gs pos="100000">
                <a:schemeClr val="tx1"/>
              </a:gs>
            </a:gsLst>
            <a:lin ang="16200000" scaled="1"/>
            <a:tileRect/>
          </a:gra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sz="2000" b="1" dirty="0">
                <a:solidFill>
                  <a:schemeClr val="accent1"/>
                </a:solidFill>
              </a:rPr>
              <a:t>MISSION EDITOR</a:t>
            </a:r>
          </a:p>
        </p:txBody>
      </p:sp>
    </p:spTree>
    <p:extLst>
      <p:ext uri="{BB962C8B-B14F-4D97-AF65-F5344CB8AC3E}">
        <p14:creationId xmlns:p14="http://schemas.microsoft.com/office/powerpoint/2010/main" val="4242793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ldt</a:t>
            </a:r>
            <a:r>
              <a:rPr lang="nl-BE" dirty="0"/>
              <a:t> setup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286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dirty="0">
                <a:solidFill>
                  <a:schemeClr val="accent1"/>
                </a:solidFill>
              </a:rPr>
              <a:t>setup </a:t>
            </a:r>
            <a:r>
              <a:rPr lang="nl-BE" dirty="0" err="1">
                <a:solidFill>
                  <a:schemeClr val="accent1"/>
                </a:solidFill>
              </a:rPr>
              <a:t>for</a:t>
            </a:r>
            <a:r>
              <a:rPr lang="nl-BE" dirty="0">
                <a:solidFill>
                  <a:schemeClr val="accent1"/>
                </a:solidFill>
              </a:rPr>
              <a:t> a </a:t>
            </a:r>
            <a:r>
              <a:rPr lang="nl-BE" dirty="0" err="1">
                <a:solidFill>
                  <a:schemeClr val="accent1"/>
                </a:solidFill>
              </a:rPr>
              <a:t>normal</a:t>
            </a:r>
            <a:r>
              <a:rPr lang="nl-BE" dirty="0">
                <a:solidFill>
                  <a:schemeClr val="accent1"/>
                </a:solidFill>
              </a:rPr>
              <a:t> user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367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moose</a:t>
            </a:r>
            <a:r>
              <a:rPr lang="nl-BE" dirty="0"/>
              <a:t> </a:t>
            </a:r>
            <a:r>
              <a:rPr lang="nl-BE" sz="4800" dirty="0" err="1"/>
              <a:t>for</a:t>
            </a:r>
            <a:r>
              <a:rPr lang="nl-BE" dirty="0"/>
              <a:t> </a:t>
            </a:r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br>
              <a:rPr lang="nl-BE" dirty="0"/>
            </a:br>
            <a:r>
              <a:rPr lang="nl-BE" b="1" dirty="0">
                <a:solidFill>
                  <a:schemeClr val="accent1"/>
                </a:solidFill>
              </a:rPr>
              <a:t>LUA DEV TOOLS (LDT) SETUP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5359781"/>
            <a:ext cx="9144000" cy="13092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nl-BE" sz="4000" cap="all" dirty="0">
                <a:effectLst>
                  <a:glow rad="228600">
                    <a:schemeClr val="bg1">
                      <a:alpha val="76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2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DCS">
      <a:dk1>
        <a:srgbClr val="2C2C2C"/>
      </a:dk1>
      <a:lt1>
        <a:srgbClr val="FFFFFF"/>
      </a:lt1>
      <a:dk2>
        <a:srgbClr val="3FA8FF"/>
      </a:dk2>
      <a:lt2>
        <a:srgbClr val="F2F2F2"/>
      </a:lt2>
      <a:accent1>
        <a:srgbClr val="004274"/>
      </a:accent1>
      <a:accent2>
        <a:srgbClr val="B00000"/>
      </a:accent2>
      <a:accent3>
        <a:srgbClr val="1299FF"/>
      </a:accent3>
      <a:accent4>
        <a:srgbClr val="FF4747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tx1">
                <a:alpha val="20000"/>
              </a:schemeClr>
            </a:gs>
            <a:gs pos="100000">
              <a:srgbClr val="FFFFFF"/>
            </a:gs>
            <a:gs pos="34000">
              <a:schemeClr val="tx1">
                <a:alpha val="35000"/>
              </a:schemeClr>
            </a:gs>
            <a:gs pos="100000">
              <a:schemeClr val="tx1"/>
            </a:gs>
          </a:gsLst>
          <a:lin ang="16200000" scaled="1"/>
          <a:tileRect/>
        </a:gradFill>
        <a:ln w="19050">
          <a:solidFill>
            <a:schemeClr val="accent1"/>
          </a:solidFill>
        </a:ln>
      </a:spPr>
      <a:bodyPr rtlCol="0" anchor="t"/>
      <a:lstStyle>
        <a:defPPr algn="ctr">
          <a:defRPr sz="2000" b="1" dirty="0">
            <a:solidFill>
              <a:schemeClr val="accent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>
          <a:headEnd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11109</TotalTime>
  <Words>417</Words>
  <Application>Microsoft Office PowerPoint</Application>
  <PresentationFormat>Breedbeeld</PresentationFormat>
  <Paragraphs>110</Paragraphs>
  <Slides>22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6" baseType="lpstr">
      <vt:lpstr>Arial</vt:lpstr>
      <vt:lpstr>Corbel</vt:lpstr>
      <vt:lpstr>Wingdings</vt:lpstr>
      <vt:lpstr>Gestreept</vt:lpstr>
      <vt:lpstr>moose for dcs world setup guides 2.0</vt:lpstr>
      <vt:lpstr>videos explaining how to setup your environment</vt:lpstr>
      <vt:lpstr>different repositories</vt:lpstr>
      <vt:lpstr>release process</vt:lpstr>
      <vt:lpstr>PowerPoint-presentatie</vt:lpstr>
      <vt:lpstr>various tools augment  the mission design experience</vt:lpstr>
      <vt:lpstr>ldt setup</vt:lpstr>
      <vt:lpstr>moose for dcs world setup for a normal user</vt:lpstr>
      <vt:lpstr>moose for dcs world LUA DEV TOOLS (LDT) SETUP</vt:lpstr>
      <vt:lpstr>ldt setup</vt:lpstr>
      <vt:lpstr>moose for dcs world setup demo missions in ldt</vt:lpstr>
      <vt:lpstr>moose for dcs world setup YOUR missions in ldt</vt:lpstr>
      <vt:lpstr>moose for dcs world GITHUB desktop setup</vt:lpstr>
      <vt:lpstr>GITHUB DESKTOP SET</vt:lpstr>
      <vt:lpstr>moose for dcs world Synchronize the DCS  submodule from github</vt:lpstr>
      <vt:lpstr>work in progress 1</vt:lpstr>
      <vt:lpstr>moose for dcs world interactive debug in ldt</vt:lpstr>
      <vt:lpstr>work in progress 2</vt:lpstr>
      <vt:lpstr>moose for dcs world dynamic loading</vt:lpstr>
      <vt:lpstr>What is MOOSE dynamic loading?</vt:lpstr>
      <vt:lpstr>advantage (1) – github updates</vt:lpstr>
      <vt:lpstr>advantage (2) –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472</cp:revision>
  <dcterms:created xsi:type="dcterms:W3CDTF">2016-04-14T07:37:30Z</dcterms:created>
  <dcterms:modified xsi:type="dcterms:W3CDTF">2018-02-19T10:35:02Z</dcterms:modified>
</cp:coreProperties>
</file>