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6466D-0B65-8F4B-CF8C-B77929E54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AEE46-C4E8-F788-EBA3-905F47C0D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38893-D9E2-9B1D-01BC-BF033324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82AC4-33EA-7350-25FC-8E297EA5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5564E-A356-8EA1-F977-8B6B00F7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4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FE25-1B5B-69A9-4A49-C26C35AF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4A4379-4211-9A4A-3E86-B8C1FF6BC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ACAEF-3264-7C47-D03B-D8E8AE3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6C068-AA89-5A27-4239-50C181D3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425D9-5C24-56ED-8DB6-B696A4C8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3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15D198-F4C9-F128-D1C7-E3F18C5F6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5209E-FDE9-8931-9E8F-1D96232A9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AE1CD-578B-3E0B-98C2-792A1100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E1558-B19C-778B-D659-6DF73EC3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9D533-41DF-3713-E66B-9D3C8931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DE8DC-29EF-3B53-D703-CBB296BA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327908-2CBA-68A8-241F-44E72C7A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B64ACF-9BBF-D886-09A0-11C3B8B6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85302-1002-0A82-7B22-99D55CE1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13700-C9CC-B22C-6766-6F33F072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0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A034-E900-BE2A-3F50-60A1C17A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771B7-FABA-1AD0-7ABE-DF7E5B79C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25EB4-553E-C7FF-06E1-9033CBAC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D18AD-7D61-690E-EB7D-21580AB0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89626-C43A-997E-C6CD-75705052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3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56747-EFF6-1245-9071-6CB8E0D1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73DB9-62D1-579E-13F6-0A83C66C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05AA7D-B21E-56DB-C9E0-9E17EE05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6A0C69-9609-F1E4-0B8C-FDFB1F78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C3EF0-D660-D2F0-2C6A-4806AA09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CA8D9E-A39F-4196-AF36-153D3C1C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4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630B-E0FC-20EF-031B-5A40A4B5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52988-C647-142C-E927-79D0B7B4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0D1B13-78A4-F4E9-1883-17265977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B7B100-03CA-843C-E7A3-1A901B22B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32FAF6-201A-CD53-1AAC-E7746E24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D89732-BA28-CFE6-43AA-1E9F88BA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BC904B-F621-2B17-F3E1-18DDC13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0266F4-4D66-7734-12A0-1EB2C5EF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285A-877A-8867-E12E-24378240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3401D2-813D-795F-4566-F884FF7F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28AFBD-9DC9-7149-6AEB-CD367752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59770A-BBE7-3236-F2B6-FD4503C1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6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C067B3-4961-6A5A-337A-178C7A03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14A67-7F86-094F-E2FF-0180F073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CAC8B3-D81A-00B9-00CE-07C523F3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00B04-88DA-458F-D04B-0884321D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C065C-BED3-A4B4-D5D0-A12DD79C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CC86F-2076-FF76-B2A0-5F42D8198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1EE873-3679-E28A-9E8B-96DFD90B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6D99A-7FB6-F3BC-E827-C520AE00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6F1AA-5567-CE7E-2C94-6CF484EA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28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270FB-E807-4942-E9BF-8F9B89C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B48E26-551A-835D-4095-46085F162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AD46BA-36BF-585E-A50C-A3093047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2148A3-4DD7-38BA-B913-60741980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C8F812-654C-3D5F-C056-86F557A1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E1AB66-D8A9-AF70-1AD7-A420977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7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721F62-0F7A-8F38-1F94-6946565A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E57717-58FE-4DEA-B677-9CF2FD99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28B54-5498-48C8-97D4-9112229C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B039-A46A-469D-BDA2-D2E259F024FD}" type="datetimeFigureOut">
              <a:rPr lang="pt-BR" smtClean="0"/>
              <a:t>13/12/2023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990BC-F904-9329-6E72-ECD90C217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D7B01-DDC1-B486-7BA7-CDC10716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0460-4CA8-4C8C-85AB-7ED28A5CA1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08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215C1B-0EDA-D3A7-A90D-FC9B5154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32" y="560130"/>
            <a:ext cx="5120470" cy="51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95264-72D6-2CC3-C131-9C7B454D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5. Compatibilidade:</a:t>
            </a:r>
          </a:p>
          <a:p>
            <a:r>
              <a:rPr lang="pt-BR" dirty="0"/>
              <a:t>Vantagem: O MySQL é compatível com várias plataformas e sistemas operacionais, o que oferece flexibilidade aos desenvolvedores. Além disso, é compatível com uma variedade de linguagens de programação, tornando-o uma escolha versátil.</a:t>
            </a:r>
          </a:p>
          <a:p>
            <a:r>
              <a:rPr lang="pt-BR" dirty="0"/>
              <a:t>6. Suporte Transacional:</a:t>
            </a:r>
          </a:p>
          <a:p>
            <a:r>
              <a:rPr lang="pt-BR" dirty="0"/>
              <a:t>Vantagem: O MySQL oferece suporte a transações ACID (Atomicidade, Consistência, Isolamento e Durabilidade), garantindo a integridade dos dados mesmo em situações de falha.</a:t>
            </a:r>
          </a:p>
        </p:txBody>
      </p:sp>
    </p:spTree>
    <p:extLst>
      <p:ext uri="{BB962C8B-B14F-4D97-AF65-F5344CB8AC3E}">
        <p14:creationId xmlns:p14="http://schemas.microsoft.com/office/powerpoint/2010/main" val="76228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95264-72D6-2CC3-C131-9C7B454D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r>
              <a:rPr lang="pt-BR" dirty="0"/>
              <a:t>7. Escalabilidade:</a:t>
            </a:r>
          </a:p>
          <a:p>
            <a:r>
              <a:rPr lang="pt-BR" dirty="0"/>
              <a:t>Vantagem: O MySQL é altamente escalável, o que significa que pode lidar com cargas de trabalho crescentes à medida que os requisitos de dados aumentam. Essa escalabilidade é crucial para empresas em crescimento.</a:t>
            </a:r>
          </a:p>
          <a:p>
            <a:r>
              <a:rPr lang="pt-BR" dirty="0"/>
              <a:t>8. Integração com Outros Produtos:</a:t>
            </a:r>
          </a:p>
          <a:p>
            <a:r>
              <a:rPr lang="pt-BR" dirty="0"/>
              <a:t>Vantagem: O MySQL se integra bem com uma variedade de ferramentas e produtos, incluindo frameworks de desenvolvimento, ferramentas de BI (Business </a:t>
            </a:r>
            <a:r>
              <a:rPr lang="pt-BR" dirty="0" err="1"/>
              <a:t>Intelligence</a:t>
            </a:r>
            <a:r>
              <a:rPr lang="pt-BR" dirty="0"/>
              <a:t>) e plataformas de nuvem.</a:t>
            </a:r>
          </a:p>
        </p:txBody>
      </p:sp>
    </p:spTree>
    <p:extLst>
      <p:ext uri="{BB962C8B-B14F-4D97-AF65-F5344CB8AC3E}">
        <p14:creationId xmlns:p14="http://schemas.microsoft.com/office/powerpoint/2010/main" val="77291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95264-72D6-2CC3-C131-9C7B454D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>
            <a:normAutofit/>
          </a:bodyPr>
          <a:lstStyle/>
          <a:p>
            <a:r>
              <a:rPr lang="pt-BR" dirty="0"/>
              <a:t>9. Segurança:</a:t>
            </a:r>
          </a:p>
          <a:p>
            <a:r>
              <a:rPr lang="pt-BR" dirty="0"/>
              <a:t>Vantagem: O MySQL oferece recursos robustos de segurança, incluindo autenticação, criptografia e controle de acesso. Essas características são cruciais para garantir a proteção dos dados sensíveis.</a:t>
            </a:r>
          </a:p>
          <a:p>
            <a:r>
              <a:rPr lang="pt-BR" dirty="0"/>
              <a:t>10. Manutenção e Suporte:</a:t>
            </a:r>
          </a:p>
          <a:p>
            <a:r>
              <a:rPr lang="pt-BR" dirty="0"/>
              <a:t>Vantagem: Vários provedores de serviços oferecem suporte comercial para MySQL, garantindo assistência profissional e atualizações contínuas.</a:t>
            </a:r>
          </a:p>
        </p:txBody>
      </p:sp>
    </p:spTree>
    <p:extLst>
      <p:ext uri="{BB962C8B-B14F-4D97-AF65-F5344CB8AC3E}">
        <p14:creationId xmlns:p14="http://schemas.microsoft.com/office/powerpoint/2010/main" val="198606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95264-72D6-2CC3-C131-9C7B454D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r>
              <a:rPr lang="pt-BR" dirty="0"/>
              <a:t>Ao considerar essas vantagens, o MySQL se destaca como uma escolha sólida para uma variedade de aplicativos e cenários, desde projetos de pequena escala até ambientes empresariais complexos. No entanto, é essencial avaliar as necessidades específicas do projeto antes de escolher o banco de dados mais adequado.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93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BB89555-991D-AC98-5E0D-CE1B0ADCCD41}"/>
              </a:ext>
            </a:extLst>
          </p:cNvPr>
          <p:cNvSpPr txBox="1"/>
          <p:nvPr/>
        </p:nvSpPr>
        <p:spPr>
          <a:xfrm>
            <a:off x="1027133" y="1628384"/>
            <a:ext cx="1023376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MySQL Standard </a:t>
            </a:r>
            <a:r>
              <a:rPr lang="pt-BR" sz="2000" b="1" dirty="0" err="1"/>
              <a:t>Edition</a:t>
            </a:r>
            <a:r>
              <a:rPr lang="pt-BR" sz="2000" b="1" dirty="0"/>
              <a:t> </a:t>
            </a:r>
            <a:r>
              <a:rPr lang="pt-BR" sz="2000" b="1" dirty="0" err="1"/>
              <a:t>Subscription</a:t>
            </a:r>
            <a:r>
              <a:rPr lang="pt-BR" sz="2000" b="1" dirty="0"/>
              <a:t> (1-4 socket server) 2,140 Server</a:t>
            </a:r>
          </a:p>
          <a:p>
            <a:endParaRPr lang="pt-BR" sz="2000" b="1" dirty="0"/>
          </a:p>
          <a:p>
            <a:r>
              <a:rPr lang="pt-BR" sz="2000" b="1" dirty="0"/>
              <a:t>MySQL Standard </a:t>
            </a:r>
            <a:r>
              <a:rPr lang="pt-BR" sz="2000" b="1" dirty="0" err="1"/>
              <a:t>Edition</a:t>
            </a:r>
            <a:r>
              <a:rPr lang="pt-BR" sz="2000" b="1" dirty="0"/>
              <a:t> </a:t>
            </a:r>
            <a:r>
              <a:rPr lang="pt-BR" sz="2000" b="1" dirty="0" err="1"/>
              <a:t>Subscription</a:t>
            </a:r>
            <a:r>
              <a:rPr lang="pt-BR" sz="2000" b="1" dirty="0"/>
              <a:t> (5+ socket server) 4,280 Server</a:t>
            </a:r>
          </a:p>
          <a:p>
            <a:endParaRPr lang="pt-BR" sz="2000" b="1" dirty="0"/>
          </a:p>
          <a:p>
            <a:r>
              <a:rPr lang="pt-BR" sz="2000" b="1" dirty="0"/>
              <a:t>MySQL Enterprise </a:t>
            </a:r>
            <a:r>
              <a:rPr lang="pt-BR" sz="2000" b="1" dirty="0" err="1"/>
              <a:t>Edition</a:t>
            </a:r>
            <a:r>
              <a:rPr lang="pt-BR" sz="2000" b="1" dirty="0"/>
              <a:t> </a:t>
            </a:r>
            <a:r>
              <a:rPr lang="pt-BR" sz="2000" b="1" dirty="0" err="1"/>
              <a:t>Subscription</a:t>
            </a:r>
            <a:r>
              <a:rPr lang="pt-BR" sz="2000" b="1" dirty="0"/>
              <a:t> (1-4 socket server) 5,350 Server</a:t>
            </a:r>
          </a:p>
          <a:p>
            <a:endParaRPr lang="pt-BR" sz="2000" b="1" dirty="0"/>
          </a:p>
          <a:p>
            <a:r>
              <a:rPr lang="pt-BR" sz="2000" b="1" dirty="0"/>
              <a:t>MySQL Enterprise </a:t>
            </a:r>
            <a:r>
              <a:rPr lang="pt-BR" sz="2000" b="1" dirty="0" err="1"/>
              <a:t>Edition</a:t>
            </a:r>
            <a:r>
              <a:rPr lang="pt-BR" sz="2000" b="1" dirty="0"/>
              <a:t> </a:t>
            </a:r>
            <a:r>
              <a:rPr lang="pt-BR" sz="2000" b="1" dirty="0" err="1"/>
              <a:t>Subscription</a:t>
            </a:r>
            <a:r>
              <a:rPr lang="pt-BR" sz="2000" b="1" dirty="0"/>
              <a:t> (5+ socket server) 10,700 Server</a:t>
            </a:r>
          </a:p>
          <a:p>
            <a:endParaRPr lang="pt-BR" sz="2000" b="1" dirty="0"/>
          </a:p>
          <a:p>
            <a:r>
              <a:rPr lang="pt-BR" sz="2000" b="1" dirty="0"/>
              <a:t>MySQL Cluster Carrier Grade </a:t>
            </a:r>
            <a:r>
              <a:rPr lang="pt-BR" sz="2000" b="1" dirty="0" err="1"/>
              <a:t>Edition</a:t>
            </a:r>
            <a:r>
              <a:rPr lang="pt-BR" sz="2000" b="1" dirty="0"/>
              <a:t> </a:t>
            </a:r>
            <a:r>
              <a:rPr lang="pt-BR" sz="2000" b="1" dirty="0" err="1"/>
              <a:t>Subscription</a:t>
            </a:r>
            <a:r>
              <a:rPr lang="pt-BR" sz="2000" b="1" dirty="0"/>
              <a:t> (1-4 socket server) 10,700 Server</a:t>
            </a:r>
          </a:p>
          <a:p>
            <a:endParaRPr lang="pt-BR" sz="2000" b="1" dirty="0"/>
          </a:p>
          <a:p>
            <a:r>
              <a:rPr lang="pt-BR" sz="2000" b="1" dirty="0"/>
              <a:t>MySQL Cluster Carrier Grade </a:t>
            </a:r>
            <a:r>
              <a:rPr lang="pt-BR" sz="2000" b="1" dirty="0" err="1"/>
              <a:t>Edition</a:t>
            </a:r>
            <a:r>
              <a:rPr lang="pt-BR" sz="2000" b="1" dirty="0"/>
              <a:t> </a:t>
            </a:r>
            <a:r>
              <a:rPr lang="pt-BR" sz="2000" b="1" dirty="0" err="1"/>
              <a:t>Subscription</a:t>
            </a:r>
            <a:r>
              <a:rPr lang="pt-BR" sz="2000" b="1" dirty="0"/>
              <a:t> (5+ socket server) 21,400 Server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0D2E00-AA53-6FDF-AC69-EAB8B80A4BA5}"/>
              </a:ext>
            </a:extLst>
          </p:cNvPr>
          <p:cNvSpPr txBox="1"/>
          <p:nvPr/>
        </p:nvSpPr>
        <p:spPr>
          <a:xfrm>
            <a:off x="4559474" y="613775"/>
            <a:ext cx="25642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/>
              <a:t>Investimento</a:t>
            </a:r>
          </a:p>
        </p:txBody>
      </p:sp>
    </p:spTree>
    <p:extLst>
      <p:ext uri="{BB962C8B-B14F-4D97-AF65-F5344CB8AC3E}">
        <p14:creationId xmlns:p14="http://schemas.microsoft.com/office/powerpoint/2010/main" val="332419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0F974E-2DE3-33BB-F5B6-D392FB5E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19200"/>
            <a:ext cx="10706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808A0-15EF-4439-5EC0-A4B9D2B2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4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Fundação:</a:t>
            </a:r>
          </a:p>
          <a:p>
            <a:r>
              <a:rPr lang="pt-BR" dirty="0"/>
              <a:t>A empresa foi fundada em 2020 com a missão de otimizar o desempenho dos dados, criando informações precisas e valiosas para os gestores.</a:t>
            </a:r>
          </a:p>
          <a:p>
            <a:endParaRPr lang="pt-BR" dirty="0"/>
          </a:p>
          <a:p>
            <a:r>
              <a:rPr lang="pt-BR" dirty="0"/>
              <a:t>Desenvolvimento Tecnológico:</a:t>
            </a:r>
          </a:p>
          <a:p>
            <a:endParaRPr lang="pt-BR" dirty="0"/>
          </a:p>
          <a:p>
            <a:r>
              <a:rPr lang="pt-BR" dirty="0"/>
              <a:t>Desde nossa fundação, buscamos constantemente inovação e excelência técnica para oferecer soluções de ponta no gerenciamento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0642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B8A39-0041-3CEE-1767-77D13491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50"/>
            <a:ext cx="10515600" cy="6087649"/>
          </a:xfrm>
        </p:spPr>
        <p:txBody>
          <a:bodyPr>
            <a:normAutofit/>
          </a:bodyPr>
          <a:lstStyle/>
          <a:p>
            <a:r>
              <a:rPr lang="pt-BR" dirty="0"/>
              <a:t>Conquistas Notáveis:</a:t>
            </a:r>
          </a:p>
          <a:p>
            <a:endParaRPr lang="pt-BR" dirty="0"/>
          </a:p>
          <a:p>
            <a:r>
              <a:rPr lang="pt-BR" dirty="0"/>
              <a:t>Desenvolvimento de um algoritmo avançado de otimização de consultas, resultando em ganhos significativos de desempenho.</a:t>
            </a:r>
          </a:p>
          <a:p>
            <a:r>
              <a:rPr lang="pt-BR" dirty="0"/>
              <a:t>Reconhecimento da indústria por nossa abordagem inovadora na segurança de dados, recebendo o prêmio "Inovação em Segurança".</a:t>
            </a:r>
          </a:p>
          <a:p>
            <a:r>
              <a:rPr lang="pt-BR" dirty="0"/>
              <a:t>Implementação bem-sucedida de uma solução de recuperação de desastres que minimizou o tempo de inatividade para nossos clientes em casos críticos.</a:t>
            </a:r>
          </a:p>
          <a:p>
            <a:r>
              <a:rPr lang="pt-BR" dirty="0"/>
              <a:t>Certificação como empresa ecologicamente responsável pelo desenvolvimento de soluções eficientes em termos de energia.</a:t>
            </a:r>
          </a:p>
        </p:txBody>
      </p:sp>
    </p:spTree>
    <p:extLst>
      <p:ext uri="{BB962C8B-B14F-4D97-AF65-F5344CB8AC3E}">
        <p14:creationId xmlns:p14="http://schemas.microsoft.com/office/powerpoint/2010/main" val="402696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47028-B696-36DA-4DC2-B1260E71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614"/>
            <a:ext cx="10515600" cy="540034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Alcance Nacional:</a:t>
            </a:r>
          </a:p>
          <a:p>
            <a:endParaRPr lang="pt-BR" dirty="0"/>
          </a:p>
          <a:p>
            <a:r>
              <a:rPr lang="pt-BR" dirty="0"/>
              <a:t>Atuamos em todo o Brasil, fornecendo soluções de gestão de banco de dados para empresas de diversos setores.</a:t>
            </a:r>
          </a:p>
          <a:p>
            <a:endParaRPr lang="pt-BR" dirty="0"/>
          </a:p>
          <a:p>
            <a:r>
              <a:rPr lang="pt-BR" dirty="0"/>
              <a:t>Clientes Satisfeitos:</a:t>
            </a:r>
          </a:p>
          <a:p>
            <a:endParaRPr lang="pt-BR" dirty="0"/>
          </a:p>
          <a:p>
            <a:r>
              <a:rPr lang="pt-BR" dirty="0"/>
              <a:t>Contamos com uma base sólida de 2000 clientes satisfeitos, incluindo fábricas de produção de papel reciclável.</a:t>
            </a:r>
          </a:p>
          <a:p>
            <a:r>
              <a:rPr lang="pt-BR" dirty="0"/>
              <a:t>Parcerias Estratégicas:</a:t>
            </a:r>
          </a:p>
          <a:p>
            <a:endParaRPr lang="pt-BR" dirty="0"/>
          </a:p>
          <a:p>
            <a:r>
              <a:rPr lang="pt-BR" dirty="0"/>
              <a:t>Mantemos uma parceria estratégica com a Oracle Brasil, influenciando soluções em bancos MySQL e Oracle, tanto em ambientes de nuvem quanto </a:t>
            </a:r>
            <a:r>
              <a:rPr lang="pt-BR" dirty="0" err="1"/>
              <a:t>on-premise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47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76314-BADE-67AE-ABD1-A3CC2988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59"/>
            <a:ext cx="10515600" cy="5763604"/>
          </a:xfrm>
        </p:spPr>
        <p:txBody>
          <a:bodyPr/>
          <a:lstStyle/>
          <a:p>
            <a:r>
              <a:rPr lang="pt-BR" dirty="0"/>
              <a:t>Setores Atendidos:</a:t>
            </a:r>
          </a:p>
          <a:p>
            <a:endParaRPr lang="pt-BR" dirty="0"/>
          </a:p>
          <a:p>
            <a:r>
              <a:rPr lang="pt-BR" dirty="0"/>
              <a:t>Nossas soluções são essenciais para fábricas de produção de papel reciclável, proporcionando eficiência operacional e gestão inteligente de dados.</a:t>
            </a:r>
          </a:p>
          <a:p>
            <a:r>
              <a:rPr lang="pt-BR" dirty="0"/>
              <a:t>Principais Casos de Uso:</a:t>
            </a:r>
          </a:p>
          <a:p>
            <a:endParaRPr lang="pt-BR" dirty="0"/>
          </a:p>
          <a:p>
            <a:r>
              <a:rPr lang="pt-BR" dirty="0"/>
              <a:t>Otimização de processos de produção, monitoramento em tempo real e análise preditiva para garantir a máxima eficiência nas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194749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76314-BADE-67AE-ABD1-A3CC2988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411"/>
            <a:ext cx="10515600" cy="5763604"/>
          </a:xfrm>
        </p:spPr>
        <p:txBody>
          <a:bodyPr/>
          <a:lstStyle/>
          <a:p>
            <a:r>
              <a:rPr lang="pt-BR" dirty="0"/>
              <a:t>Modelo de Preços Transparente:</a:t>
            </a:r>
          </a:p>
          <a:p>
            <a:endParaRPr lang="pt-BR" dirty="0"/>
          </a:p>
          <a:p>
            <a:r>
              <a:rPr lang="pt-BR" dirty="0"/>
              <a:t>Oferecemos um modelo de preços flexível para atender às diversas necessidades de nossos clientes.</a:t>
            </a:r>
          </a:p>
          <a:p>
            <a:r>
              <a:rPr lang="pt-BR" dirty="0"/>
              <a:t>Versões Disponíveis:</a:t>
            </a:r>
          </a:p>
          <a:p>
            <a:endParaRPr lang="pt-BR" dirty="0"/>
          </a:p>
          <a:p>
            <a:r>
              <a:rPr lang="pt-BR" dirty="0"/>
              <a:t>Básico: R$ 1.500/mês</a:t>
            </a:r>
          </a:p>
          <a:p>
            <a:r>
              <a:rPr lang="pt-BR" dirty="0"/>
              <a:t>Profissional: R$ 3.500/mês</a:t>
            </a:r>
          </a:p>
          <a:p>
            <a:r>
              <a:rPr lang="pt-BR" dirty="0"/>
              <a:t>Empresarial: R$ 6.000/mês</a:t>
            </a:r>
          </a:p>
        </p:txBody>
      </p:sp>
    </p:spTree>
    <p:extLst>
      <p:ext uri="{BB962C8B-B14F-4D97-AF65-F5344CB8AC3E}">
        <p14:creationId xmlns:p14="http://schemas.microsoft.com/office/powerpoint/2010/main" val="28851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76314-BADE-67AE-ABD1-A3CC2988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59"/>
            <a:ext cx="10515600" cy="576360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Painel de Controle Intuitivo:</a:t>
            </a:r>
          </a:p>
          <a:p>
            <a:endParaRPr lang="pt-BR" dirty="0"/>
          </a:p>
          <a:p>
            <a:r>
              <a:rPr lang="pt-BR" dirty="0"/>
              <a:t>Nossa plataforma oferece um painel de controle intuitivo, simplificando o gerenciamento de dados para usuários de todos os níveis técnicos.</a:t>
            </a:r>
          </a:p>
          <a:p>
            <a:endParaRPr lang="pt-BR" dirty="0"/>
          </a:p>
          <a:p>
            <a:r>
              <a:rPr lang="pt-BR" dirty="0"/>
              <a:t>Acesso Remoto Seguro:</a:t>
            </a:r>
          </a:p>
          <a:p>
            <a:endParaRPr lang="pt-BR" dirty="0"/>
          </a:p>
          <a:p>
            <a:r>
              <a:rPr lang="pt-BR" dirty="0"/>
              <a:t>Garantimos um acesso remoto seguro, proporcionando tranquilidade aos administradores de TI.</a:t>
            </a:r>
          </a:p>
          <a:p>
            <a:endParaRPr lang="pt-BR" dirty="0"/>
          </a:p>
          <a:p>
            <a:r>
              <a:rPr lang="pt-BR" dirty="0"/>
              <a:t>Atualizações Automáticas:</a:t>
            </a:r>
          </a:p>
          <a:p>
            <a:endParaRPr lang="pt-BR" dirty="0"/>
          </a:p>
          <a:p>
            <a:r>
              <a:rPr lang="pt-BR" dirty="0"/>
              <a:t>Mantemos nossas soluções atualizadas automaticamente, eliminando preocupações com atualizações manuais.</a:t>
            </a:r>
          </a:p>
        </p:txBody>
      </p:sp>
    </p:spTree>
    <p:extLst>
      <p:ext uri="{BB962C8B-B14F-4D97-AF65-F5344CB8AC3E}">
        <p14:creationId xmlns:p14="http://schemas.microsoft.com/office/powerpoint/2010/main" val="339846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95264-72D6-2CC3-C131-9C7B454D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MySQL é um sistema de gerenciamento de banco de dados relacional amplamente utilizado, e sua popularidade é justificada por várias vantagens em relação a outros bancos de dados. Aqui estão algumas defesas do uso do MySQL:</a:t>
            </a:r>
          </a:p>
          <a:p>
            <a:endParaRPr lang="pt-BR" dirty="0"/>
          </a:p>
          <a:p>
            <a:r>
              <a:rPr lang="pt-BR" dirty="0"/>
              <a:t>1. Código Aberto:</a:t>
            </a:r>
          </a:p>
          <a:p>
            <a:r>
              <a:rPr lang="pt-BR" dirty="0"/>
              <a:t>Vantagem: O MySQL é um software de código aberto, o que significa que pode ser utilizado gratuitamente. Isso reduz significativamente os custos de licenciamento e torna a tecnologia acessível para uma ampla gama de usuários.</a:t>
            </a:r>
          </a:p>
          <a:p>
            <a:r>
              <a:rPr lang="pt-BR" dirty="0"/>
              <a:t>2. Comunidade Ativa:</a:t>
            </a:r>
          </a:p>
          <a:p>
            <a:r>
              <a:rPr lang="pt-BR" dirty="0"/>
              <a:t>Vantagem: O MySQL tem uma comunidade de desenvolvedores ativa e engajada. Isso resulta em suporte contínuo, atualizações regulares e uma vasta quantidade de recursos e plugins disponíveis. A comunidade ativa também significa que há uma abundância de documentação e fóruns para solucionar problemas.</a:t>
            </a:r>
          </a:p>
        </p:txBody>
      </p:sp>
    </p:spTree>
    <p:extLst>
      <p:ext uri="{BB962C8B-B14F-4D97-AF65-F5344CB8AC3E}">
        <p14:creationId xmlns:p14="http://schemas.microsoft.com/office/powerpoint/2010/main" val="263035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95264-72D6-2CC3-C131-9C7B454D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r>
              <a:rPr lang="pt-BR" dirty="0"/>
              <a:t>3. Desempenho:</a:t>
            </a:r>
          </a:p>
          <a:p>
            <a:r>
              <a:rPr lang="pt-BR" dirty="0"/>
              <a:t>Vantagem: O MySQL é conhecido por seu desempenho rápido e eficiente. Ele é otimizado para consultas rápidas e manipulação eficiente de grandes volumes de dados. Essa eficiência é crucial para aplicativos que exigem resposta rápida e escalabilidade.</a:t>
            </a:r>
          </a:p>
          <a:p>
            <a:r>
              <a:rPr lang="pt-BR" dirty="0"/>
              <a:t>4. Facilidade de Uso:</a:t>
            </a:r>
          </a:p>
          <a:p>
            <a:r>
              <a:rPr lang="pt-BR" dirty="0"/>
              <a:t>Vantagem: O MySQL é elogiado por sua facilidade de instalação e configuração. Além disso, muitos desenvolvedores apreciam sua simplicidade de uso e a facilidade de integração com várias linguagens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108443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Icaro</dc:creator>
  <cp:lastModifiedBy>Icaro</cp:lastModifiedBy>
  <cp:revision>2</cp:revision>
  <dcterms:created xsi:type="dcterms:W3CDTF">2023-12-13T22:05:30Z</dcterms:created>
  <dcterms:modified xsi:type="dcterms:W3CDTF">2023-12-13T22:20:12Z</dcterms:modified>
</cp:coreProperties>
</file>