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60" r:id="rId2"/>
    <p:sldId id="264" r:id="rId3"/>
    <p:sldId id="265" r:id="rId4"/>
    <p:sldId id="263" r:id="rId5"/>
    <p:sldId id="261" r:id="rId6"/>
    <p:sldId id="266" r:id="rId7"/>
    <p:sldId id="268" r:id="rId8"/>
    <p:sldId id="269" r:id="rId9"/>
    <p:sldId id="270" r:id="rId10"/>
    <p:sldId id="267" r:id="rId11"/>
    <p:sldId id="262" r:id="rId12"/>
    <p:sldId id="256" r:id="rId13"/>
    <p:sldId id="259" r:id="rId14"/>
    <p:sldId id="258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89"/>
    <a:srgbClr val="262626"/>
    <a:srgbClr val="212121"/>
    <a:srgbClr val="24CABF"/>
    <a:srgbClr val="00C6BB"/>
    <a:srgbClr val="22C9BF"/>
    <a:srgbClr val="25CABF"/>
    <a:srgbClr val="21C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3132-7DB4-4C12-B46E-7F4197350994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CFDB-4B96-49D2-87F7-3E44AB062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89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3132-7DB4-4C12-B46E-7F4197350994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CFDB-4B96-49D2-87F7-3E44AB062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16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3132-7DB4-4C12-B46E-7F4197350994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CFDB-4B96-49D2-87F7-3E44AB062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869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3132-7DB4-4C12-B46E-7F4197350994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CFDB-4B96-49D2-87F7-3E44AB062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371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3132-7DB4-4C12-B46E-7F4197350994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CFDB-4B96-49D2-87F7-3E44AB062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273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3132-7DB4-4C12-B46E-7F4197350994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CFDB-4B96-49D2-87F7-3E44AB062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84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3132-7DB4-4C12-B46E-7F4197350994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CFDB-4B96-49D2-87F7-3E44AB062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3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3132-7DB4-4C12-B46E-7F4197350994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CFDB-4B96-49D2-87F7-3E44AB062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14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3132-7DB4-4C12-B46E-7F4197350994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CFDB-4B96-49D2-87F7-3E44AB062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81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3132-7DB4-4C12-B46E-7F4197350994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CFDB-4B96-49D2-87F7-3E44AB062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64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3132-7DB4-4C12-B46E-7F4197350994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CFDB-4B96-49D2-87F7-3E44AB062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17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3132-7DB4-4C12-B46E-7F4197350994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CFDB-4B96-49D2-87F7-3E44AB062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34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3132-7DB4-4C12-B46E-7F4197350994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CFDB-4B96-49D2-87F7-3E44AB062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12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3EA3132-7DB4-4C12-B46E-7F4197350994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FDECFDB-4B96-49D2-87F7-3E44AB062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90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3EA3132-7DB4-4C12-B46E-7F4197350994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FDECFDB-4B96-49D2-87F7-3E44AB062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783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7933B-80D9-4AE1-8126-F56106737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212121"/>
                </a:solidFill>
              </a:rPr>
              <a:t>Продукт: База данных типографии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FFD663-C612-45DD-A244-0CDCB6984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rgbClr val="21C9BF"/>
                </a:solidFill>
              </a:rPr>
              <a:t>Создатель: Самсыка Р. М.</a:t>
            </a:r>
          </a:p>
        </p:txBody>
      </p:sp>
    </p:spTree>
    <p:extLst>
      <p:ext uri="{BB962C8B-B14F-4D97-AF65-F5344CB8AC3E}">
        <p14:creationId xmlns:p14="http://schemas.microsoft.com/office/powerpoint/2010/main" val="3066170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06060D-97CC-417B-B478-E472C45C56D1}"/>
              </a:ext>
            </a:extLst>
          </p:cNvPr>
          <p:cNvSpPr txBox="1"/>
          <p:nvPr/>
        </p:nvSpPr>
        <p:spPr>
          <a:xfrm>
            <a:off x="0" y="96253"/>
            <a:ext cx="1153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9189"/>
                </a:solidFill>
              </a:rPr>
              <a:t>Начло:</a:t>
            </a:r>
          </a:p>
          <a:p>
            <a:r>
              <a:rPr lang="ru-RU" b="1" dirty="0">
                <a:solidFill>
                  <a:srgbClr val="009189"/>
                </a:solidFill>
              </a:rPr>
              <a:t>01.02.24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95403-88E3-4808-93C5-48DCA81A0117}"/>
              </a:ext>
            </a:extLst>
          </p:cNvPr>
          <p:cNvSpPr txBox="1"/>
          <p:nvPr/>
        </p:nvSpPr>
        <p:spPr>
          <a:xfrm>
            <a:off x="11078673" y="96252"/>
            <a:ext cx="1153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rgbClr val="009189"/>
                </a:solidFill>
              </a:rPr>
              <a:t>Конец:</a:t>
            </a:r>
          </a:p>
          <a:p>
            <a:pPr algn="r"/>
            <a:r>
              <a:rPr lang="ru-RU" b="1" dirty="0">
                <a:solidFill>
                  <a:srgbClr val="009189"/>
                </a:solidFill>
              </a:rPr>
              <a:t>01.08.24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40C76E5-699E-4567-9F40-B54104B9A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734" y="336883"/>
            <a:ext cx="4172532" cy="1371791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1CAFC7-75B1-4FDC-99CE-A4EF2CCCB4BC}"/>
              </a:ext>
            </a:extLst>
          </p:cNvPr>
          <p:cNvSpPr/>
          <p:nvPr/>
        </p:nvSpPr>
        <p:spPr>
          <a:xfrm>
            <a:off x="0" y="-144379"/>
            <a:ext cx="12192000" cy="2406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A598736D-3C49-49FA-849C-2C6E359EF40E}"/>
              </a:ext>
            </a:extLst>
          </p:cNvPr>
          <p:cNvSpPr/>
          <p:nvPr/>
        </p:nvSpPr>
        <p:spPr>
          <a:xfrm rot="10800000">
            <a:off x="5845743" y="96252"/>
            <a:ext cx="500514" cy="24063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9061447C-1C90-438E-A070-C598BAD9B94E}"/>
              </a:ext>
            </a:extLst>
          </p:cNvPr>
          <p:cNvSpPr/>
          <p:nvPr/>
        </p:nvSpPr>
        <p:spPr>
          <a:xfrm rot="10800000">
            <a:off x="747563" y="96251"/>
            <a:ext cx="500514" cy="24063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30DC2B00-424D-427A-B9FC-F8A9FE1DFE7F}"/>
              </a:ext>
            </a:extLst>
          </p:cNvPr>
          <p:cNvSpPr/>
          <p:nvPr/>
        </p:nvSpPr>
        <p:spPr>
          <a:xfrm rot="10800000">
            <a:off x="10943923" y="96251"/>
            <a:ext cx="500514" cy="24063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474C72B-ACA8-4C34-9055-F7967F483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91" y="2152472"/>
            <a:ext cx="4172532" cy="1276528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067B5D8-3BC8-4009-A0E8-67415DC75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91" y="3535305"/>
            <a:ext cx="4172532" cy="1495634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ED6D6BA-311E-479F-9014-6F2640A59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53" y="5137244"/>
            <a:ext cx="4167769" cy="1362265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8160102-F756-43D2-A0A6-AAE2AEBF8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3579" y="2152472"/>
            <a:ext cx="4172532" cy="1667108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F1021F7-B959-4A92-A4EA-94E5F7F989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3580" y="3934361"/>
            <a:ext cx="4172530" cy="933580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A2C3C86-7633-481B-8790-02B160EEFD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8816" y="4987379"/>
            <a:ext cx="4172532" cy="1295581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</p:spTree>
    <p:extLst>
      <p:ext uri="{BB962C8B-B14F-4D97-AF65-F5344CB8AC3E}">
        <p14:creationId xmlns:p14="http://schemas.microsoft.com/office/powerpoint/2010/main" val="310465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0BD05-84A9-4F43-AC25-96DB7028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66F93-650F-4494-9FDC-CBA355E71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DA6CEB-6083-430C-BA14-89918B2128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5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DE71733-64AA-454F-A698-7D18AA231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" y="0"/>
            <a:ext cx="12188052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E6B3F-A091-4CBC-AD2A-CCC5CA786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фыв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E6D7B3-9143-4E52-9DC6-217A036D3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выа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324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AD7A5D-84BC-4A23-B1E3-83F15617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26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3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3A8BD3-C403-4D9B-883B-840801ECB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39616"/>
            <a:ext cx="12192000" cy="526190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58679-16F0-4EA4-9D38-254C6635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фыв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2FDD0-4CD6-4DCE-A997-C9A3F3F8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ыва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785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FF2E3F-1512-4B7C-A2CC-B2852E341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" y="0"/>
            <a:ext cx="12190026" cy="68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6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33020-5B62-4D5D-A295-4C094AE2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2800" dirty="0">
                <a:solidFill>
                  <a:srgbClr val="212121"/>
                </a:solidFill>
              </a:rPr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E1B47E-C3AC-42AD-8F92-1E452E618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ru-RU" dirty="0">
                <a:solidFill>
                  <a:srgbClr val="22C9BF"/>
                </a:solidFill>
              </a:rPr>
              <a:t>Типография – организация, подготавливающая различные материалы к печати и печатающая их. Клиенты делают заказ на свой продукт, например книгу, буклет, вывеску, журнал и прочее. По желанию материал можно отредактировать, внести правки или изменения. После чего заказ клиента анализируется и готовится к печати. Сначала создаётся один экземпляр, сигнальный, его демонстрируют клиенту, </a:t>
            </a:r>
            <a:r>
              <a:rPr lang="ru-RU" dirty="0" err="1">
                <a:solidFill>
                  <a:srgbClr val="22C9BF"/>
                </a:solidFill>
              </a:rPr>
              <a:t>что-бы</a:t>
            </a:r>
            <a:r>
              <a:rPr lang="ru-RU" dirty="0">
                <a:solidFill>
                  <a:srgbClr val="22C9BF"/>
                </a:solidFill>
              </a:rPr>
              <a:t> узнать, такой ли нужен результат клиенту. Если клиента устраивает сигнальный экземпляр, его утверждают и готовят к массовой печати.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ru-RU" dirty="0">
                <a:solidFill>
                  <a:srgbClr val="22C9BF"/>
                </a:solidFill>
              </a:rPr>
              <a:t>Требуется создать базу данных для хранения информации о заказах и прочей информации связанной с ними, а так же для простого доступа и использования этой информации.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3B02AF-D85F-4D32-9AA4-ADC3095F14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073151" y="2308194"/>
            <a:ext cx="3547532" cy="4103718"/>
          </a:xfrm>
          <a:prstGeom prst="rect">
            <a:avLst/>
          </a:prstGeom>
          <a:effectLst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C852463-6473-40B8-A688-912E266752D4}"/>
              </a:ext>
            </a:extLst>
          </p:cNvPr>
          <p:cNvSpPr/>
          <p:nvPr/>
        </p:nvSpPr>
        <p:spPr>
          <a:xfrm>
            <a:off x="1073150" y="2308194"/>
            <a:ext cx="3547533" cy="4103718"/>
          </a:xfrm>
          <a:prstGeom prst="rect">
            <a:avLst/>
          </a:prstGeom>
          <a:noFill/>
          <a:ln w="2857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13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4DDBE3-1C38-4C08-87F1-BA8E1441E4A7}"/>
              </a:ext>
            </a:extLst>
          </p:cNvPr>
          <p:cNvSpPr/>
          <p:nvPr/>
        </p:nvSpPr>
        <p:spPr>
          <a:xfrm>
            <a:off x="96253" y="38502"/>
            <a:ext cx="5999748" cy="67713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57C776-D7D2-47F0-8E5F-5A93EBD90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37" y="-96252"/>
            <a:ext cx="5985763" cy="7113070"/>
          </a:xfrm>
          <a:prstGeom prst="rect">
            <a:avLst/>
          </a:prstGeom>
        </p:spPr>
      </p:pic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AA65DBFC-B003-4129-BFEE-44D6FC3C62C2}"/>
              </a:ext>
            </a:extLst>
          </p:cNvPr>
          <p:cNvSpPr/>
          <p:nvPr/>
        </p:nvSpPr>
        <p:spPr>
          <a:xfrm>
            <a:off x="6322362" y="-913911"/>
            <a:ext cx="1232281" cy="2256000"/>
          </a:xfrm>
          <a:custGeom>
            <a:avLst/>
            <a:gdLst>
              <a:gd name="connsiteX0" fmla="*/ 898098 w 1232281"/>
              <a:gd name="connsiteY0" fmla="*/ 2374247 h 2481600"/>
              <a:gd name="connsiteX1" fmla="*/ 484211 w 1232281"/>
              <a:gd name="connsiteY1" fmla="*/ 2085489 h 2481600"/>
              <a:gd name="connsiteX2" fmla="*/ 532338 w 1232281"/>
              <a:gd name="connsiteY2" fmla="*/ 1681228 h 2481600"/>
              <a:gd name="connsiteX3" fmla="*/ 224329 w 1232281"/>
              <a:gd name="connsiteY3" fmla="*/ 1199965 h 2481600"/>
              <a:gd name="connsiteX4" fmla="*/ 253205 w 1232281"/>
              <a:gd name="connsiteY4" fmla="*/ 670575 h 2481600"/>
              <a:gd name="connsiteX5" fmla="*/ 41449 w 1232281"/>
              <a:gd name="connsiteY5" fmla="*/ 247064 h 2481600"/>
              <a:gd name="connsiteX6" fmla="*/ 1196481 w 1232281"/>
              <a:gd name="connsiteY6" fmla="*/ 150811 h 2481600"/>
              <a:gd name="connsiteX7" fmla="*/ 898098 w 1232281"/>
              <a:gd name="connsiteY7" fmla="*/ 2374247 h 24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2281" h="2481600">
                <a:moveTo>
                  <a:pt x="898098" y="2374247"/>
                </a:moveTo>
                <a:cubicBezTo>
                  <a:pt x="779386" y="2696693"/>
                  <a:pt x="545171" y="2200992"/>
                  <a:pt x="484211" y="2085489"/>
                </a:cubicBezTo>
                <a:cubicBezTo>
                  <a:pt x="423251" y="1969986"/>
                  <a:pt x="575652" y="1828815"/>
                  <a:pt x="532338" y="1681228"/>
                </a:cubicBezTo>
                <a:cubicBezTo>
                  <a:pt x="489024" y="1533641"/>
                  <a:pt x="270851" y="1368407"/>
                  <a:pt x="224329" y="1199965"/>
                </a:cubicBezTo>
                <a:cubicBezTo>
                  <a:pt x="177807" y="1031523"/>
                  <a:pt x="283685" y="829392"/>
                  <a:pt x="253205" y="670575"/>
                </a:cubicBezTo>
                <a:cubicBezTo>
                  <a:pt x="222725" y="511758"/>
                  <a:pt x="-115764" y="333691"/>
                  <a:pt x="41449" y="247064"/>
                </a:cubicBezTo>
                <a:cubicBezTo>
                  <a:pt x="198662" y="160437"/>
                  <a:pt x="1053706" y="-200511"/>
                  <a:pt x="1196481" y="150811"/>
                </a:cubicBezTo>
                <a:cubicBezTo>
                  <a:pt x="1339256" y="502133"/>
                  <a:pt x="1016810" y="2051801"/>
                  <a:pt x="898098" y="237424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A2DA65-B47E-491A-BDA9-B3B52AE7B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940" y="-539012"/>
            <a:ext cx="5087060" cy="2238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B2B8FB-BE61-4D28-82D8-0994C50F45A7}"/>
              </a:ext>
            </a:extLst>
          </p:cNvPr>
          <p:cNvSpPr txBox="1"/>
          <p:nvPr/>
        </p:nvSpPr>
        <p:spPr>
          <a:xfrm>
            <a:off x="7104940" y="134754"/>
            <a:ext cx="4888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212121"/>
                </a:solidFill>
              </a:rPr>
              <a:t>EPC </a:t>
            </a:r>
            <a:r>
              <a:rPr lang="ru-RU" sz="3600" b="1" dirty="0">
                <a:solidFill>
                  <a:srgbClr val="212121"/>
                </a:solidFill>
              </a:rPr>
              <a:t>диаграмма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B2CDA-0534-4CAD-8863-76D1DDCAAB65}"/>
              </a:ext>
            </a:extLst>
          </p:cNvPr>
          <p:cNvSpPr txBox="1"/>
          <p:nvPr/>
        </p:nvSpPr>
        <p:spPr>
          <a:xfrm>
            <a:off x="6938502" y="1696382"/>
            <a:ext cx="5054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C6BB"/>
                </a:solidFill>
              </a:rPr>
              <a:t>Цепочка событий, отображающая поступление заказа в типографию</a:t>
            </a:r>
          </a:p>
        </p:txBody>
      </p:sp>
    </p:spTree>
    <p:extLst>
      <p:ext uri="{BB962C8B-B14F-4D97-AF65-F5344CB8AC3E}">
        <p14:creationId xmlns:p14="http://schemas.microsoft.com/office/powerpoint/2010/main" val="9175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DF69CA1-BB66-499B-B854-3B74EC05B21B}"/>
              </a:ext>
            </a:extLst>
          </p:cNvPr>
          <p:cNvSpPr/>
          <p:nvPr/>
        </p:nvSpPr>
        <p:spPr>
          <a:xfrm>
            <a:off x="895149" y="2002055"/>
            <a:ext cx="5200851" cy="276783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AF9CB2-3AFE-48E1-AAA3-4459201E6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168" y="4603182"/>
            <a:ext cx="704948" cy="333422"/>
          </a:xfrm>
          <a:prstGeom prst="rect">
            <a:avLst/>
          </a:prstGeom>
        </p:spPr>
      </p:pic>
      <p:sp>
        <p:nvSpPr>
          <p:cNvPr id="6" name="Текст 2">
            <a:extLst>
              <a:ext uri="{FF2B5EF4-FFF2-40B4-BE49-F238E27FC236}">
                <a16:creationId xmlns:a16="http://schemas.microsoft.com/office/drawing/2014/main" id="{518857D8-3123-44E9-A93B-43F24EC68A5B}"/>
              </a:ext>
            </a:extLst>
          </p:cNvPr>
          <p:cNvSpPr txBox="1">
            <a:spLocks/>
          </p:cNvSpPr>
          <p:nvPr/>
        </p:nvSpPr>
        <p:spPr>
          <a:xfrm>
            <a:off x="6233002" y="4624739"/>
            <a:ext cx="4880300" cy="22955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64F3483-1114-424F-AD59-BD1D577F3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3429000"/>
          </a:xfrm>
          <a:prstGeom prst="rect">
            <a:avLst/>
          </a:prstGeom>
        </p:spPr>
      </p:pic>
      <p:sp>
        <p:nvSpPr>
          <p:cNvPr id="7" name="Текст 2">
            <a:extLst>
              <a:ext uri="{FF2B5EF4-FFF2-40B4-BE49-F238E27FC236}">
                <a16:creationId xmlns:a16="http://schemas.microsoft.com/office/drawing/2014/main" id="{AC381279-4BC7-4557-8921-191406E91A9B}"/>
              </a:ext>
            </a:extLst>
          </p:cNvPr>
          <p:cNvSpPr txBox="1">
            <a:spLocks/>
          </p:cNvSpPr>
          <p:nvPr/>
        </p:nvSpPr>
        <p:spPr>
          <a:xfrm>
            <a:off x="6490452" y="111265"/>
            <a:ext cx="5425623" cy="31805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rgbClr val="24CABF"/>
                </a:solidFill>
              </a:rPr>
              <a:t>Предоставление лёгкого хранения данных и их использование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006060A-2B62-42A3-8A87-A9CC17DA763D}"/>
              </a:ext>
            </a:extLst>
          </p:cNvPr>
          <p:cNvSpPr txBox="1">
            <a:spLocks/>
          </p:cNvSpPr>
          <p:nvPr/>
        </p:nvSpPr>
        <p:spPr>
          <a:xfrm>
            <a:off x="160603" y="202131"/>
            <a:ext cx="5595304" cy="302221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solidFill>
                  <a:srgbClr val="212121"/>
                </a:solidFill>
              </a:rPr>
              <a:t>Цель продукта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539A592-A227-435B-870D-78CFE9629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60602" y="3342944"/>
            <a:ext cx="12031397" cy="3429001"/>
          </a:xfrm>
          <a:prstGeom prst="rect">
            <a:avLst/>
          </a:prstGeom>
        </p:spPr>
      </p:pic>
      <p:sp>
        <p:nvSpPr>
          <p:cNvPr id="20" name="Текст 2">
            <a:extLst>
              <a:ext uri="{FF2B5EF4-FFF2-40B4-BE49-F238E27FC236}">
                <a16:creationId xmlns:a16="http://schemas.microsoft.com/office/drawing/2014/main" id="{0BDDEB89-33ED-4A2F-92B6-E29AF7240C17}"/>
              </a:ext>
            </a:extLst>
          </p:cNvPr>
          <p:cNvSpPr txBox="1">
            <a:spLocks/>
          </p:cNvSpPr>
          <p:nvPr/>
        </p:nvSpPr>
        <p:spPr>
          <a:xfrm>
            <a:off x="160602" y="3510185"/>
            <a:ext cx="5269627" cy="31805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b="1" dirty="0">
                <a:solidFill>
                  <a:srgbClr val="24CABF"/>
                </a:solidFill>
              </a:rPr>
              <a:t>Ввод и вывод информации без ошибок. Обработка информации не должна быть долгой. Безошибочное выполнение математических операций. </a:t>
            </a: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7BA4DCF6-2DEE-4C8F-A644-CBD0064C9E90}"/>
              </a:ext>
            </a:extLst>
          </p:cNvPr>
          <p:cNvSpPr txBox="1">
            <a:spLocks/>
          </p:cNvSpPr>
          <p:nvPr/>
        </p:nvSpPr>
        <p:spPr>
          <a:xfrm>
            <a:off x="6233002" y="3529678"/>
            <a:ext cx="5683073" cy="302221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solidFill>
                  <a:srgbClr val="212121"/>
                </a:solidFill>
              </a:rPr>
              <a:t>Требования к продукту</a:t>
            </a:r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9339CD47-8103-48E5-8CA3-5285671F86E7}"/>
              </a:ext>
            </a:extLst>
          </p:cNvPr>
          <p:cNvSpPr/>
          <p:nvPr/>
        </p:nvSpPr>
        <p:spPr>
          <a:xfrm rot="16200000">
            <a:off x="5605020" y="4872345"/>
            <a:ext cx="702644" cy="33688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D7590850-699B-4FC6-94AD-0F129D60D3D5}"/>
              </a:ext>
            </a:extLst>
          </p:cNvPr>
          <p:cNvSpPr/>
          <p:nvPr/>
        </p:nvSpPr>
        <p:spPr>
          <a:xfrm rot="5400000">
            <a:off x="5729461" y="1544798"/>
            <a:ext cx="702644" cy="33688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57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B2204-7AC2-443F-B83A-4D415CC0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5689"/>
            <a:ext cx="10571998" cy="970450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212121"/>
                </a:solidFill>
              </a:rPr>
              <a:t>Инфологическая модель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72EC38-21D5-4435-A1CF-B4F61EF69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499" y="1900462"/>
            <a:ext cx="905001" cy="36200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9D08275-A7DF-478A-B323-BE79E9A9C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800" y="1900462"/>
            <a:ext cx="1066949" cy="657317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71EDDE-73A9-4D24-BD98-39C9C6825F6A}"/>
              </a:ext>
            </a:extLst>
          </p:cNvPr>
          <p:cNvSpPr/>
          <p:nvPr/>
        </p:nvSpPr>
        <p:spPr>
          <a:xfrm>
            <a:off x="-67377" y="-77003"/>
            <a:ext cx="12349213" cy="250412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88877AA-5196-4082-B74F-A42816D03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118038" y="2295367"/>
            <a:ext cx="12060333" cy="226726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DE493E7-9C0A-4CFE-A8C8-B514D65316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6335" y="-1"/>
            <a:ext cx="5008878" cy="6780997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174F4F8-80D1-48BF-813E-9F5FE7EBC3F9}"/>
              </a:ext>
            </a:extLst>
          </p:cNvPr>
          <p:cNvSpPr/>
          <p:nvPr/>
        </p:nvSpPr>
        <p:spPr>
          <a:xfrm>
            <a:off x="3176337" y="0"/>
            <a:ext cx="5008876" cy="678099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09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C5AA09A1-2F22-4981-9C8A-64D56D95339A}"/>
              </a:ext>
            </a:extLst>
          </p:cNvPr>
          <p:cNvSpPr/>
          <p:nvPr/>
        </p:nvSpPr>
        <p:spPr>
          <a:xfrm>
            <a:off x="202131" y="192505"/>
            <a:ext cx="1068404" cy="97215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База данных со сплошной заливкой">
            <a:extLst>
              <a:ext uri="{FF2B5EF4-FFF2-40B4-BE49-F238E27FC236}">
                <a16:creationId xmlns:a16="http://schemas.microsoft.com/office/drawing/2014/main" id="{3E4FB93A-A028-4842-9631-27A34ACF6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33" y="226174"/>
            <a:ext cx="914400" cy="9144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EEA2AA4-57E3-4C06-B898-C99FEBF14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344" y="1666629"/>
            <a:ext cx="8306603" cy="3011249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C911E65-2AF5-4918-A62A-A623989E8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79" y="1666629"/>
            <a:ext cx="2010056" cy="1762371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DA104C4-A198-45AD-BAF4-0F9C214F62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79" y="5191371"/>
            <a:ext cx="4572638" cy="771633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</p:spTree>
    <p:extLst>
      <p:ext uri="{BB962C8B-B14F-4D97-AF65-F5344CB8AC3E}">
        <p14:creationId xmlns:p14="http://schemas.microsoft.com/office/powerpoint/2010/main" val="264458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C5AA09A1-2F22-4981-9C8A-64D56D95339A}"/>
              </a:ext>
            </a:extLst>
          </p:cNvPr>
          <p:cNvSpPr/>
          <p:nvPr/>
        </p:nvSpPr>
        <p:spPr>
          <a:xfrm>
            <a:off x="202131" y="192505"/>
            <a:ext cx="1068404" cy="97215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 descr="Ежедневник со сплошной заливкой">
            <a:extLst>
              <a:ext uri="{FF2B5EF4-FFF2-40B4-BE49-F238E27FC236}">
                <a16:creationId xmlns:a16="http://schemas.microsoft.com/office/drawing/2014/main" id="{D7C03FE0-FF8D-49AD-A238-2760540B1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33" y="192505"/>
            <a:ext cx="914400" cy="914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D30E91-AD1B-4F2A-AD21-82A5C60A1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3" y="1490109"/>
            <a:ext cx="2000529" cy="2896004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27BE082-C449-4AA6-A420-A2801FC91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896" y="1490109"/>
            <a:ext cx="7983064" cy="3286584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8EF265D-62D0-4C92-B9F0-14851CE71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131" y="5367891"/>
            <a:ext cx="5563376" cy="638264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CFAA693-2E2F-4993-AD88-ADBA1EF8D0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0634" y="6273458"/>
            <a:ext cx="6992326" cy="323895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</p:spTree>
    <p:extLst>
      <p:ext uri="{BB962C8B-B14F-4D97-AF65-F5344CB8AC3E}">
        <p14:creationId xmlns:p14="http://schemas.microsoft.com/office/powerpoint/2010/main" val="7311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C5AA09A1-2F22-4981-9C8A-64D56D95339A}"/>
              </a:ext>
            </a:extLst>
          </p:cNvPr>
          <p:cNvSpPr/>
          <p:nvPr/>
        </p:nvSpPr>
        <p:spPr>
          <a:xfrm>
            <a:off x="202131" y="192505"/>
            <a:ext cx="1068404" cy="97215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 descr="Список со сплошной заливкой">
            <a:extLst>
              <a:ext uri="{FF2B5EF4-FFF2-40B4-BE49-F238E27FC236}">
                <a16:creationId xmlns:a16="http://schemas.microsoft.com/office/drawing/2014/main" id="{0CF74A1E-68C4-4683-9AFA-20FDD118A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33" y="221381"/>
            <a:ext cx="914400" cy="9144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18E3EE-F33A-48AB-865B-9B1EFDD0B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31" y="1556214"/>
            <a:ext cx="1933845" cy="1724266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4C78B4-DCD4-448D-850E-5F499B951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08" y="4426808"/>
            <a:ext cx="4090736" cy="2238687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5A6A260-3C3F-40F8-BBB5-C8064D826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1368" y="1437384"/>
            <a:ext cx="7658501" cy="4164520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</p:spTree>
    <p:extLst>
      <p:ext uri="{BB962C8B-B14F-4D97-AF65-F5344CB8AC3E}">
        <p14:creationId xmlns:p14="http://schemas.microsoft.com/office/powerpoint/2010/main" val="77703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C5AA09A1-2F22-4981-9C8A-64D56D95339A}"/>
              </a:ext>
            </a:extLst>
          </p:cNvPr>
          <p:cNvSpPr/>
          <p:nvPr/>
        </p:nvSpPr>
        <p:spPr>
          <a:xfrm>
            <a:off x="202131" y="192505"/>
            <a:ext cx="1068404" cy="97215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 descr="Документ со сплошной заливкой">
            <a:extLst>
              <a:ext uri="{FF2B5EF4-FFF2-40B4-BE49-F238E27FC236}">
                <a16:creationId xmlns:a16="http://schemas.microsoft.com/office/drawing/2014/main" id="{A357BCCF-B03D-4BA7-B874-C4F5F477E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33" y="221381"/>
            <a:ext cx="914400" cy="9144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D89278-B284-42BE-B75A-121F92630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31" y="1612977"/>
            <a:ext cx="1962424" cy="1533739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BB3585-6892-4A6D-8A4B-A6CD83251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131" y="4750703"/>
            <a:ext cx="7173326" cy="1914792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E845A34-F0E5-47B7-9F7E-B06CCB7FE5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4175" y="1612977"/>
            <a:ext cx="7125694" cy="2876951"/>
          </a:xfrm>
          <a:prstGeom prst="rect">
            <a:avLst/>
          </a:prstGeom>
          <a:ln w="19050">
            <a:solidFill>
              <a:srgbClr val="009189"/>
            </a:solidFill>
          </a:ln>
        </p:spPr>
      </p:pic>
    </p:spTree>
    <p:extLst>
      <p:ext uri="{BB962C8B-B14F-4D97-AF65-F5344CB8AC3E}">
        <p14:creationId xmlns:p14="http://schemas.microsoft.com/office/powerpoint/2010/main" val="339956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224</TotalTime>
  <Words>181</Words>
  <Application>Microsoft Office PowerPoint</Application>
  <PresentationFormat>Широкоэкранный</PresentationFormat>
  <Paragraphs>20</Paragraphs>
  <Slides>15</Slides>
  <Notes>0</Notes>
  <HiddenSlides>5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Цитаты</vt:lpstr>
      <vt:lpstr>Продукт: База данных типографии</vt:lpstr>
      <vt:lpstr>Анализ предметной области</vt:lpstr>
      <vt:lpstr>Презентация PowerPoint</vt:lpstr>
      <vt:lpstr>Презентация PowerPoint</vt:lpstr>
      <vt:lpstr>Инфологическая модель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фыв</vt:lpstr>
      <vt:lpstr>Презентация PowerPoint</vt:lpstr>
      <vt:lpstr>фыв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Родион Самсыка</dc:creator>
  <cp:lastModifiedBy>Родион Самсыка</cp:lastModifiedBy>
  <cp:revision>49</cp:revision>
  <dcterms:created xsi:type="dcterms:W3CDTF">2024-06-20T17:18:09Z</dcterms:created>
  <dcterms:modified xsi:type="dcterms:W3CDTF">2024-06-22T20:12:12Z</dcterms:modified>
</cp:coreProperties>
</file>